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8" r:id="rId5"/>
    <p:sldId id="261" r:id="rId6"/>
    <p:sldId id="260" r:id="rId7"/>
    <p:sldId id="280" r:id="rId8"/>
    <p:sldId id="263" r:id="rId9"/>
    <p:sldId id="277" r:id="rId10"/>
    <p:sldId id="257" r:id="rId11"/>
    <p:sldId id="281" r:id="rId12"/>
    <p:sldId id="278" r:id="rId13"/>
    <p:sldId id="279" r:id="rId14"/>
    <p:sldId id="267" r:id="rId15"/>
  </p:sldIdLst>
  <p:sldSz cx="9144000" cy="6858000" type="screen4x3"/>
  <p:notesSz cx="69977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kylia2107@gmail.com" initials="v" lastIdx="1" clrIdx="0">
    <p:extLst>
      <p:ext uri="{19B8F6BF-5375-455C-9EA6-DF929625EA0E}">
        <p15:presenceInfo xmlns:p15="http://schemas.microsoft.com/office/powerpoint/2012/main" userId="f537d9d2027b893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99" d="100"/>
          <a:sy n="99" d="100"/>
        </p:scale>
        <p:origin x="10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0075"/>
            <a:ext cx="559752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>
              <a:defRPr sz="1200"/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fld id="{2B4B5AF3-BB72-49A3-BEBD-45A2612CA6FC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5370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lt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/>
              <a:t>Образец заголовка</a:t>
            </a:r>
            <a:endParaRPr lang="en-US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/>
              <a:t>Образец подзаголовка</a:t>
            </a:r>
            <a:endParaRPr lang="en-US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049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71465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346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378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868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5546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379794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992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46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482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5D012404-3390-878A-65A3-0F94BAF0A39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763316" y="1107283"/>
            <a:ext cx="5829300" cy="1241822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ru-RU" b="0" i="1" dirty="0"/>
              <a:t>Навчати, знати, добре, того, хто, хоче, багато</a:t>
            </a:r>
            <a:r>
              <a:rPr lang="uk-UA" altLang="ru-RU" dirty="0"/>
              <a:t>.</a:t>
            </a:r>
            <a:endParaRPr lang="ru-RU" alt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82164B8-8D3C-045A-A10E-AB73C883A272}"/>
              </a:ext>
            </a:extLst>
          </p:cNvPr>
          <p:cNvSpPr/>
          <p:nvPr/>
        </p:nvSpPr>
        <p:spPr>
          <a:xfrm>
            <a:off x="1331120" y="2349104"/>
            <a:ext cx="6669881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uk-UA" altLang="ru-RU" sz="6000" b="1" i="1" dirty="0">
                <a:latin typeface="+mj-lt"/>
              </a:rPr>
              <a:t>Добре того навчати - хто хоче багато знати.</a:t>
            </a:r>
            <a:endParaRPr lang="ru-RU" sz="60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0" grpId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E49421FE-E945-5468-030B-3979516E10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9076" y="1063229"/>
            <a:ext cx="8192328" cy="4418409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ru-RU" b="1" i="1" dirty="0"/>
              <a:t>Зима, зимувати, зимує.</a:t>
            </a:r>
            <a:br>
              <a:rPr lang="uk-UA" altLang="ru-RU" b="1" i="1" dirty="0"/>
            </a:br>
            <a:br>
              <a:rPr lang="uk-UA" altLang="ru-RU" b="1" i="1" dirty="0"/>
            </a:br>
            <a:r>
              <a:rPr lang="uk-UA" altLang="ru-RU" b="1" i="1" dirty="0"/>
              <a:t>Сніжна, сніжок, засніжений.</a:t>
            </a:r>
            <a:br>
              <a:rPr lang="uk-UA" altLang="ru-RU" b="1" i="1" dirty="0"/>
            </a:br>
            <a:br>
              <a:rPr lang="uk-UA" altLang="ru-RU" b="1" i="1" dirty="0"/>
            </a:br>
            <a:r>
              <a:rPr lang="uk-UA" altLang="ru-RU" b="1" i="1" dirty="0"/>
              <a:t>Заморозив, мороз, підморозив.</a:t>
            </a:r>
            <a:endParaRPr lang="ru-RU" altLang="ru-RU" b="1" i="1" dirty="0"/>
          </a:p>
        </p:txBody>
      </p:sp>
      <p:cxnSp>
        <p:nvCxnSpPr>
          <p:cNvPr id="3" name="Пряма сполучна лінія 2">
            <a:extLst>
              <a:ext uri="{FF2B5EF4-FFF2-40B4-BE49-F238E27FC236}">
                <a16:creationId xmlns:a16="http://schemas.microsoft.com/office/drawing/2014/main" id="{E58D6838-8BA7-450C-9AA2-52EE418E9FDB}"/>
              </a:ext>
            </a:extLst>
          </p:cNvPr>
          <p:cNvCxnSpPr>
            <a:cxnSpLocks/>
          </p:cNvCxnSpPr>
          <p:nvPr/>
        </p:nvCxnSpPr>
        <p:spPr>
          <a:xfrm>
            <a:off x="1763688" y="2204864"/>
            <a:ext cx="1368152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43080A63-ECC8-4890-AB3E-65F4B507D8E1}"/>
              </a:ext>
            </a:extLst>
          </p:cNvPr>
          <p:cNvCxnSpPr>
            <a:cxnSpLocks/>
          </p:cNvCxnSpPr>
          <p:nvPr/>
        </p:nvCxnSpPr>
        <p:spPr>
          <a:xfrm>
            <a:off x="3131840" y="3573016"/>
            <a:ext cx="1872208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сполучна лінія 13">
            <a:extLst>
              <a:ext uri="{FF2B5EF4-FFF2-40B4-BE49-F238E27FC236}">
                <a16:creationId xmlns:a16="http://schemas.microsoft.com/office/drawing/2014/main" id="{D8616A83-1606-46CC-9189-E81E975B2BF5}"/>
              </a:ext>
            </a:extLst>
          </p:cNvPr>
          <p:cNvCxnSpPr>
            <a:cxnSpLocks/>
          </p:cNvCxnSpPr>
          <p:nvPr/>
        </p:nvCxnSpPr>
        <p:spPr>
          <a:xfrm>
            <a:off x="3779912" y="4869160"/>
            <a:ext cx="1512168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833001">
            <a:extLst>
              <a:ext uri="{FF2B5EF4-FFF2-40B4-BE49-F238E27FC236}">
                <a16:creationId xmlns:a16="http://schemas.microsoft.com/office/drawing/2014/main" id="{4D5A0028-C4E3-298E-A949-54A1BD8670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52936"/>
            <a:ext cx="5845903" cy="19334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E94BD5-9EC6-4428-88A5-4717826FB765}"/>
              </a:ext>
            </a:extLst>
          </p:cNvPr>
          <p:cNvSpPr txBox="1"/>
          <p:nvPr/>
        </p:nvSpPr>
        <p:spPr>
          <a:xfrm>
            <a:off x="2771800" y="1412776"/>
            <a:ext cx="35108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>
                <a:solidFill>
                  <a:srgbClr val="FFFF00"/>
                </a:solidFill>
              </a:rPr>
              <a:t>ІМЕННИК </a:t>
            </a:r>
            <a:endParaRPr lang="ru-RU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21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395BE85-1922-4DA1-A262-D9A664B6D366}"/>
              </a:ext>
            </a:extLst>
          </p:cNvPr>
          <p:cNvSpPr/>
          <p:nvPr/>
        </p:nvSpPr>
        <p:spPr>
          <a:xfrm>
            <a:off x="1691680" y="2564904"/>
            <a:ext cx="58341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  <a:tabLst>
                <a:tab pos="180340" algn="l"/>
              </a:tabLst>
            </a:pPr>
            <a:r>
              <a:rPr lang="uk-UA" sz="5400" b="1" i="1" dirty="0" err="1">
                <a:latin typeface="+mn-lt"/>
                <a:ea typeface="Times New Roman" panose="02020603050405020304" pitchFamily="18" charset="0"/>
              </a:rPr>
              <a:t>Зз</a:t>
            </a:r>
            <a:r>
              <a:rPr lang="uk-UA" sz="5400" b="1" i="1" dirty="0">
                <a:latin typeface="+mn-lt"/>
                <a:ea typeface="Times New Roman" panose="02020603050405020304" pitchFamily="18" charset="0"/>
              </a:rPr>
              <a:t>   </a:t>
            </a:r>
            <a:r>
              <a:rPr lang="uk-UA" sz="5400" b="1" i="1" dirty="0" err="1">
                <a:latin typeface="+mn-lt"/>
                <a:ea typeface="Times New Roman" panose="02020603050405020304" pitchFamily="18" charset="0"/>
              </a:rPr>
              <a:t>зз</a:t>
            </a:r>
            <a:r>
              <a:rPr lang="uk-UA" sz="5400" b="1" i="1" dirty="0">
                <a:latin typeface="+mn-lt"/>
                <a:ea typeface="Times New Roman" panose="02020603050405020304" pitchFamily="18" charset="0"/>
              </a:rPr>
              <a:t>   </a:t>
            </a:r>
            <a:r>
              <a:rPr lang="uk-UA" sz="5400" b="1" i="1" dirty="0" err="1">
                <a:latin typeface="+mn-lt"/>
                <a:ea typeface="Times New Roman" panose="02020603050405020304" pitchFamily="18" charset="0"/>
              </a:rPr>
              <a:t>зи</a:t>
            </a:r>
            <a:r>
              <a:rPr lang="uk-UA" sz="5400" b="1" i="1" dirty="0">
                <a:latin typeface="+mn-lt"/>
                <a:ea typeface="Times New Roman" panose="02020603050405020304" pitchFamily="18" charset="0"/>
              </a:rPr>
              <a:t>   </a:t>
            </a:r>
            <a:r>
              <a:rPr lang="uk-UA" sz="5400" b="1" i="1" dirty="0" err="1">
                <a:latin typeface="+mn-lt"/>
                <a:ea typeface="Times New Roman" panose="02020603050405020304" pitchFamily="18" charset="0"/>
              </a:rPr>
              <a:t>ма</a:t>
            </a:r>
            <a:r>
              <a:rPr lang="uk-UA" sz="5400" b="1" i="1" dirty="0">
                <a:latin typeface="+mn-lt"/>
                <a:ea typeface="Times New Roman" panose="02020603050405020304" pitchFamily="18" charset="0"/>
              </a:rPr>
              <a:t>   </a:t>
            </a:r>
            <a:r>
              <a:rPr lang="uk-UA" sz="5400" b="1" i="1" dirty="0" err="1">
                <a:latin typeface="+mn-lt"/>
                <a:ea typeface="Times New Roman" panose="02020603050405020304" pitchFamily="18" charset="0"/>
              </a:rPr>
              <a:t>им</a:t>
            </a:r>
            <a:endParaRPr lang="ru-RU" sz="5400" b="1" i="1" dirty="0">
              <a:latin typeface="+mn-lt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383443-25F0-4489-B156-61990CB49AF5}"/>
              </a:ext>
            </a:extLst>
          </p:cNvPr>
          <p:cNvSpPr txBox="1"/>
          <p:nvPr/>
        </p:nvSpPr>
        <p:spPr>
          <a:xfrm>
            <a:off x="2051720" y="1628800"/>
            <a:ext cx="57054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>
                <a:latin typeface="+mn-lt"/>
              </a:rPr>
              <a:t>Каліграфічна хвилинка </a:t>
            </a:r>
            <a:endParaRPr lang="ru-RU" sz="4000" b="1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4341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DE69189F-510C-8B90-B71E-54771494D9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ru-RU" b="1" i="1" u="sng" dirty="0"/>
              <a:t>Хвилинка </a:t>
            </a:r>
            <a:r>
              <a:rPr lang="uk-UA" altLang="ru-RU" b="1" i="1" u="sng" dirty="0" err="1"/>
              <a:t>цікавинка</a:t>
            </a:r>
            <a:r>
              <a:rPr lang="ru-RU" altLang="ru-RU" dirty="0"/>
              <a:t> </a:t>
            </a:r>
          </a:p>
        </p:txBody>
      </p:sp>
      <p:pic>
        <p:nvPicPr>
          <p:cNvPr id="7172" name="Picture 4" descr="ÐÐ°ÑÑÐ¸Ð½ÐºÐ¸ Ð¿Ð¾ Ð·Ð°Ð¿ÑÐ¾ÑÑ ÐµÑÐ¸Ð¼Ð¾Ð»Ð¾Ð³ÑÑÐ½Ð¸Ð¹ ÑÐ»Ð¾Ð²Ð½Ð¸Ðº ÑÐ¾ÑÐ¾">
            <a:extLst>
              <a:ext uri="{FF2B5EF4-FFF2-40B4-BE49-F238E27FC236}">
                <a16:creationId xmlns:a16="http://schemas.microsoft.com/office/drawing/2014/main" id="{949820B8-5479-F42F-B18E-49D8F4BE7BD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3848" y="1340768"/>
            <a:ext cx="2952328" cy="432048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สโนว์บอลต่อสู้ PNG สำหรับการดาวน์โหลดฟรี - Lovepik">
            <a:extLst>
              <a:ext uri="{FF2B5EF4-FFF2-40B4-BE49-F238E27FC236}">
                <a16:creationId xmlns:a16="http://schemas.microsoft.com/office/drawing/2014/main" id="{064AC452-F78E-4ECB-9119-EADE4A7BE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878" y="332656"/>
            <a:ext cx="20161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Энтузиасты ускорили и сделали цветным &quot;Игру в снежки&quot; братьев Люмьер 1896  года - Shazoo">
            <a:extLst>
              <a:ext uri="{FF2B5EF4-FFF2-40B4-BE49-F238E27FC236}">
                <a16:creationId xmlns:a16="http://schemas.microsoft.com/office/drawing/2014/main" id="{006C7051-CF1C-4F7C-9346-363320E16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92896"/>
            <a:ext cx="5522913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EC2538-31B1-4536-857E-733DC4C30B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872" y="980728"/>
            <a:ext cx="39147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60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66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uk-UA" altLang="ru-RU" sz="6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altLang="ru-RU" sz="6600" b="1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жки</a:t>
            </a:r>
            <a:r>
              <a:rPr lang="ru-RU" altLang="ru-RU" sz="6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528025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5E27B-940B-125E-5037-E1FDBBFD004F}"/>
              </a:ext>
            </a:extLst>
          </p:cNvPr>
          <p:cNvSpPr txBox="1"/>
          <p:nvPr/>
        </p:nvSpPr>
        <p:spPr>
          <a:xfrm>
            <a:off x="1921448" y="2137062"/>
            <a:ext cx="4572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5400" b="1" i="1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+mn-lt"/>
                <a:cs typeface="Arial" panose="020B0604020202020204" pitchFamily="34" charset="0"/>
              </a:rPr>
              <a:t>ЗИМА</a:t>
            </a:r>
            <a:endParaRPr kumimoji="0" lang="ru-RU" altLang="ru-RU" sz="5400" b="1" i="1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2" name="Picture 3">
            <a:extLst>
              <a:ext uri="{FF2B5EF4-FFF2-40B4-BE49-F238E27FC236}">
                <a16:creationId xmlns:a16="http://schemas.microsoft.com/office/drawing/2014/main" id="{B892C808-0EB4-41B0-B95D-B450FD836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0" t="7857" r="9886" b="8701"/>
          <a:stretch>
            <a:fillRect/>
          </a:stretch>
        </p:blipFill>
        <p:spPr bwMode="auto">
          <a:xfrm rot="20758772">
            <a:off x="259149" y="1964030"/>
            <a:ext cx="2008188" cy="1956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84B1DFF-1C1F-4725-809A-F7E9467C0E0D}"/>
              </a:ext>
            </a:extLst>
          </p:cNvPr>
          <p:cNvSpPr txBox="1"/>
          <p:nvPr/>
        </p:nvSpPr>
        <p:spPr>
          <a:xfrm>
            <a:off x="444305" y="2501072"/>
            <a:ext cx="1749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>
                <a:solidFill>
                  <a:srgbClr val="002060"/>
                </a:solidFill>
                <a:latin typeface="+mn-lt"/>
              </a:rPr>
              <a:t>СНІГ</a:t>
            </a:r>
            <a:endParaRPr lang="ru-RU" sz="48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BD740E-977E-4ACC-9528-F9D955E8E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9067">
            <a:off x="6891557" y="152999"/>
            <a:ext cx="1945862" cy="1877069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49E31605-A280-4BFE-884E-E356E5556B43}"/>
              </a:ext>
            </a:extLst>
          </p:cNvPr>
          <p:cNvSpPr/>
          <p:nvPr/>
        </p:nvSpPr>
        <p:spPr>
          <a:xfrm>
            <a:off x="7074878" y="708113"/>
            <a:ext cx="15181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uk-UA" altLang="ru-RU" sz="4000" b="1" i="1" dirty="0">
                <a:solidFill>
                  <a:srgbClr val="002060"/>
                </a:solidFill>
                <a:cs typeface="Arial" panose="020B0604020202020204" pitchFamily="34" charset="0"/>
              </a:rPr>
              <a:t>ЛІД</a:t>
            </a:r>
            <a:endParaRPr lang="ru-RU" altLang="ru-RU" sz="4000" b="1" i="1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pic>
        <p:nvPicPr>
          <p:cNvPr id="25" name="Picture 4">
            <a:extLst>
              <a:ext uri="{FF2B5EF4-FFF2-40B4-BE49-F238E27FC236}">
                <a16:creationId xmlns:a16="http://schemas.microsoft.com/office/drawing/2014/main" id="{996997F9-FB43-4104-9711-A2FFB69B9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8" t="11891" r="9412" b="13570"/>
          <a:stretch>
            <a:fillRect/>
          </a:stretch>
        </p:blipFill>
        <p:spPr bwMode="auto">
          <a:xfrm rot="1529836">
            <a:off x="6335900" y="4451203"/>
            <a:ext cx="1963917" cy="186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4">
            <a:extLst>
              <a:ext uri="{FF2B5EF4-FFF2-40B4-BE49-F238E27FC236}">
                <a16:creationId xmlns:a16="http://schemas.microsoft.com/office/drawing/2014/main" id="{1E1A0BE9-6996-4637-9671-037219CDE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8" t="11891" r="9412" b="13570"/>
          <a:stretch>
            <a:fillRect/>
          </a:stretch>
        </p:blipFill>
        <p:spPr bwMode="auto">
          <a:xfrm rot="1529836">
            <a:off x="1260461" y="205898"/>
            <a:ext cx="1911409" cy="1735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">
            <a:extLst>
              <a:ext uri="{FF2B5EF4-FFF2-40B4-BE49-F238E27FC236}">
                <a16:creationId xmlns:a16="http://schemas.microsoft.com/office/drawing/2014/main" id="{AA5B7247-C6A9-4343-8D47-1A0468A63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8" t="11891" r="9412" b="13570"/>
          <a:stretch>
            <a:fillRect/>
          </a:stretch>
        </p:blipFill>
        <p:spPr bwMode="auto">
          <a:xfrm rot="1529836">
            <a:off x="389157" y="4443060"/>
            <a:ext cx="2260084" cy="2010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">
            <a:extLst>
              <a:ext uri="{FF2B5EF4-FFF2-40B4-BE49-F238E27FC236}">
                <a16:creationId xmlns:a16="http://schemas.microsoft.com/office/drawing/2014/main" id="{8BB412C0-849D-416C-A1CC-5BCFC2ADF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8" t="11891" r="9412" b="13570"/>
          <a:stretch>
            <a:fillRect/>
          </a:stretch>
        </p:blipFill>
        <p:spPr bwMode="auto">
          <a:xfrm rot="1529836">
            <a:off x="3270889" y="3360913"/>
            <a:ext cx="2678135" cy="2621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">
            <a:extLst>
              <a:ext uri="{FF2B5EF4-FFF2-40B4-BE49-F238E27FC236}">
                <a16:creationId xmlns:a16="http://schemas.microsoft.com/office/drawing/2014/main" id="{BB7B5F74-378B-49CB-8854-A502BB482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8" t="11891" r="9412" b="13570"/>
          <a:stretch>
            <a:fillRect/>
          </a:stretch>
        </p:blipFill>
        <p:spPr bwMode="auto">
          <a:xfrm rot="1529836">
            <a:off x="4214030" y="423484"/>
            <a:ext cx="1846701" cy="1676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>
            <a:extLst>
              <a:ext uri="{FF2B5EF4-FFF2-40B4-BE49-F238E27FC236}">
                <a16:creationId xmlns:a16="http://schemas.microsoft.com/office/drawing/2014/main" id="{A445A9F1-BED5-45F8-9047-13A0D8B5ED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5" t="11891" r="9412" b="13570"/>
          <a:stretch/>
        </p:blipFill>
        <p:spPr bwMode="auto">
          <a:xfrm rot="19901719">
            <a:off x="5826643" y="1922937"/>
            <a:ext cx="2567359" cy="2491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Прямоугольник 4">
            <a:extLst>
              <a:ext uri="{FF2B5EF4-FFF2-40B4-BE49-F238E27FC236}">
                <a16:creationId xmlns:a16="http://schemas.microsoft.com/office/drawing/2014/main" id="{FF2515DF-62A6-4069-BFF4-0470AA83B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2057" y="938558"/>
            <a:ext cx="15456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3600" b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ЛИЖІ</a:t>
            </a:r>
            <a:endParaRPr kumimoji="0" lang="ru-RU" altLang="ru-RU" sz="3600" b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3" name="Прямоугольник 5">
            <a:extLst>
              <a:ext uri="{FF2B5EF4-FFF2-40B4-BE49-F238E27FC236}">
                <a16:creationId xmlns:a16="http://schemas.microsoft.com/office/drawing/2014/main" id="{562AC55D-373D-4F6A-8EFC-B6E0FBA9B351}"/>
              </a:ext>
            </a:extLst>
          </p:cNvPr>
          <p:cNvSpPr>
            <a:spLocks noChangeArrowheads="1"/>
          </p:cNvSpPr>
          <p:nvPr/>
        </p:nvSpPr>
        <p:spPr bwMode="auto">
          <a:xfrm rot="1199529">
            <a:off x="5880571" y="2845419"/>
            <a:ext cx="26225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Tx/>
              <a:buSzTx/>
              <a:buFontTx/>
              <a:buNone/>
            </a:pPr>
            <a:r>
              <a:rPr lang="uk-UA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СНІЖИНКИ</a:t>
            </a:r>
            <a:endParaRPr lang="ru-RU" alt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рямоугольник 9">
            <a:extLst>
              <a:ext uri="{FF2B5EF4-FFF2-40B4-BE49-F238E27FC236}">
                <a16:creationId xmlns:a16="http://schemas.microsoft.com/office/drawing/2014/main" id="{A25B9FCC-370F-42D3-BE51-F9FE901B533C}"/>
              </a:ext>
            </a:extLst>
          </p:cNvPr>
          <p:cNvSpPr>
            <a:spLocks noChangeArrowheads="1"/>
          </p:cNvSpPr>
          <p:nvPr/>
        </p:nvSpPr>
        <p:spPr bwMode="auto">
          <a:xfrm rot="20357759">
            <a:off x="255920" y="5163866"/>
            <a:ext cx="26971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Tx/>
              <a:buSzTx/>
              <a:buFontTx/>
              <a:buNone/>
            </a:pPr>
            <a:r>
              <a:rPr lang="uk-UA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САНЧАТА</a:t>
            </a:r>
            <a:endParaRPr lang="ru-RU" alt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 10">
            <a:extLst>
              <a:ext uri="{FF2B5EF4-FFF2-40B4-BE49-F238E27FC236}">
                <a16:creationId xmlns:a16="http://schemas.microsoft.com/office/drawing/2014/main" id="{5748F8F2-EAC4-4B14-9FE7-CCE3BFEF1AC3}"/>
              </a:ext>
            </a:extLst>
          </p:cNvPr>
          <p:cNvSpPr>
            <a:spLocks noChangeArrowheads="1"/>
          </p:cNvSpPr>
          <p:nvPr/>
        </p:nvSpPr>
        <p:spPr bwMode="auto">
          <a:xfrm rot="21334303">
            <a:off x="3428684" y="4311594"/>
            <a:ext cx="24238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Tx/>
              <a:buSzTx/>
              <a:buFontTx/>
              <a:buNone/>
            </a:pPr>
            <a:r>
              <a:rPr lang="uk-UA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БУРУЛЬКИ</a:t>
            </a:r>
            <a:endParaRPr lang="ru-RU" alt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8">
            <a:extLst>
              <a:ext uri="{FF2B5EF4-FFF2-40B4-BE49-F238E27FC236}">
                <a16:creationId xmlns:a16="http://schemas.microsoft.com/office/drawing/2014/main" id="{4FAB708A-1B41-466D-B783-6B57F1876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7362" y="5147651"/>
            <a:ext cx="18619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Tx/>
              <a:buSzTx/>
              <a:buFontTx/>
              <a:buNone/>
            </a:pPr>
            <a:r>
              <a:rPr lang="uk-UA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МОРОЗ</a:t>
            </a:r>
            <a:endParaRPr lang="ru-RU" alt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6">
            <a:extLst>
              <a:ext uri="{FF2B5EF4-FFF2-40B4-BE49-F238E27FC236}">
                <a16:creationId xmlns:a16="http://schemas.microsoft.com/office/drawing/2014/main" id="{81E9862E-CAB0-41FE-A62D-B7A98FCF0792}"/>
              </a:ext>
            </a:extLst>
          </p:cNvPr>
          <p:cNvSpPr>
            <a:spLocks noChangeArrowheads="1"/>
          </p:cNvSpPr>
          <p:nvPr/>
        </p:nvSpPr>
        <p:spPr bwMode="auto">
          <a:xfrm rot="755849">
            <a:off x="1511019" y="775071"/>
            <a:ext cx="1384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buClrTx/>
              <a:buSzTx/>
              <a:buFontTx/>
              <a:buNone/>
            </a:pPr>
            <a:r>
              <a:rPr lang="uk-UA" alt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ІНІЙ</a:t>
            </a:r>
            <a:endParaRPr lang="ru-RU" alt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75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EBF529F-B91E-4B7F-BD15-972534814FAF}"/>
              </a:ext>
            </a:extLst>
          </p:cNvPr>
          <p:cNvSpPr/>
          <p:nvPr/>
        </p:nvSpPr>
        <p:spPr>
          <a:xfrm>
            <a:off x="2411760" y="1772816"/>
            <a:ext cx="541205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err="1">
                <a:latin typeface="+mn-lt"/>
                <a:ea typeface="Times New Roman" panose="02020603050405020304" pitchFamily="18" charset="0"/>
              </a:rPr>
              <a:t>Фізхвилинка</a:t>
            </a:r>
            <a:r>
              <a:rPr lang="uk-UA" sz="6600" b="1" dirty="0">
                <a:latin typeface="+mn-lt"/>
                <a:ea typeface="Times New Roman" panose="02020603050405020304" pitchFamily="18" charset="0"/>
              </a:rPr>
              <a:t> </a:t>
            </a:r>
            <a:endParaRPr lang="ru-RU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9762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Зачарувала все зима - презентація з читання">
            <a:extLst>
              <a:ext uri="{FF2B5EF4-FFF2-40B4-BE49-F238E27FC236}">
                <a16:creationId xmlns:a16="http://schemas.microsoft.com/office/drawing/2014/main" id="{429B4C0D-2C11-4ADC-94FB-7E1F3950B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452" y="260648"/>
            <a:ext cx="7235825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0E2B12B-1A1D-4A4E-9E5A-59DBB698E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5585" y="2204864"/>
            <a:ext cx="2447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alt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слова</a:t>
            </a:r>
            <a:r>
              <a:rPr lang="uk-UA" alt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altLang="ru-RU" sz="40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B9A0A8A-2787-4031-ABF9-09BEA8FDC8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152" y="2997994"/>
            <a:ext cx="2270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alt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слова</a:t>
            </a:r>
            <a:r>
              <a:rPr lang="uk-UA" alt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alt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1225981-E71B-4142-B97C-ACB6AD64CD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216" y="3768254"/>
            <a:ext cx="2397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alt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 слова</a:t>
            </a:r>
            <a:r>
              <a:rPr lang="uk-UA" altLang="ru-RU" sz="4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alt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1">
            <a:extLst>
              <a:ext uri="{FF2B5EF4-FFF2-40B4-BE49-F238E27FC236}">
                <a16:creationId xmlns:a16="http://schemas.microsoft.com/office/drawing/2014/main" id="{DED0DFCB-9AE4-474C-A20A-0E86E7F29B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3968" y="4476279"/>
            <a:ext cx="1851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r>
              <a:rPr lang="ru-RU" altLang="ru-RU" sz="40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altLang="ru-RU" sz="4000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altLang="ru-RU" sz="40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84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CFA29EF-FF64-420A-9A24-90F7030275EC}"/>
              </a:ext>
            </a:extLst>
          </p:cNvPr>
          <p:cNvSpPr/>
          <p:nvPr/>
        </p:nvSpPr>
        <p:spPr>
          <a:xfrm>
            <a:off x="1475656" y="188640"/>
            <a:ext cx="295232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4400" b="1" i="1" kern="0" dirty="0">
                <a:solidFill>
                  <a:srgbClr val="000000"/>
                </a:solidFill>
                <a:latin typeface="Garamond"/>
                <a:ea typeface="+mj-ea"/>
                <a:cs typeface="+mj-cs"/>
              </a:rPr>
              <a:t>Метелиця, хурделиця, завірюха, хуга, сніговиця, віхола, завія, вітровієм.</a:t>
            </a:r>
            <a:r>
              <a:rPr lang="ru-RU" altLang="ru-RU" sz="4400" kern="0" dirty="0">
                <a:solidFill>
                  <a:srgbClr val="000000"/>
                </a:solidFill>
                <a:latin typeface="Garamond"/>
                <a:ea typeface="+mj-ea"/>
                <a:cs typeface="+mj-cs"/>
              </a:rPr>
              <a:t> </a:t>
            </a:r>
            <a:endParaRPr lang="ru-RU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0AC4EF3-C75F-4B40-9200-A76481030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8" t="14999" r="11661" b="13763"/>
          <a:stretch>
            <a:fillRect/>
          </a:stretch>
        </p:blipFill>
        <p:spPr bwMode="auto">
          <a:xfrm>
            <a:off x="5076056" y="1502583"/>
            <a:ext cx="3024188" cy="288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 сполучна лінія 4">
            <a:extLst>
              <a:ext uri="{FF2B5EF4-FFF2-40B4-BE49-F238E27FC236}">
                <a16:creationId xmlns:a16="http://schemas.microsoft.com/office/drawing/2014/main" id="{36ADA0C5-90ED-466D-B0E5-2FD97D9F5F5B}"/>
              </a:ext>
            </a:extLst>
          </p:cNvPr>
          <p:cNvCxnSpPr>
            <a:cxnSpLocks/>
          </p:cNvCxnSpPr>
          <p:nvPr/>
        </p:nvCxnSpPr>
        <p:spPr>
          <a:xfrm>
            <a:off x="1475656" y="5589240"/>
            <a:ext cx="2448272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36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813BDC08-6CFE-8E45-55FF-E6C0A41029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ru-RU" b="1" i="1" dirty="0"/>
              <a:t>Домашнє завдання</a:t>
            </a:r>
            <a:endParaRPr lang="ru-RU" altLang="ru-RU" b="1" i="1" dirty="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D1AA4E6-A800-3C24-F0D8-B6ECEA3039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ru-RU" b="1" i="1" dirty="0"/>
              <a:t>Скласти кросворд зі слів, у якому ключове слово-ІМЕННИК.</a:t>
            </a:r>
          </a:p>
          <a:p>
            <a:pPr eaLnBrk="1" hangingPunct="1">
              <a:defRPr/>
            </a:pPr>
            <a:r>
              <a:rPr lang="uk-UA" altLang="ru-RU" b="1" i="1" dirty="0"/>
              <a:t>Виписати 5 прислів'їв  і визначити грам ознаки іменників.</a:t>
            </a:r>
          </a:p>
          <a:p>
            <a:pPr eaLnBrk="1" hangingPunct="1">
              <a:defRPr/>
            </a:pPr>
            <a:r>
              <a:rPr lang="uk-UA" altLang="ru-RU" b="1" i="1" dirty="0"/>
              <a:t>Скласти казку про іменник та його роль у мовленні.</a:t>
            </a:r>
            <a:endParaRPr lang="ru-RU" altLang="ru-RU" b="1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98F566CBBF44DA4180A6A1C2AF3AC0E104001C4FC99F8281AF45831A18891735BEB6" ma:contentTypeVersion="56" ma:contentTypeDescription="Create a new document." ma:contentTypeScope="" ma:versionID="b7173fa2c26ba86d94d6d27ce81b110f">
  <xsd:schema xmlns:xsd="http://www.w3.org/2001/XMLSchema" xmlns:xs="http://www.w3.org/2001/XMLSchema" xmlns:p="http://schemas.microsoft.com/office/2006/metadata/properties" xmlns:ns2="360401dd-760e-448c-b001-b4002b6d12d2" targetNamespace="http://schemas.microsoft.com/office/2006/metadata/properties" ma:root="true" ma:fieldsID="d16d50da2b575352b2e7d1822738bf13" ns2:_="">
    <xsd:import namespace="360401dd-760e-448c-b001-b4002b6d12d2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0401dd-760e-448c-b001-b4002b6d12d2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BlockPublish" ma:index="12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3" nillable="true" ma:displayName="Bug Number" ma:default="" ma:internalName="BugNumber" ma:readOnly="false">
      <xsd:simpleType>
        <xsd:restriction base="dms:Text"/>
      </xsd:simpleType>
    </xsd:element>
    <xsd:element name="CampaignTagsTaxHTField0" ma:index="15" nillable="true" ma:taxonomy="true" ma:internalName="CampaignTagsTaxHTField0" ma:taxonomyFieldName="CampaignTags" ma:displayName="Campaigns" ma:readOnly="false" ma:default="" ma:fieldId="{e291684f-a575-4d2a-8581-55941586852b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6" nillable="true" ma:displayName="Client Viewer" ma:default="" ma:internalName="TPClientViewer">
      <xsd:simpleType>
        <xsd:restriction base="dms:Text"/>
      </xsd:simpleType>
    </xsd:element>
    <xsd:element name="ClipArtFilename" ma:index="17" nillable="true" ma:displayName="Clip Art Name" ma:default="" ma:internalName="ClipArtFilename" ma:readOnly="false">
      <xsd:simpleType>
        <xsd:restriction base="dms:Text"/>
      </xsd:simpleType>
    </xsd:element>
    <xsd:element name="TPCommandLine" ma:index="18" nillable="true" ma:displayName="Command Line" ma:default="" ma:internalName="TPCommandLine">
      <xsd:simpleType>
        <xsd:restriction base="dms:Text"/>
      </xsd:simpleType>
    </xsd:element>
    <xsd:element name="TPComponent" ma:index="19" nillable="true" ma:displayName="Component" ma:default="" ma:internalName="TPComponent">
      <xsd:simpleType>
        <xsd:restriction base="dms:Text"/>
      </xsd:simpleType>
    </xsd:element>
    <xsd:element name="ContentItem" ma:index="20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2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5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6" nillable="true" ma:displayName="CSX Submission Market" ma:default="" ma:list="{B6C589C3-3D56-4FD6-8F98-0F9A787DEEB7}" ma:internalName="CSXSubmissionMarket" ma:readOnly="false" ma:showField="MarketName" ma:web="360401dd-760e-448c-b001-b4002b6d12d2">
      <xsd:simpleType>
        <xsd:restriction base="dms:Lookup"/>
      </xsd:simpleType>
    </xsd:element>
    <xsd:element name="CSXUpdate" ma:index="27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8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29" nillable="true" ma:displayName="Deleted?" ma:default="" ma:internalName="IsDeleted" ma:readOnly="false">
      <xsd:simpleType>
        <xsd:restriction base="dms:Boolean"/>
      </xsd:simpleType>
    </xsd:element>
    <xsd:element name="APDescription" ma:index="30" nillable="true" ma:displayName="Description" ma:default="" ma:internalName="APDescription" ma:readOnly="false">
      <xsd:simpleType>
        <xsd:restriction base="dms:Note"/>
      </xsd:simpleType>
    </xsd:element>
    <xsd:element name="DirectSourceMarket" ma:index="31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2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3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4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5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6" nillable="true" ma:displayName="Editorial Tags" ma:default="" ma:internalName="EditorialTags">
      <xsd:simpleType>
        <xsd:restriction base="dms:Unknown"/>
      </xsd:simpleType>
    </xsd:element>
    <xsd:element name="TPExecutable" ma:index="37" nillable="true" ma:displayName="Executable" ma:default="" ma:internalName="TPExecutable">
      <xsd:simpleType>
        <xsd:restriction base="dms:Text"/>
      </xsd:simpleType>
    </xsd:element>
    <xsd:element name="FeatureTagsTaxHTField0" ma:index="39" nillable="true" ma:taxonomy="true" ma:internalName="FeatureTagsTaxHTField0" ma:taxonomyFieldName="FeatureTags" ma:displayName="Features" ma:readOnly="false" ma:default="" ma:fieldId="{1abb3a9a-b7ee-4322-bd60-6ec3d570fe67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0" nillable="true" ma:displayName="Friendly Name" ma:default="" ma:internalName="TPFriendlyName">
      <xsd:simpleType>
        <xsd:restriction base="dms:Text"/>
      </xsd:simpleType>
    </xsd:element>
    <xsd:element name="FriendlyTitle" ma:index="41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2" nillable="true" ma:displayName="Generate Images?" ma:default="true" ma:internalName="PrimaryImageGen">
      <xsd:simpleType>
        <xsd:restriction base="dms:Boolean"/>
      </xsd:simpleType>
    </xsd:element>
    <xsd:element name="HandoffToMSDN" ma:index="43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4" nillable="true" ma:displayName="InProjectListLookup" ma:list="{05613A9F-690E-47A3-AFA9-4EF05BD38A9E}" ma:internalName="InProjectListLookup" ma:readOnly="true" ma:showField="InProjectList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5" nillable="true" ma:displayName="Install Location" ma:default="" ma:internalName="TPInstallLocation">
      <xsd:simpleType>
        <xsd:restriction base="dms:Text"/>
      </xsd:simpleType>
    </xsd:element>
    <xsd:element name="InternalTagsTaxHTField0" ma:index="47" nillable="true" ma:taxonomy="true" ma:internalName="InternalTagsTaxHTField0" ma:taxonomyFieldName="InternalTags" ma:displayName="Internal Tags" ma:readOnly="false" ma:default="" ma:fieldId="{6a228ecf-473b-4323-b0cc-83b2fdc4e093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8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49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0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1" nillable="true" ma:displayName="Last Complete Version Lookup" ma:default="" ma:list="{05613A9F-690E-47A3-AFA9-4EF05BD38A9E}" ma:internalName="LastCompleteVersionLookup" ma:readOnly="true" ma:showField="LastCompleteVersion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2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3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4" nillable="true" ma:displayName="Last Preview Attempt Error" ma:default="" ma:list="{05613A9F-690E-47A3-AFA9-4EF05BD38A9E}" ma:internalName="LastPreviewErrorLookup" ma:readOnly="true" ma:showField="LastPreviewError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5" nillable="true" ma:displayName="Last Preview Attempt Result" ma:default="" ma:list="{05613A9F-690E-47A3-AFA9-4EF05BD38A9E}" ma:internalName="LastPreviewResultLookup" ma:readOnly="true" ma:showField="LastPreviewResult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6" nillable="true" ma:displayName="Last Preview Attempted On" ma:default="" ma:list="{05613A9F-690E-47A3-AFA9-4EF05BD38A9E}" ma:internalName="LastPreviewAttemptDateLookup" ma:readOnly="true" ma:showField="LastPreviewAttemptDate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7" nillable="true" ma:displayName="Last Previewed By" ma:default="" ma:list="{05613A9F-690E-47A3-AFA9-4EF05BD38A9E}" ma:internalName="LastPreviewedByLookup" ma:readOnly="true" ma:showField="LastPreviewedBy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8" nillable="true" ma:displayName="Last Previewed Date" ma:default="" ma:list="{05613A9F-690E-47A3-AFA9-4EF05BD38A9E}" ma:internalName="LastPreviewTimeLookup" ma:readOnly="true" ma:showField="LastPreviewTime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59" nillable="true" ma:displayName="Last Previewed Version" ma:default="" ma:list="{05613A9F-690E-47A3-AFA9-4EF05BD38A9E}" ma:internalName="LastPreviewVersionLookup" ma:readOnly="true" ma:showField="LastPreviewVersion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0" nillable="true" ma:displayName="Last Publish Attempt Error" ma:default="" ma:list="{05613A9F-690E-47A3-AFA9-4EF05BD38A9E}" ma:internalName="LastPublishErrorLookup" ma:readOnly="true" ma:showField="LastPublishError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1" nillable="true" ma:displayName="Last Publish Attempt Result" ma:default="" ma:list="{05613A9F-690E-47A3-AFA9-4EF05BD38A9E}" ma:internalName="LastPublishResultLookup" ma:readOnly="true" ma:showField="LastPublishResult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2" nillable="true" ma:displayName="Last Publish Attempted On" ma:default="" ma:list="{05613A9F-690E-47A3-AFA9-4EF05BD38A9E}" ma:internalName="LastPublishAttemptDateLookup" ma:readOnly="true" ma:showField="LastPublishAttemptDate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3" nillable="true" ma:displayName="Last Published By" ma:default="" ma:list="{05613A9F-690E-47A3-AFA9-4EF05BD38A9E}" ma:internalName="LastPublishedByLookup" ma:readOnly="true" ma:showField="LastPublishedBy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4" nillable="true" ma:displayName="Last Published Date" ma:default="" ma:list="{05613A9F-690E-47A3-AFA9-4EF05BD38A9E}" ma:internalName="LastPublishTimeLookup" ma:readOnly="true" ma:showField="LastPublishTime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5" nillable="true" ma:displayName="Last Published Version" ma:default="" ma:list="{05613A9F-690E-47A3-AFA9-4EF05BD38A9E}" ma:internalName="LastPublishVersionLookup" ma:readOnly="true" ma:showField="LastPublishVersion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6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7" nillable="true" ma:displayName="Legacy Data" ma:default="" ma:internalName="LegacyData" ma:readOnly="false">
      <xsd:simpleType>
        <xsd:restriction base="dms:Note"/>
      </xsd:simpleType>
    </xsd:element>
    <xsd:element name="TPLaunchHelpLink" ma:index="68" nillable="true" ma:displayName="Link to Launch Help Topic" ma:default="" ma:internalName="TPLaunchHelpLink">
      <xsd:simpleType>
        <xsd:restriction base="dms:Text"/>
      </xsd:simpleType>
    </xsd:element>
    <xsd:element name="LocComments" ma:index="69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0" nillable="true" ma:displayName="Loc Last Loc Attempt Version" ma:default="" ma:list="{9C267394-8C53-48FF-B8CE-2725993CFF14}" ma:internalName="LocLastLocAttemptVersionLookup" ma:readOnly="false" ma:showField="LastLocAttemptVersion" ma:web="360401dd-760e-448c-b001-b4002b6d12d2">
      <xsd:simpleType>
        <xsd:restriction base="dms:Lookup"/>
      </xsd:simpleType>
    </xsd:element>
    <xsd:element name="LocLastLocAttemptVersionTypeLookup" ma:index="71" nillable="true" ma:displayName="Loc Last Loc Attempt Version Type" ma:default="" ma:list="{9C267394-8C53-48FF-B8CE-2725993CFF14}" ma:internalName="LocLastLocAttemptVersionTypeLookup" ma:readOnly="true" ma:showField="LastLocAttemptVersionType" ma:web="360401dd-760e-448c-b001-b4002b6d12d2">
      <xsd:simpleType>
        <xsd:restriction base="dms:Lookup"/>
      </xsd:simpleType>
    </xsd:element>
    <xsd:element name="LocManualTestRequired" ma:index="72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3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4" nillable="true" ma:displayName="Loc New Published Version Lookup" ma:default="" ma:list="{9C267394-8C53-48FF-B8CE-2725993CFF14}" ma:internalName="LocNewPublishedVersionLookup" ma:readOnly="true" ma:showField="NewPublishedVersion" ma:web="360401dd-760e-448c-b001-b4002b6d12d2">
      <xsd:simpleType>
        <xsd:restriction base="dms:Lookup"/>
      </xsd:simpleType>
    </xsd:element>
    <xsd:element name="LocOverallHandbackStatusLookup" ma:index="75" nillable="true" ma:displayName="Loc Overall Handback Status" ma:default="" ma:list="{9C267394-8C53-48FF-B8CE-2725993CFF14}" ma:internalName="LocOverallHandbackStatusLookup" ma:readOnly="true" ma:showField="OverallHandbackStatus" ma:web="360401dd-760e-448c-b001-b4002b6d12d2">
      <xsd:simpleType>
        <xsd:restriction base="dms:Lookup"/>
      </xsd:simpleType>
    </xsd:element>
    <xsd:element name="LocOverallLocStatusLookup" ma:index="76" nillable="true" ma:displayName="Loc Overall Localize Status" ma:default="" ma:list="{9C267394-8C53-48FF-B8CE-2725993CFF14}" ma:internalName="LocOverallLocStatusLookup" ma:readOnly="true" ma:showField="OverallLocStatus" ma:web="360401dd-760e-448c-b001-b4002b6d12d2">
      <xsd:simpleType>
        <xsd:restriction base="dms:Lookup"/>
      </xsd:simpleType>
    </xsd:element>
    <xsd:element name="LocOverallPreviewStatusLookup" ma:index="77" nillable="true" ma:displayName="Loc Overall Preview Status" ma:default="" ma:list="{9C267394-8C53-48FF-B8CE-2725993CFF14}" ma:internalName="LocOverallPreviewStatusLookup" ma:readOnly="true" ma:showField="OverallPreviewStatus" ma:web="360401dd-760e-448c-b001-b4002b6d12d2">
      <xsd:simpleType>
        <xsd:restriction base="dms:Lookup"/>
      </xsd:simpleType>
    </xsd:element>
    <xsd:element name="LocOverallPublishStatusLookup" ma:index="78" nillable="true" ma:displayName="Loc Overall Publish Status" ma:default="" ma:list="{9C267394-8C53-48FF-B8CE-2725993CFF14}" ma:internalName="LocOverallPublishStatusLookup" ma:readOnly="true" ma:showField="OverallPublishStatus" ma:web="360401dd-760e-448c-b001-b4002b6d12d2">
      <xsd:simpleType>
        <xsd:restriction base="dms:Lookup"/>
      </xsd:simpleType>
    </xsd:element>
    <xsd:element name="IntlLocPriority" ma:index="79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0" nillable="true" ma:displayName="Loc Processed For Handoffs" ma:default="" ma:list="{9C267394-8C53-48FF-B8CE-2725993CFF14}" ma:internalName="LocProcessedForHandoffsLookup" ma:readOnly="true" ma:showField="ProcessedForHandoffs" ma:web="360401dd-760e-448c-b001-b4002b6d12d2">
      <xsd:simpleType>
        <xsd:restriction base="dms:Lookup"/>
      </xsd:simpleType>
    </xsd:element>
    <xsd:element name="LocProcessedForMarketsLookup" ma:index="81" nillable="true" ma:displayName="Loc Processed For Markets" ma:default="" ma:list="{9C267394-8C53-48FF-B8CE-2725993CFF14}" ma:internalName="LocProcessedForMarketsLookup" ma:readOnly="true" ma:showField="ProcessedForMarkets" ma:web="360401dd-760e-448c-b001-b4002b6d12d2">
      <xsd:simpleType>
        <xsd:restriction base="dms:Lookup"/>
      </xsd:simpleType>
    </xsd:element>
    <xsd:element name="LocPublishedDependentAssetsLookup" ma:index="82" nillable="true" ma:displayName="Loc Published Dependent Assets" ma:default="" ma:list="{9C267394-8C53-48FF-B8CE-2725993CFF14}" ma:internalName="LocPublishedDependentAssetsLookup" ma:readOnly="true" ma:showField="PublishedDependentAssets" ma:web="360401dd-760e-448c-b001-b4002b6d12d2">
      <xsd:simpleType>
        <xsd:restriction base="dms:Lookup"/>
      </xsd:simpleType>
    </xsd:element>
    <xsd:element name="LocPublishedLinkedAssetsLookup" ma:index="83" nillable="true" ma:displayName="Loc Published Linked Assets" ma:default="" ma:list="{9C267394-8C53-48FF-B8CE-2725993CFF14}" ma:internalName="LocPublishedLinkedAssetsLookup" ma:readOnly="true" ma:showField="PublishedLinkedAssets" ma:web="360401dd-760e-448c-b001-b4002b6d12d2">
      <xsd:simpleType>
        <xsd:restriction base="dms:Lookup"/>
      </xsd:simpleType>
    </xsd:element>
    <xsd:element name="LocRecommendedHandoff" ma:index="84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6" nillable="true" ma:taxonomy="true" ma:internalName="LocalizationTagsTaxHTField0" ma:taxonomyFieldName="LocalizationTags" ma:displayName="Localization Tags" ma:readOnly="false" ma:default="" ma:fieldId="{97b61706-47a0-414d-b446-69da6b820605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7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8" nillable="true" ma:displayName="Manager" ma:hidden="true" ma:internalName="Manager" ma:readOnly="false">
      <xsd:simpleType>
        <xsd:restriction base="dms:Text"/>
      </xsd:simpleType>
    </xsd:element>
    <xsd:element name="Markets" ma:index="89" nillable="true" ma:displayName="Markets" ma:default="" ma:description="Leave blank to show in all markets" ma:list="{B6C589C3-3D56-4FD6-8F98-0F9A787DEEB7}" ma:internalName="Markets" ma:readOnly="false" ma:showField="MarketName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0" nillable="true" ma:displayName="Milestone" ma:default="" ma:internalName="Milestone" ma:readOnly="false">
      <xsd:simpleType>
        <xsd:restriction base="dms:Unknown"/>
      </xsd:simpleType>
    </xsd:element>
    <xsd:element name="TPNamespace" ma:index="93" nillable="true" ma:displayName="Namespace" ma:default="" ma:internalName="TPNamespace">
      <xsd:simpleType>
        <xsd:restriction base="dms:Text"/>
      </xsd:simpleType>
    </xsd:element>
    <xsd:element name="NumericId" ma:index="94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5" nillable="true" ma:displayName="NumOfRatings" ma:default="" ma:list="{05613A9F-690E-47A3-AFA9-4EF05BD38A9E}" ma:internalName="NumOfRatingsLookup" ma:readOnly="true" ma:showField="NumOfRatings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6" nillable="true" ma:displayName="OOCacheId" ma:internalName="OOCacheId" ma:readOnly="false">
      <xsd:simpleType>
        <xsd:restriction base="dms:Text"/>
      </xsd:simpleType>
    </xsd:element>
    <xsd:element name="OpenTemplate" ma:index="97" nillable="true" ma:displayName="Open Template" ma:default="true" ma:internalName="OpenTemplate">
      <xsd:simpleType>
        <xsd:restriction base="dms:Boolean"/>
      </xsd:simpleType>
    </xsd:element>
    <xsd:element name="OriginAsset" ma:index="98" nillable="true" ma:displayName="Origin Asset" ma:default="" ma:internalName="OriginAsset" ma:readOnly="false">
      <xsd:simpleType>
        <xsd:restriction base="dms:Text"/>
      </xsd:simpleType>
    </xsd:element>
    <xsd:element name="OriginalRelease" ma:index="99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0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1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2" nillable="true" ma:displayName="Parent Asset Id" ma:default="" ma:internalName="ParentAssetId" ma:readOnly="false">
      <xsd:simpleType>
        <xsd:restriction base="dms:Text"/>
      </xsd:simpleType>
    </xsd:element>
    <xsd:element name="PlannedPubDate" ma:index="103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4" nillable="true" ma:displayName="Policheck Words" ma:default="" ma:internalName="PolicheckWords" ma:readOnly="false">
      <xsd:simpleType>
        <xsd:restriction base="dms:Text"/>
      </xsd:simpleType>
    </xsd:element>
    <xsd:element name="BusinessGroup" ma:index="105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6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7" nillable="true" ma:displayName="Provider" ma:default="" ma:internalName="Provider" ma:readOnly="false">
      <xsd:simpleType>
        <xsd:restriction base="dms:Unknown"/>
      </xsd:simpleType>
    </xsd:element>
    <xsd:element name="Providers" ma:index="108" nillable="true" ma:displayName="Providers" ma:default="" ma:internalName="Providers">
      <xsd:simpleType>
        <xsd:restriction base="dms:Unknown"/>
      </xsd:simpleType>
    </xsd:element>
    <xsd:element name="PublishStatusLookup" ma:index="109" nillable="true" ma:displayName="Publish Status" ma:default="" ma:list="{05613A9F-690E-47A3-AFA9-4EF05BD38A9E}" ma:internalName="PublishStatusLookup" ma:readOnly="false" ma:showField="PublishStatus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0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1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2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4" nillable="true" ma:taxonomy="true" ma:internalName="ScenarioTagsTaxHTField0" ma:taxonomyFieldName="ScenarioTags" ma:displayName="Scenarios" ma:readOnly="false" ma:default="" ma:fieldId="{61ed4a50-5893-45d9-8a2e-7533c7e8710a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6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7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8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19" nillable="true" ma:displayName="Submitter ID" ma:default="" ma:internalName="SubmitterId" ma:readOnly="false">
      <xsd:simpleType>
        <xsd:restriction base="dms:Text"/>
      </xsd:simpleType>
    </xsd:element>
    <xsd:element name="TaxCatchAll" ma:index="120" nillable="true" ma:displayName="Taxonomy Catch All Column" ma:hidden="true" ma:list="{53ab5541-2daf-4611-96fd-62a823f4d569}" ma:internalName="TaxCatchAll" ma:showField="CatchAllData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1" nillable="true" ma:displayName="Taxonomy Catch All Column1" ma:hidden="true" ma:list="{53ab5541-2daf-4611-96fd-62a823f4d569}" ma:internalName="TaxCatchAllLabel" ma:readOnly="true" ma:showField="CatchAllDataLabel" ma:web="360401dd-760e-448c-b001-b4002b6d12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2" nillable="true" ma:displayName="Template Status" ma:default="" ma:internalName="TemplateStatus">
      <xsd:simpleType>
        <xsd:restriction base="dms:Unknown"/>
      </xsd:simpleType>
    </xsd:element>
    <xsd:element name="TemplateTemplateType" ma:index="123" nillable="true" ma:displayName="Template Type" ma:default="" ma:internalName="TemplateTemplateType">
      <xsd:simpleType>
        <xsd:restriction base="dms:Unknown"/>
      </xsd:simpleType>
    </xsd:element>
    <xsd:element name="ThumbnailAssetId" ma:index="124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5" nillable="true" ma:displayName="Times Cloned" ma:default="" ma:internalName="TimesCloned" ma:readOnly="false">
      <xsd:simpleType>
        <xsd:restriction base="dms:Number"/>
      </xsd:simpleType>
    </xsd:element>
    <xsd:element name="TrustLevel" ma:index="127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8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29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0" nillable="true" ma:displayName="UA Notes" ma:default="" ma:internalName="UANotes" ma:readOnly="false">
      <xsd:simpleType>
        <xsd:restriction base="dms:Note"/>
      </xsd:simpleType>
    </xsd:element>
    <xsd:element name="TPAppVersion" ma:index="131" nillable="true" ma:displayName="Version" ma:default="" ma:internalName="TPAppVersion">
      <xsd:simpleType>
        <xsd:restriction base="dms:Text"/>
      </xsd:simpleType>
    </xsd:element>
    <xsd:element name="VoteCount" ma:index="132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1" ma:displayName="Content Type"/>
        <xsd:element ref="dc:title" minOccurs="0" maxOccurs="1" ma:index="126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360401dd-760e-448c-b001-b4002b6d12d2" xsi:nil="true"/>
    <AssetExpire xmlns="360401dd-760e-448c-b001-b4002b6d12d2">2035-01-01T08:00:00+00:00</AssetExpire>
    <CampaignTagsTaxHTField0 xmlns="360401dd-760e-448c-b001-b4002b6d12d2">
      <Terms xmlns="http://schemas.microsoft.com/office/infopath/2007/PartnerControls"/>
    </CampaignTagsTaxHTField0>
    <IntlLangReviewDate xmlns="360401dd-760e-448c-b001-b4002b6d12d2" xsi:nil="true"/>
    <TPFriendlyName xmlns="360401dd-760e-448c-b001-b4002b6d12d2" xsi:nil="true"/>
    <IntlLangReview xmlns="360401dd-760e-448c-b001-b4002b6d12d2">false</IntlLangReview>
    <LocLastLocAttemptVersionLookup xmlns="360401dd-760e-448c-b001-b4002b6d12d2">814963</LocLastLocAttemptVersionLookup>
    <PolicheckWords xmlns="360401dd-760e-448c-b001-b4002b6d12d2" xsi:nil="true"/>
    <SubmitterId xmlns="360401dd-760e-448c-b001-b4002b6d12d2" xsi:nil="true"/>
    <AcquiredFrom xmlns="360401dd-760e-448c-b001-b4002b6d12d2">Internal MS</AcquiredFrom>
    <EditorialStatus xmlns="360401dd-760e-448c-b001-b4002b6d12d2" xsi:nil="true"/>
    <Markets xmlns="360401dd-760e-448c-b001-b4002b6d12d2"/>
    <OriginAsset xmlns="360401dd-760e-448c-b001-b4002b6d12d2" xsi:nil="true"/>
    <AssetStart xmlns="360401dd-760e-448c-b001-b4002b6d12d2">2012-01-27T21:37:00+00:00</AssetStart>
    <FriendlyTitle xmlns="360401dd-760e-448c-b001-b4002b6d12d2" xsi:nil="true"/>
    <MarketSpecific xmlns="360401dd-760e-448c-b001-b4002b6d12d2">false</MarketSpecific>
    <TPNamespace xmlns="360401dd-760e-448c-b001-b4002b6d12d2" xsi:nil="true"/>
    <PublishStatusLookup xmlns="360401dd-760e-448c-b001-b4002b6d12d2">
      <Value>219512</Value>
      <Value>219513</Value>
    </PublishStatusLookup>
    <APAuthor xmlns="360401dd-760e-448c-b001-b4002b6d12d2">
      <UserInfo>
        <DisplayName>REDMOND\v-miyaki</DisplayName>
        <AccountId>1928</AccountId>
        <AccountType/>
      </UserInfo>
    </APAuthor>
    <TPCommandLine xmlns="360401dd-760e-448c-b001-b4002b6d12d2" xsi:nil="true"/>
    <IntlLangReviewer xmlns="360401dd-760e-448c-b001-b4002b6d12d2" xsi:nil="true"/>
    <OpenTemplate xmlns="360401dd-760e-448c-b001-b4002b6d12d2">true</OpenTemplate>
    <CSXSubmissionDate xmlns="360401dd-760e-448c-b001-b4002b6d12d2" xsi:nil="true"/>
    <TaxCatchAll xmlns="360401dd-760e-448c-b001-b4002b6d12d2"/>
    <Manager xmlns="360401dd-760e-448c-b001-b4002b6d12d2" xsi:nil="true"/>
    <NumericId xmlns="360401dd-760e-448c-b001-b4002b6d12d2" xsi:nil="true"/>
    <ParentAssetId xmlns="360401dd-760e-448c-b001-b4002b6d12d2" xsi:nil="true"/>
    <OriginalSourceMarket xmlns="360401dd-760e-448c-b001-b4002b6d12d2">english</OriginalSourceMarket>
    <ApprovalStatus xmlns="360401dd-760e-448c-b001-b4002b6d12d2">InProgress</ApprovalStatus>
    <TPComponent xmlns="360401dd-760e-448c-b001-b4002b6d12d2" xsi:nil="true"/>
    <EditorialTags xmlns="360401dd-760e-448c-b001-b4002b6d12d2" xsi:nil="true"/>
    <TPExecutable xmlns="360401dd-760e-448c-b001-b4002b6d12d2" xsi:nil="true"/>
    <TPLaunchHelpLink xmlns="360401dd-760e-448c-b001-b4002b6d12d2" xsi:nil="true"/>
    <LocComments xmlns="360401dd-760e-448c-b001-b4002b6d12d2" xsi:nil="true"/>
    <LocRecommendedHandoff xmlns="360401dd-760e-448c-b001-b4002b6d12d2" xsi:nil="true"/>
    <SourceTitle xmlns="360401dd-760e-448c-b001-b4002b6d12d2">Snowflakes design template</SourceTitle>
    <CSXUpdate xmlns="360401dd-760e-448c-b001-b4002b6d12d2">false</CSXUpdate>
    <IntlLocPriority xmlns="360401dd-760e-448c-b001-b4002b6d12d2" xsi:nil="true"/>
    <UAProjectedTotalWords xmlns="360401dd-760e-448c-b001-b4002b6d12d2" xsi:nil="true"/>
    <AssetType xmlns="360401dd-760e-448c-b001-b4002b6d12d2">TP</AssetType>
    <MachineTranslated xmlns="360401dd-760e-448c-b001-b4002b6d12d2">false</MachineTranslated>
    <OutputCachingOn xmlns="360401dd-760e-448c-b001-b4002b6d12d2">false</OutputCachingOn>
    <TemplateStatus xmlns="360401dd-760e-448c-b001-b4002b6d12d2">Complete</TemplateStatus>
    <IsSearchable xmlns="360401dd-760e-448c-b001-b4002b6d12d2">true</IsSearchable>
    <ContentItem xmlns="360401dd-760e-448c-b001-b4002b6d12d2" xsi:nil="true"/>
    <HandoffToMSDN xmlns="360401dd-760e-448c-b001-b4002b6d12d2" xsi:nil="true"/>
    <ShowIn xmlns="360401dd-760e-448c-b001-b4002b6d12d2">Show everywhere</ShowIn>
    <ThumbnailAssetId xmlns="360401dd-760e-448c-b001-b4002b6d12d2" xsi:nil="true"/>
    <UALocComments xmlns="360401dd-760e-448c-b001-b4002b6d12d2">2007 Template UpLeveling Do Not HandOff</UALocComments>
    <UALocRecommendation xmlns="360401dd-760e-448c-b001-b4002b6d12d2">Localize</UALocRecommendation>
    <LastModifiedDateTime xmlns="360401dd-760e-448c-b001-b4002b6d12d2" xsi:nil="true"/>
    <LegacyData xmlns="360401dd-760e-448c-b001-b4002b6d12d2" xsi:nil="true"/>
    <LocManualTestRequired xmlns="360401dd-760e-448c-b001-b4002b6d12d2">false</LocManualTestRequired>
    <ClipArtFilename xmlns="360401dd-760e-448c-b001-b4002b6d12d2" xsi:nil="true"/>
    <TPApplication xmlns="360401dd-760e-448c-b001-b4002b6d12d2" xsi:nil="true"/>
    <CSXHash xmlns="360401dd-760e-448c-b001-b4002b6d12d2" xsi:nil="true"/>
    <DirectSourceMarket xmlns="360401dd-760e-448c-b001-b4002b6d12d2">english</DirectSourceMarket>
    <PrimaryImageGen xmlns="360401dd-760e-448c-b001-b4002b6d12d2">true</PrimaryImageGen>
    <PlannedPubDate xmlns="360401dd-760e-448c-b001-b4002b6d12d2" xsi:nil="true"/>
    <CSXSubmissionMarket xmlns="360401dd-760e-448c-b001-b4002b6d12d2" xsi:nil="true"/>
    <Downloads xmlns="360401dd-760e-448c-b001-b4002b6d12d2">0</Downloads>
    <ArtSampleDocs xmlns="360401dd-760e-448c-b001-b4002b6d12d2" xsi:nil="true"/>
    <TrustLevel xmlns="360401dd-760e-448c-b001-b4002b6d12d2">1 Microsoft Managed Content</TrustLevel>
    <BlockPublish xmlns="360401dd-760e-448c-b001-b4002b6d12d2">false</BlockPublish>
    <TPLaunchHelpLinkType xmlns="360401dd-760e-448c-b001-b4002b6d12d2">Template</TPLaunchHelpLinkType>
    <LocalizationTagsTaxHTField0 xmlns="360401dd-760e-448c-b001-b4002b6d12d2">
      <Terms xmlns="http://schemas.microsoft.com/office/infopath/2007/PartnerControls"/>
    </LocalizationTagsTaxHTField0>
    <BusinessGroup xmlns="360401dd-760e-448c-b001-b4002b6d12d2" xsi:nil="true"/>
    <Providers xmlns="360401dd-760e-448c-b001-b4002b6d12d2" xsi:nil="true"/>
    <TemplateTemplateType xmlns="360401dd-760e-448c-b001-b4002b6d12d2">PowerPoint 12 Default</TemplateTemplateType>
    <TimesCloned xmlns="360401dd-760e-448c-b001-b4002b6d12d2" xsi:nil="true"/>
    <TPAppVersion xmlns="360401dd-760e-448c-b001-b4002b6d12d2" xsi:nil="true"/>
    <VoteCount xmlns="360401dd-760e-448c-b001-b4002b6d12d2" xsi:nil="true"/>
    <FeatureTagsTaxHTField0 xmlns="360401dd-760e-448c-b001-b4002b6d12d2">
      <Terms xmlns="http://schemas.microsoft.com/office/infopath/2007/PartnerControls"/>
    </FeatureTagsTaxHTField0>
    <Provider xmlns="360401dd-760e-448c-b001-b4002b6d12d2" xsi:nil="true"/>
    <UACurrentWords xmlns="360401dd-760e-448c-b001-b4002b6d12d2" xsi:nil="true"/>
    <AssetId xmlns="360401dd-760e-448c-b001-b4002b6d12d2">TP102821218</AssetId>
    <TPClientViewer xmlns="360401dd-760e-448c-b001-b4002b6d12d2" xsi:nil="true"/>
    <DSATActionTaken xmlns="360401dd-760e-448c-b001-b4002b6d12d2" xsi:nil="true"/>
    <APEditor xmlns="360401dd-760e-448c-b001-b4002b6d12d2">
      <UserInfo>
        <DisplayName/>
        <AccountId xsi:nil="true"/>
        <AccountType/>
      </UserInfo>
    </APEditor>
    <TPInstallLocation xmlns="360401dd-760e-448c-b001-b4002b6d12d2" xsi:nil="true"/>
    <OOCacheId xmlns="360401dd-760e-448c-b001-b4002b6d12d2" xsi:nil="true"/>
    <IsDeleted xmlns="360401dd-760e-448c-b001-b4002b6d12d2">false</IsDeleted>
    <PublishTargets xmlns="360401dd-760e-448c-b001-b4002b6d12d2">OfficeOnline,OfficeOnlineVNext</PublishTargets>
    <ApprovalLog xmlns="360401dd-760e-448c-b001-b4002b6d12d2" xsi:nil="true"/>
    <BugNumber xmlns="360401dd-760e-448c-b001-b4002b6d12d2" xsi:nil="true"/>
    <CrawlForDependencies xmlns="360401dd-760e-448c-b001-b4002b6d12d2">false</CrawlForDependencies>
    <InternalTagsTaxHTField0 xmlns="360401dd-760e-448c-b001-b4002b6d12d2">
      <Terms xmlns="http://schemas.microsoft.com/office/infopath/2007/PartnerControls"/>
    </InternalTagsTaxHTField0>
    <LastHandOff xmlns="360401dd-760e-448c-b001-b4002b6d12d2" xsi:nil="true"/>
    <Milestone xmlns="360401dd-760e-448c-b001-b4002b6d12d2" xsi:nil="true"/>
    <OriginalRelease xmlns="360401dd-760e-448c-b001-b4002b6d12d2">14</OriginalRelease>
    <RecommendationsModifier xmlns="360401dd-760e-448c-b001-b4002b6d12d2" xsi:nil="true"/>
    <ScenarioTagsTaxHTField0 xmlns="360401dd-760e-448c-b001-b4002b6d12d2">
      <Terms xmlns="http://schemas.microsoft.com/office/infopath/2007/PartnerControls"/>
    </ScenarioTagsTaxHTField0>
    <UANotes xmlns="360401dd-760e-448c-b001-b4002b6d12d2" xsi:nil="true"/>
    <LocMarketGroupTiers2 xmlns="360401dd-760e-448c-b001-b4002b6d12d2">,t:Tier 1,t:Tier 2,t:Tier 3,</LocMarketGroupTiers2>
  </documentManagement>
</p:properties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46E4213-7537-47CE-A1F9-6E3AD8E57A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60401dd-760e-448c-b001-b4002b6d12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51104C-183B-4A5D-8314-B2B3493E7734}">
  <ds:schemaRefs>
    <ds:schemaRef ds:uri="http://schemas.microsoft.com/office/2006/metadata/properties"/>
    <ds:schemaRef ds:uri="http://schemas.microsoft.com/office/infopath/2007/PartnerControls"/>
    <ds:schemaRef ds:uri="360401dd-760e-448c-b001-b4002b6d12d2"/>
  </ds:schemaRefs>
</ds:datastoreItem>
</file>

<file path=customXml/itemProps3.xml><?xml version="1.0" encoding="utf-8"?>
<ds:datastoreItem xmlns:ds="http://schemas.openxmlformats.org/officeDocument/2006/customXml" ds:itemID="{46B11521-123D-4625-BE43-02E4618F7CB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оформлення «Сніжинки»</Template>
  <TotalTime>353</TotalTime>
  <Words>132</Words>
  <Application>Microsoft Office PowerPoint</Application>
  <PresentationFormat>Екран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5" baseType="lpstr">
      <vt:lpstr>Arial</vt:lpstr>
      <vt:lpstr>Garamond</vt:lpstr>
      <vt:lpstr>Times New Roman</vt:lpstr>
      <vt:lpstr>Default Design</vt:lpstr>
      <vt:lpstr>Навчати, знати, добре, того, хто, хоче, багато.</vt:lpstr>
      <vt:lpstr>Зима, зимувати, зимує.  Сніжна, сніжок, засніжений.  Заморозив, мороз, підморозив.</vt:lpstr>
      <vt:lpstr>Презентація PowerPoint</vt:lpstr>
      <vt:lpstr>Презентація PowerPoint</vt:lpstr>
      <vt:lpstr>Хвилинка цікавинка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Навчати, знати, добре, того, хто, хоче, багато.</dc:title>
  <dc:creator>vikylia2107@gmail.com</dc:creator>
  <cp:lastModifiedBy>Наталья</cp:lastModifiedBy>
  <cp:revision>13</cp:revision>
  <dcterms:created xsi:type="dcterms:W3CDTF">2023-06-11T14:49:31Z</dcterms:created>
  <dcterms:modified xsi:type="dcterms:W3CDTF">2023-06-12T09:46:49Z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TC100775751033</vt:lpwstr>
  </property>
  <property fmtid="{D5CDD505-2E9C-101B-9397-08002B2CF9AE}" pid="3" name="ContentTypeId">
    <vt:lpwstr>0x01010098F566CBBF44DA4180A6A1C2AF3AC0E104001C4FC99F8281AF45831A18891735BEB6</vt:lpwstr>
  </property>
  <property fmtid="{D5CDD505-2E9C-101B-9397-08002B2CF9AE}" pid="4" name="InternalTags">
    <vt:lpwstr/>
  </property>
  <property fmtid="{D5CDD505-2E9C-101B-9397-08002B2CF9AE}" pid="5" name="FeatureTags">
    <vt:lpwstr/>
  </property>
  <property fmtid="{D5CDD505-2E9C-101B-9397-08002B2CF9AE}" pid="6" name="LocalizationTags">
    <vt:lpwstr/>
  </property>
  <property fmtid="{D5CDD505-2E9C-101B-9397-08002B2CF9AE}" pid="7" name="ScenarioTags">
    <vt:lpwstr/>
  </property>
  <property fmtid="{D5CDD505-2E9C-101B-9397-08002B2CF9AE}" pid="8" name="CampaignTags">
    <vt:lpwstr/>
  </property>
  <property fmtid="{D5CDD505-2E9C-101B-9397-08002B2CF9AE}" pid="9" name="Order">
    <vt:r8>5444300</vt:r8>
  </property>
  <property fmtid="{D5CDD505-2E9C-101B-9397-08002B2CF9AE}" pid="10" name="HiddenCategoryTags">
    <vt:lpwstr/>
  </property>
  <property fmtid="{D5CDD505-2E9C-101B-9397-08002B2CF9AE}" pid="11" name="ImageGenStatus">
    <vt:i4>0</vt:i4>
  </property>
  <property fmtid="{D5CDD505-2E9C-101B-9397-08002B2CF9AE}" pid="12" name="CategoryTags">
    <vt:lpwstr/>
  </property>
  <property fmtid="{D5CDD505-2E9C-101B-9397-08002B2CF9AE}" pid="13" name="Applications">
    <vt:lpwstr/>
  </property>
  <property fmtid="{D5CDD505-2E9C-101B-9397-08002B2CF9AE}" pid="14" name="LocMarketGroupTiers">
    <vt:lpwstr>,t:Tier 1,t:Tier 2,t:Tier 3,</vt:lpwstr>
  </property>
</Properties>
</file>