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1462" r:id="rId3"/>
    <p:sldId id="1467" r:id="rId4"/>
    <p:sldId id="1469" r:id="rId5"/>
    <p:sldId id="1468" r:id="rId6"/>
    <p:sldId id="1470" r:id="rId7"/>
    <p:sldId id="1471" r:id="rId8"/>
    <p:sldId id="750" r:id="rId9"/>
    <p:sldId id="1465" r:id="rId10"/>
    <p:sldId id="1466" r:id="rId11"/>
    <p:sldId id="1463" r:id="rId12"/>
    <p:sldId id="1472" r:id="rId13"/>
    <p:sldId id="294" r:id="rId14"/>
    <p:sldId id="293" r:id="rId15"/>
    <p:sldId id="1474" r:id="rId16"/>
    <p:sldId id="1473" r:id="rId17"/>
    <p:sldId id="1475" r:id="rId18"/>
    <p:sldId id="454" r:id="rId19"/>
    <p:sldId id="1476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Василь Цупа" initials="ВЦ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F3242"/>
    <a:srgbClr val="FF5B5B"/>
    <a:srgbClr val="70AD47"/>
    <a:srgbClr val="FFFF00"/>
    <a:srgbClr val="944457"/>
    <a:srgbClr val="1694E9"/>
    <a:srgbClr val="295FFF"/>
    <a:srgbClr val="FFB441"/>
    <a:srgbClr val="709E32"/>
    <a:srgbClr val="00B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144" autoAdjust="0"/>
    <p:restoredTop sz="94035" autoAdjust="0"/>
  </p:normalViewPr>
  <p:slideViewPr>
    <p:cSldViewPr snapToGrid="0">
      <p:cViewPr varScale="1">
        <p:scale>
          <a:sx n="82" d="100"/>
          <a:sy n="82" d="100"/>
        </p:scale>
        <p:origin x="-31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08AAFC-F45B-4763-9C1F-8029DFCE03FE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1099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8AAFC-F45B-4763-9C1F-8029DFCE03FE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5242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944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064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306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9923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105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949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212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165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642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8756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6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audio" Target="file:///G:\&#1074;&#1110;&#1076;&#1082;&#1088;.%20&#1091;&#1088;\&#1075;&#1086;&#1090;&#1086;&#1074;&#1077;\2.mp3" TargetMode="External"/><Relationship Id="rId7" Type="http://schemas.openxmlformats.org/officeDocument/2006/relationships/image" Target="../media/image6.gif"/><Relationship Id="rId2" Type="http://schemas.openxmlformats.org/officeDocument/2006/relationships/audio" Target="file:///G:\&#1074;&#1110;&#1076;&#1082;&#1088;.%20&#1091;&#1088;\&#1075;&#1086;&#1090;&#1086;&#1074;&#1077;\1.mp3" TargetMode="External"/><Relationship Id="rId1" Type="http://schemas.openxmlformats.org/officeDocument/2006/relationships/audio" Target="file:///G:\&#1074;&#1110;&#1076;&#1082;&#1088;.%20&#1091;&#1088;\&#1075;&#1086;&#1090;&#1086;&#1074;&#1077;\1541170824_laliko_-_svyato_nablizhayet_sya_muzonov_net%20(mp3cut.net).mp3" TargetMode="Externa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74;&#1110;&#1076;&#1082;&#1088;.%20&#1091;&#1088;\&#1075;&#1086;&#1090;&#1086;&#1074;&#1077;\13%20&#1090;&#1088;&#1077;&#1082;%20&#1053;&#1086;&#1074;&#1086;&#1075;&#1086;&#1076;&#1085;&#1080;&#1077;-&#1092;&#1086;&#1085;&#1086;&#1074;&#1072;&#1103;%20&#1084;&#1091;&#1079;&#1099;&#1082;&#1072;%20&#1080;%20&#1087;&#1086;&#1076;&#1083;&#1086;&#1078;&#1082;&#1080;%20(1).mp3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image" Target="../media/image13.gif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74;&#1110;&#1076;&#1082;&#1088;.%20&#1091;&#1088;\&#1075;&#1086;&#1090;&#1086;&#1074;&#1077;\fonovaja_muzika_dlja_video_-_3_(z2.fm).mp3" TargetMode="Externa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Relationship Id="rId1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G:\&#1074;&#1110;&#1076;&#1082;&#1088;.%20&#1091;&#1088;\&#1075;&#1086;&#1090;&#1086;&#1074;&#1077;\&#1047;&#1072;&#1088;&#1103;&#1076;&#1082;&#1072;%20&#1058;&#1040;&#1053;&#1062;&#1030;%20&#1047;&#1030;&#1043;&#1056;&#1030;&#1042;&#1040;&#1053;&#1062;&#1030;%20&#9924;%20&#1060;&#1110;&#1079;&#1082;&#1091;&#1083;&#1100;&#1090;&#1093;&#1074;&#1080;&#1083;&#1080;&#1085;&#1082;&#1072;%20&#1088;&#1086;&#1079;&#1084;&#1080;&#1085;&#1082;&#1072;.%20&#1044;&#1080;&#1090;&#1103;&#1095;&#1110;%20&#1087;&#1110;&#1089;&#1085;&#1110;%20&#1079;%20&#1083;&#1102;&#1073;&#1086;&#1074;'&#1102;%20&#1076;&#1086;%20&#1076;&#1110;&#1090;&#1077;&#1081;.wmv" TargetMode="Externa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microsoft.com/office/2007/relationships/hdphoto" Target="../../word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G:\&#1074;&#1110;&#1076;&#1082;&#1088;.%20&#1091;&#1088;\&#1075;&#1086;&#1090;&#1086;&#1074;&#1077;\&#1071;&#1083;&#1080;&#1085;&#1082;&#1072;%20(&#1090;&#1088;&#1080;&#1084;&#1072;&#1095;%20&#1089;&#1090;&#1086;&#1083;&#1086;&#1074;&#1080;&#1093;%20&#1087;&#1088;&#1080;&#1073;&#1086;&#1088;&#1110;&#1074;).wmv" TargetMode="Externa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G:\&#1074;&#1110;&#1076;&#1082;&#1088;.%20&#1091;&#1088;\&#1075;&#1086;&#1090;&#1086;&#1074;&#1077;\videoplayback.wmv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Relationship Id="rId14" Type="http://schemas.openxmlformats.org/officeDocument/2006/relationships/image" Target="../media/image6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>
          <a:xfrm>
            <a:off x="1260389" y="1660783"/>
            <a:ext cx="1581665" cy="373964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06.12.2021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83957" y="119911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6248" y="2660821"/>
            <a:ext cx="15816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Урок</a:t>
            </a:r>
          </a:p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№ 14</a:t>
            </a:r>
            <a:endParaRPr lang="ru-RU" sz="4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52336" y="4887537"/>
            <a:ext cx="85666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>
                <a:solidFill>
                  <a:srgbClr val="2F3242"/>
                </a:solidFill>
                <a:effectLst/>
                <a:ea typeface="Calibri" panose="020F0502020204030204" pitchFamily="34" charset="0"/>
              </a:rPr>
              <a:t>Виготовлення з фетру серветки-тримача «Ялинка» </a:t>
            </a:r>
            <a:endParaRPr lang="ru-RU" sz="400000" b="1" dirty="0">
              <a:solidFill>
                <a:srgbClr val="2F3242"/>
              </a:solidFill>
              <a:cs typeface="Aharoni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0106" y="425044"/>
            <a:ext cx="2402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Дизайн і технології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EE28DC3-EF78-4BC4-AA5E-9EA01970E38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 l="13084"/>
          <a:stretch>
            <a:fillRect/>
          </a:stretch>
        </p:blipFill>
        <p:spPr>
          <a:xfrm>
            <a:off x="3856850" y="0"/>
            <a:ext cx="7666711" cy="4961709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285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Організація класу.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211B86E8-EC9F-46F8-AEB4-4DFC43EE43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1803" b="9052"/>
          <a:stretch/>
        </p:blipFill>
        <p:spPr>
          <a:xfrm>
            <a:off x="60255" y="1366787"/>
            <a:ext cx="3192480" cy="53976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6321429C-4EC1-47E9-8F3A-6A2C5C5737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201" r="-667" b="9052"/>
          <a:stretch/>
        </p:blipFill>
        <p:spPr>
          <a:xfrm>
            <a:off x="8855242" y="1366787"/>
            <a:ext cx="3276505" cy="53976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AA40C57-5F93-4171-85DF-32B3B57A06D9}"/>
              </a:ext>
            </a:extLst>
          </p:cNvPr>
          <p:cNvSpPr txBox="1"/>
          <p:nvPr/>
        </p:nvSpPr>
        <p:spPr>
          <a:xfrm>
            <a:off x="2697198" y="3809580"/>
            <a:ext cx="6444199" cy="255389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Добрий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день,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малече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щира, </a:t>
            </a:r>
          </a:p>
          <a:p>
            <a:pPr algn="ctr"/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Хай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живеться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вам у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мирі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Хай луна дитячий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сміх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</a:p>
          <a:p>
            <a:pPr algn="ctr"/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Почнемо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урок для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всіх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1" name="1541170824_laliko_-_svyato_nablizhayet_sya_muzonov_net (mp3cut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5943600" y="3276600"/>
            <a:ext cx="304800" cy="304800"/>
          </a:xfrm>
          <a:prstGeom prst="rect">
            <a:avLst/>
          </a:prstGeom>
        </p:spPr>
      </p:pic>
      <p:pic>
        <p:nvPicPr>
          <p:cNvPr id="1026" name="Picture 2" descr="C:\Users\Nevirna\Desktop\16923662d3aeea3ca6a45d7f64a7ac3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2192000" cy="6841593"/>
          </a:xfrm>
          <a:prstGeom prst="rect">
            <a:avLst/>
          </a:prstGeom>
          <a:noFill/>
        </p:spPr>
      </p:pic>
      <p:pic>
        <p:nvPicPr>
          <p:cNvPr id="1027" name="Picture 3" descr="C:\Users\Nevirna\Desktop\1762a521394eec920b8399772605677e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7732"/>
            <a:ext cx="11923675" cy="6262074"/>
          </a:xfrm>
          <a:prstGeom prst="rect">
            <a:avLst/>
          </a:prstGeom>
          <a:noFill/>
        </p:spPr>
      </p:pic>
      <p:pic>
        <p:nvPicPr>
          <p:cNvPr id="16" name="1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9" cstate="print"/>
          <a:stretch>
            <a:fillRect/>
          </a:stretch>
        </p:blipFill>
        <p:spPr>
          <a:xfrm>
            <a:off x="5943600" y="3276600"/>
            <a:ext cx="304800" cy="304800"/>
          </a:xfrm>
          <a:prstGeom prst="rect">
            <a:avLst/>
          </a:prstGeom>
        </p:spPr>
      </p:pic>
      <p:pic>
        <p:nvPicPr>
          <p:cNvPr id="17" name="2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0" cstate="print"/>
          <a:stretch>
            <a:fillRect/>
          </a:stretch>
        </p:blipFill>
        <p:spPr>
          <a:xfrm>
            <a:off x="5943600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3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34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showWhenStopped="0"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showWhenStopped="0"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11" name="Picture 2" descr="C:\Users\Nevirna\Desktop\16923662d3aeea3ca6a45d7f64a7ac3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41593"/>
          </a:xfrm>
          <a:prstGeom prst="rect">
            <a:avLst/>
          </a:prstGeom>
          <a:noFill/>
        </p:spPr>
      </p:pic>
      <p:pic>
        <p:nvPicPr>
          <p:cNvPr id="12" name="Picture 4" descr="C:\Users\Nevirna\Desktop\1525363829_2011-gifka-novogodnyaya-elk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42656" y="26359"/>
            <a:ext cx="4677130" cy="6831641"/>
          </a:xfrm>
          <a:prstGeom prst="rect">
            <a:avLst/>
          </a:prstGeom>
          <a:noFill/>
        </p:spPr>
      </p:pic>
      <p:pic>
        <p:nvPicPr>
          <p:cNvPr id="8" name="13 трек Новогодние-фоновая музыка и подложки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5943600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2" repeatCount="3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Тема та мета уроку 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211B86E8-EC9F-46F8-AEB4-4DFC43EE43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1803" b="9052"/>
          <a:stretch/>
        </p:blipFill>
        <p:spPr>
          <a:xfrm>
            <a:off x="177821" y="961839"/>
            <a:ext cx="3192480" cy="53976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6321429C-4EC1-47E9-8F3A-6A2C5C5737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201" r="-667" b="9052"/>
          <a:stretch/>
        </p:blipFill>
        <p:spPr>
          <a:xfrm>
            <a:off x="8915495" y="961839"/>
            <a:ext cx="3276505" cy="53976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AA40C57-5F93-4171-85DF-32B3B57A06D9}"/>
              </a:ext>
            </a:extLst>
          </p:cNvPr>
          <p:cNvSpPr txBox="1"/>
          <p:nvPr/>
        </p:nvSpPr>
        <p:spPr>
          <a:xfrm>
            <a:off x="1698171" y="3483008"/>
            <a:ext cx="8177349" cy="316682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uk-UA" sz="3600" b="1" dirty="0" err="1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uk-UA" sz="3600" b="1" dirty="0" err="1" smtClean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сторя</a:t>
            </a:r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сервірування столу;</a:t>
            </a:r>
          </a:p>
          <a:p>
            <a:pPr algn="ctr">
              <a:buFontTx/>
              <a:buChar char="-"/>
            </a:pPr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Виготовлення серветки – тримача;</a:t>
            </a:r>
          </a:p>
          <a:p>
            <a:pPr algn="ctr">
              <a:buFontTx/>
              <a:buChar char="-"/>
            </a:pPr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Властивості речовин;</a:t>
            </a:r>
          </a:p>
          <a:p>
            <a:pPr algn="ctr">
              <a:buFontTx/>
              <a:buChar char="-"/>
            </a:pPr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Формування естетичних смаків.</a:t>
            </a:r>
          </a:p>
          <a:p>
            <a:pPr algn="ctr"/>
            <a:endParaRPr lang="ru-RU" sz="3600" b="1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chemeClr val="bg1"/>
                </a:solidFill>
              </a:rPr>
              <a:t>Сервірування столу 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2" name="Picture 2" descr="D:\Света\сервировка\эстетическое оформление стола\o3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8105" y="1041299"/>
            <a:ext cx="9899015" cy="5480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Створення колажу </a:t>
            </a:r>
            <a:endParaRPr lang="uk-UA" sz="3600" b="1" dirty="0">
              <a:solidFill>
                <a:schemeClr val="bg1"/>
              </a:solidFill>
            </a:endParaRPr>
          </a:p>
        </p:txBody>
      </p:sp>
      <p:sp>
        <p:nvSpPr>
          <p:cNvPr id="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Nevirna\Desktop\ChillyAggravatingBoaconstrictor-size_restricted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947874"/>
            <a:ext cx="12192000" cy="5910126"/>
          </a:xfrm>
          <a:prstGeom prst="rect">
            <a:avLst/>
          </a:prstGeom>
          <a:noFill/>
        </p:spPr>
      </p:pic>
      <p:pic>
        <p:nvPicPr>
          <p:cNvPr id="6" name="fonovaja_muzika_dlja_video_-_3_(z2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5943600" y="3276600"/>
            <a:ext cx="304800" cy="304800"/>
          </a:xfrm>
          <a:prstGeom prst="rect">
            <a:avLst/>
          </a:prstGeom>
        </p:spPr>
      </p:pic>
      <p:pic>
        <p:nvPicPr>
          <p:cNvPr id="1030" name="Picture 6" descr="ROZETKA | Утюг PHILIPS Azur Advanced GC4938/20. Цена, купить Утюг PHILIPS  Azur Advanced GC4938/20 в Киеве, Харькове, Днепре, Одессе, Запорожье,  Львове. Утюг PHILIPS Azur Advanced GC4938/20: обзор, описание, продажа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265" y="3562598"/>
            <a:ext cx="3023454" cy="2278475"/>
          </a:xfrm>
          <a:prstGeom prst="rect">
            <a:avLst/>
          </a:prstGeom>
          <a:noFill/>
        </p:spPr>
      </p:pic>
      <p:sp>
        <p:nvSpPr>
          <p:cNvPr id="1036" name="AutoShape 12" descr="Фен Remington D3080 — Фены и фен-щётки — купить по выгодной цене на  Яндекс.Маркет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Фен Remington D3080 — Фены и фен-щётки — купить по выгодной цене на  Яндекс.Маркет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Фен Remington D3080 — Фены и фен-щётки — купить по выгодной цене на  Яндекс.Маркет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1" name="Picture 17" descr="C:\Users\Nevirna\Desktop\завантаження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998817" y="944054"/>
            <a:ext cx="2193183" cy="2574606"/>
          </a:xfrm>
          <a:prstGeom prst="rect">
            <a:avLst/>
          </a:prstGeom>
          <a:noFill/>
        </p:spPr>
      </p:pic>
      <p:pic>
        <p:nvPicPr>
          <p:cNvPr id="1045" name="Picture 21" descr="C:\Users\Nevirna\Desktop\316230370_w640_h640_nabor-stolovyh-priborov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382" r="19171"/>
          <a:stretch>
            <a:fillRect/>
          </a:stretch>
        </p:blipFill>
        <p:spPr bwMode="auto">
          <a:xfrm>
            <a:off x="7268901" y="3258000"/>
            <a:ext cx="2500132" cy="3600000"/>
          </a:xfrm>
          <a:prstGeom prst="rect">
            <a:avLst/>
          </a:prstGeom>
          <a:noFill/>
        </p:spPr>
      </p:pic>
      <p:pic>
        <p:nvPicPr>
          <p:cNvPr id="1046" name="Picture 22" descr="C:\Users\Nevirna\Desktop\ca1a292ad322a42c9f04a6b72cbfbe7e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80904" y="4206041"/>
            <a:ext cx="2451117" cy="2451117"/>
          </a:xfrm>
          <a:prstGeom prst="rect">
            <a:avLst/>
          </a:prstGeom>
          <a:noFill/>
        </p:spPr>
      </p:pic>
      <p:pic>
        <p:nvPicPr>
          <p:cNvPr id="1048" name="Picture 24" descr="C:\Users\Nevirna\Desktop\57fcba29acbb5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7612" y="2280063"/>
            <a:ext cx="2887015" cy="1923802"/>
          </a:xfrm>
          <a:prstGeom prst="rect">
            <a:avLst/>
          </a:prstGeom>
          <a:noFill/>
        </p:spPr>
      </p:pic>
      <p:pic>
        <p:nvPicPr>
          <p:cNvPr id="13318" name="Picture 6" descr="Стакан для воды Villa d&amp;#39;Este Cancun голубой – купить в Киеве (Украине) |  Магазин Villa Grazia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704974"/>
            <a:ext cx="2777629" cy="2777629"/>
          </a:xfrm>
          <a:prstGeom prst="rect">
            <a:avLst/>
          </a:prstGeom>
          <a:noFill/>
        </p:spPr>
      </p:pic>
      <p:pic>
        <p:nvPicPr>
          <p:cNvPr id="13320" name="Picture 8" descr="ТАРЕЛКИ &amp;gt; Тарелка с голубыми цветами, большая купить в интернет-магазине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30641" y="1033153"/>
            <a:ext cx="2553194" cy="2553195"/>
          </a:xfrm>
          <a:prstGeom prst="rect">
            <a:avLst/>
          </a:prstGeom>
          <a:noFill/>
        </p:spPr>
      </p:pic>
      <p:pic>
        <p:nvPicPr>
          <p:cNvPr id="13322" name="Picture 10" descr="Салфетки бумажные,Голубые,100шт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E0DEE1"/>
              </a:clrFrom>
              <a:clrTo>
                <a:srgbClr val="E0DEE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0" y="939160"/>
            <a:ext cx="3406958" cy="2267177"/>
          </a:xfrm>
          <a:prstGeom prst="rect">
            <a:avLst/>
          </a:prstGeom>
          <a:noFill/>
        </p:spPr>
      </p:pic>
      <p:pic>
        <p:nvPicPr>
          <p:cNvPr id="13324" name="Picture 12" descr="Хрустальная Сахарница 45 (синяя) SG4501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7F7F9"/>
              </a:clrFrom>
              <a:clrTo>
                <a:srgbClr val="F7F7F9">
                  <a:alpha val="0"/>
                </a:srgbClr>
              </a:clrTo>
            </a:clrChange>
          </a:blip>
          <a:srcRect l="20966" t="12260" r="21683" b="6078"/>
          <a:stretch>
            <a:fillRect/>
          </a:stretch>
        </p:blipFill>
        <p:spPr bwMode="auto">
          <a:xfrm>
            <a:off x="5427025" y="4049486"/>
            <a:ext cx="1972392" cy="2808514"/>
          </a:xfrm>
          <a:prstGeom prst="rect">
            <a:avLst/>
          </a:prstGeom>
          <a:noFill/>
        </p:spPr>
      </p:pic>
      <p:pic>
        <p:nvPicPr>
          <p:cNvPr id="13326" name="Picture 14" descr="Кофейная чашка с блюдцем Адель голубая 135мл 2пр: отзывы, цена. Купить  Solecasa 359-362 в Киеве, Одессе, Днепре, Харькове, Запорожье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051403" y="4502553"/>
            <a:ext cx="3140597" cy="23554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xmlns="" id="{5E2D9C6E-4338-4AB0-A071-8460A820184A}"/>
              </a:ext>
            </a:extLst>
          </p:cNvPr>
          <p:cNvSpPr/>
          <p:nvPr/>
        </p:nvSpPr>
        <p:spPr>
          <a:xfrm>
            <a:off x="1609500" y="2287477"/>
            <a:ext cx="8518358" cy="1270535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властивості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xmlns="" id="{6B42F7FC-1FA8-49F4-9582-016898379D1C}"/>
              </a:ext>
            </a:extLst>
          </p:cNvPr>
          <p:cNvSpPr/>
          <p:nvPr/>
        </p:nvSpPr>
        <p:spPr>
          <a:xfrm>
            <a:off x="3375258" y="544401"/>
            <a:ext cx="8665945" cy="400110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Актуалізуємо знання про речовини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F9C79B5-14EB-44B3-9BFF-79F981E5A911}"/>
              </a:ext>
            </a:extLst>
          </p:cNvPr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xmlns="" id="{03087282-0CBA-4564-A54A-CDD04A91A1F1}"/>
              </a:ext>
            </a:extLst>
          </p:cNvPr>
          <p:cNvSpPr/>
          <p:nvPr/>
        </p:nvSpPr>
        <p:spPr>
          <a:xfrm>
            <a:off x="317634" y="1395663"/>
            <a:ext cx="11521440" cy="1270535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Речовини</a:t>
            </a:r>
          </a:p>
        </p:txBody>
      </p:sp>
      <p:cxnSp>
        <p:nvCxnSpPr>
          <p:cNvPr id="7" name="Пряма зі стрілкою 6">
            <a:extLst>
              <a:ext uri="{FF2B5EF4-FFF2-40B4-BE49-F238E27FC236}">
                <a16:creationId xmlns:a16="http://schemas.microsoft.com/office/drawing/2014/main" xmlns="" id="{7AD55B8E-BDCF-44C7-8D97-2CAD1E01F58F}"/>
              </a:ext>
            </a:extLst>
          </p:cNvPr>
          <p:cNvCxnSpPr>
            <a:cxnSpLocks/>
            <a:stCxn id="9" idx="2"/>
          </p:cNvCxnSpPr>
          <p:nvPr/>
        </p:nvCxnSpPr>
        <p:spPr>
          <a:xfrm flipH="1">
            <a:off x="3257068" y="3558012"/>
            <a:ext cx="2611611" cy="320969"/>
          </a:xfrm>
          <a:prstGeom prst="straightConnector1">
            <a:avLst/>
          </a:prstGeom>
          <a:ln w="571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>
            <a:extLst>
              <a:ext uri="{FF2B5EF4-FFF2-40B4-BE49-F238E27FC236}">
                <a16:creationId xmlns:a16="http://schemas.microsoft.com/office/drawing/2014/main" xmlns="" id="{FF744877-D722-43A2-9D1A-ACBFD6134E33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5868679" y="3558012"/>
            <a:ext cx="2543801" cy="221191"/>
          </a:xfrm>
          <a:prstGeom prst="straightConnector1">
            <a:avLst/>
          </a:prstGeom>
          <a:ln w="571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>
            <a:extLst>
              <a:ext uri="{FF2B5EF4-FFF2-40B4-BE49-F238E27FC236}">
                <a16:creationId xmlns:a16="http://schemas.microsoft.com/office/drawing/2014/main" xmlns="" id="{D98F5A5B-9487-4EBC-9D5E-B8D81DBD3D27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5868679" y="3558012"/>
            <a:ext cx="1647568" cy="737000"/>
          </a:xfrm>
          <a:prstGeom prst="straightConnector1">
            <a:avLst/>
          </a:prstGeom>
          <a:ln w="571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зі стрілкою 18">
            <a:extLst>
              <a:ext uri="{FF2B5EF4-FFF2-40B4-BE49-F238E27FC236}">
                <a16:creationId xmlns:a16="http://schemas.microsoft.com/office/drawing/2014/main" xmlns="" id="{15603206-07EE-4E8B-9743-93EC30EF21EB}"/>
              </a:ext>
            </a:extLst>
          </p:cNvPr>
          <p:cNvCxnSpPr>
            <a:cxnSpLocks/>
            <a:stCxn id="9" idx="2"/>
          </p:cNvCxnSpPr>
          <p:nvPr/>
        </p:nvCxnSpPr>
        <p:spPr>
          <a:xfrm flipH="1">
            <a:off x="4157463" y="3558012"/>
            <a:ext cx="1711216" cy="633791"/>
          </a:xfrm>
          <a:prstGeom prst="straightConnector1">
            <a:avLst/>
          </a:prstGeom>
          <a:ln w="571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 зі стрілкою 21">
            <a:extLst>
              <a:ext uri="{FF2B5EF4-FFF2-40B4-BE49-F238E27FC236}">
                <a16:creationId xmlns:a16="http://schemas.microsoft.com/office/drawing/2014/main" xmlns="" id="{D0669931-A9EE-458A-8936-593E6D43DE05}"/>
              </a:ext>
            </a:extLst>
          </p:cNvPr>
          <p:cNvCxnSpPr>
            <a:cxnSpLocks/>
          </p:cNvCxnSpPr>
          <p:nvPr/>
        </p:nvCxnSpPr>
        <p:spPr>
          <a:xfrm flipH="1">
            <a:off x="5013071" y="3558012"/>
            <a:ext cx="855608" cy="1110241"/>
          </a:xfrm>
          <a:prstGeom prst="straightConnector1">
            <a:avLst/>
          </a:prstGeom>
          <a:ln w="571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зі стрілкою 24">
            <a:extLst>
              <a:ext uri="{FF2B5EF4-FFF2-40B4-BE49-F238E27FC236}">
                <a16:creationId xmlns:a16="http://schemas.microsoft.com/office/drawing/2014/main" xmlns="" id="{8D711844-1E35-4170-95A8-46F73FED2D70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5868679" y="3558012"/>
            <a:ext cx="765217" cy="1056967"/>
          </a:xfrm>
          <a:prstGeom prst="straightConnector1">
            <a:avLst/>
          </a:prstGeom>
          <a:ln w="571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 зі стрілкою 27">
            <a:extLst>
              <a:ext uri="{FF2B5EF4-FFF2-40B4-BE49-F238E27FC236}">
                <a16:creationId xmlns:a16="http://schemas.microsoft.com/office/drawing/2014/main" xmlns="" id="{24B1A3B0-C91A-46A8-8DF2-70D835835928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5868679" y="3558012"/>
            <a:ext cx="0" cy="1697382"/>
          </a:xfrm>
          <a:prstGeom prst="straightConnector1">
            <a:avLst/>
          </a:prstGeom>
          <a:ln w="571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кутник: округлені кути 30">
            <a:extLst>
              <a:ext uri="{FF2B5EF4-FFF2-40B4-BE49-F238E27FC236}">
                <a16:creationId xmlns:a16="http://schemas.microsoft.com/office/drawing/2014/main" xmlns="" id="{1768B564-B062-40C5-B21C-25F031C1E547}"/>
              </a:ext>
            </a:extLst>
          </p:cNvPr>
          <p:cNvSpPr/>
          <p:nvPr/>
        </p:nvSpPr>
        <p:spPr>
          <a:xfrm>
            <a:off x="429479" y="3718496"/>
            <a:ext cx="2754466" cy="680250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розчинні</a:t>
            </a:r>
          </a:p>
        </p:txBody>
      </p:sp>
      <p:sp>
        <p:nvSpPr>
          <p:cNvPr id="32" name="Прямокутник: округлені кути 31">
            <a:extLst>
              <a:ext uri="{FF2B5EF4-FFF2-40B4-BE49-F238E27FC236}">
                <a16:creationId xmlns:a16="http://schemas.microsoft.com/office/drawing/2014/main" xmlns="" id="{30057C0A-D14E-465F-A0E9-CBFA6C82DD7D}"/>
              </a:ext>
            </a:extLst>
          </p:cNvPr>
          <p:cNvSpPr/>
          <p:nvPr/>
        </p:nvSpPr>
        <p:spPr>
          <a:xfrm>
            <a:off x="1285087" y="4472412"/>
            <a:ext cx="2754466" cy="680250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нерозчинні</a:t>
            </a:r>
          </a:p>
        </p:txBody>
      </p:sp>
      <p:sp>
        <p:nvSpPr>
          <p:cNvPr id="33" name="Прямокутник: округлені кути 32">
            <a:extLst>
              <a:ext uri="{FF2B5EF4-FFF2-40B4-BE49-F238E27FC236}">
                <a16:creationId xmlns:a16="http://schemas.microsoft.com/office/drawing/2014/main" xmlns="" id="{D75D0C47-B692-41C7-8B2B-894885DCF6C1}"/>
              </a:ext>
            </a:extLst>
          </p:cNvPr>
          <p:cNvSpPr/>
          <p:nvPr/>
        </p:nvSpPr>
        <p:spPr>
          <a:xfrm>
            <a:off x="2348996" y="5219942"/>
            <a:ext cx="2754466" cy="680250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міцні</a:t>
            </a:r>
          </a:p>
        </p:txBody>
      </p:sp>
      <p:sp>
        <p:nvSpPr>
          <p:cNvPr id="34" name="Прямокутник: округлені кути 33">
            <a:extLst>
              <a:ext uri="{FF2B5EF4-FFF2-40B4-BE49-F238E27FC236}">
                <a16:creationId xmlns:a16="http://schemas.microsoft.com/office/drawing/2014/main" xmlns="" id="{8F8FC2E7-FBE7-4E0E-8477-47359A56059E}"/>
              </a:ext>
            </a:extLst>
          </p:cNvPr>
          <p:cNvSpPr/>
          <p:nvPr/>
        </p:nvSpPr>
        <p:spPr>
          <a:xfrm>
            <a:off x="4491446" y="5967283"/>
            <a:ext cx="2754466" cy="680250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м’які</a:t>
            </a:r>
          </a:p>
        </p:txBody>
      </p:sp>
      <p:sp>
        <p:nvSpPr>
          <p:cNvPr id="35" name="Прямокутник: округлені кути 34">
            <a:extLst>
              <a:ext uri="{FF2B5EF4-FFF2-40B4-BE49-F238E27FC236}">
                <a16:creationId xmlns:a16="http://schemas.microsoft.com/office/drawing/2014/main" xmlns="" id="{8146833C-16B9-4F1C-9539-FBC1C703A24E}"/>
              </a:ext>
            </a:extLst>
          </p:cNvPr>
          <p:cNvSpPr/>
          <p:nvPr/>
        </p:nvSpPr>
        <p:spPr>
          <a:xfrm>
            <a:off x="6438481" y="5219942"/>
            <a:ext cx="2754466" cy="680250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важкі</a:t>
            </a:r>
          </a:p>
        </p:txBody>
      </p:sp>
      <p:sp>
        <p:nvSpPr>
          <p:cNvPr id="36" name="Прямокутник: округлені кути 35">
            <a:extLst>
              <a:ext uri="{FF2B5EF4-FFF2-40B4-BE49-F238E27FC236}">
                <a16:creationId xmlns:a16="http://schemas.microsoft.com/office/drawing/2014/main" xmlns="" id="{58656389-4929-488F-AC53-53D3D7CC399A}"/>
              </a:ext>
            </a:extLst>
          </p:cNvPr>
          <p:cNvSpPr/>
          <p:nvPr/>
        </p:nvSpPr>
        <p:spPr>
          <a:xfrm>
            <a:off x="7373392" y="4451446"/>
            <a:ext cx="2754466" cy="680250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легкі</a:t>
            </a:r>
          </a:p>
        </p:txBody>
      </p:sp>
      <p:sp>
        <p:nvSpPr>
          <p:cNvPr id="39" name="Прямокутник: округлені кути 38">
            <a:extLst>
              <a:ext uri="{FF2B5EF4-FFF2-40B4-BE49-F238E27FC236}">
                <a16:creationId xmlns:a16="http://schemas.microsoft.com/office/drawing/2014/main" xmlns="" id="{1E4F1F3D-7934-4A77-B525-C96366AC8E1F}"/>
              </a:ext>
            </a:extLst>
          </p:cNvPr>
          <p:cNvSpPr/>
          <p:nvPr/>
        </p:nvSpPr>
        <p:spPr>
          <a:xfrm>
            <a:off x="8626967" y="3646258"/>
            <a:ext cx="2754466" cy="680250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прозорі</a:t>
            </a:r>
          </a:p>
        </p:txBody>
      </p:sp>
      <p:sp>
        <p:nvSpPr>
          <p:cNvPr id="21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667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xmlns="" id="{6B42F7FC-1FA8-49F4-9582-016898379D1C}"/>
              </a:ext>
            </a:extLst>
          </p:cNvPr>
          <p:cNvSpPr/>
          <p:nvPr/>
        </p:nvSpPr>
        <p:spPr>
          <a:xfrm>
            <a:off x="3375258" y="544401"/>
            <a:ext cx="8665945" cy="649132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Людина використовує знання властивостей різних речовин у повсякденному житті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F9C79B5-14EB-44B3-9BFF-79F981E5A911}"/>
              </a:ext>
            </a:extLst>
          </p:cNvPr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Мужчина Защитном Костюме Маске Телефоном Руках Показывает Свой Палец Месте  — Стоковое фото © kurgu128.mail.ru #336086206">
            <a:extLst>
              <a:ext uri="{FF2B5EF4-FFF2-40B4-BE49-F238E27FC236}">
                <a16:creationId xmlns:a16="http://schemas.microsoft.com/office/drawing/2014/main" xmlns="" id="{2A5DA72D-F91F-41E1-8A13-642B1AEAE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282" y="2204485"/>
            <a:ext cx="5517951" cy="36786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8" name="Picture 4" descr="Как делают элитную английскую мебель | ФОТО НОВОСТИ">
            <a:extLst>
              <a:ext uri="{FF2B5EF4-FFF2-40B4-BE49-F238E27FC236}">
                <a16:creationId xmlns:a16="http://schemas.microsoft.com/office/drawing/2014/main" xmlns="" id="{3C046376-003A-4B35-86F1-730F4E3A1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81077">
            <a:off x="5359324" y="2064715"/>
            <a:ext cx="5925687" cy="39581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7992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xmlns="" id="{6B42F7FC-1FA8-49F4-9582-016898379D1C}"/>
              </a:ext>
            </a:extLst>
          </p:cNvPr>
          <p:cNvSpPr/>
          <p:nvPr/>
        </p:nvSpPr>
        <p:spPr>
          <a:xfrm>
            <a:off x="3375258" y="544401"/>
            <a:ext cx="8665945" cy="400110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Знайомимось з фетром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F9C79B5-14EB-44B3-9BFF-79F981E5A911}"/>
              </a:ext>
            </a:extLst>
          </p:cNvPr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016E632-B60C-4E2D-9F98-719E4460CC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67339" y="1264244"/>
            <a:ext cx="704492" cy="1594459"/>
          </a:xfrm>
          <a:prstGeom prst="rect">
            <a:avLst/>
          </a:prstGeom>
        </p:spPr>
      </p:pic>
      <p:sp>
        <p:nvSpPr>
          <p:cNvPr id="6" name="Прямокутник: округлені кути 5">
            <a:extLst>
              <a:ext uri="{FF2B5EF4-FFF2-40B4-BE49-F238E27FC236}">
                <a16:creationId xmlns:a16="http://schemas.microsoft.com/office/drawing/2014/main" xmlns="" id="{AD261E6D-4CD1-4273-A3D7-1B14D433D853}"/>
              </a:ext>
            </a:extLst>
          </p:cNvPr>
          <p:cNvSpPr/>
          <p:nvPr/>
        </p:nvSpPr>
        <p:spPr>
          <a:xfrm>
            <a:off x="490546" y="1532864"/>
            <a:ext cx="9375006" cy="1174282"/>
          </a:xfrm>
          <a:prstGeom prst="roundRect">
            <a:avLst/>
          </a:prstGeom>
          <a:solidFill>
            <a:srgbClr val="FF5B5B"/>
          </a:solidFill>
          <a:ln w="381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Фетр</a:t>
            </a:r>
            <a:r>
              <a:rPr lang="uk-U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(повсть) - </a:t>
            </a:r>
            <a:r>
              <a:rPr lang="ru-R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нетканий</a:t>
            </a:r>
            <a:r>
              <a:rPr lang="ru-R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текстиль, </a:t>
            </a:r>
            <a:r>
              <a:rPr lang="ru-R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виготовлений</a:t>
            </a:r>
            <a:r>
              <a:rPr lang="ru-R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із</a:t>
            </a:r>
            <a:r>
              <a:rPr lang="ru-R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волокон </a:t>
            </a:r>
            <a:r>
              <a:rPr lang="ru-R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шерсті</a:t>
            </a:r>
            <a:r>
              <a:rPr lang="ru-R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овець</a:t>
            </a:r>
            <a:r>
              <a:rPr lang="ru-R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кіз</a:t>
            </a:r>
            <a:r>
              <a:rPr lang="ru-R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або</a:t>
            </a:r>
            <a:r>
              <a:rPr lang="ru-R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синтетичних</a:t>
            </a:r>
            <a:r>
              <a:rPr lang="ru-R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матеріалів</a:t>
            </a:r>
            <a:r>
              <a:rPr lang="ru-R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uk-U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2050" name="Picture 2" descr="Фетр — самый покладистый, благородный и отзывчивый материал | Журнал  Ярмарки Мастеров">
            <a:extLst>
              <a:ext uri="{FF2B5EF4-FFF2-40B4-BE49-F238E27FC236}">
                <a16:creationId xmlns:a16="http://schemas.microsoft.com/office/drawing/2014/main" xmlns="" id="{21E5255E-55C4-430F-9772-853B4969E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2066" y="2858703"/>
            <a:ext cx="4764848" cy="3757937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Фетровые шапки, купить фетровую шапку, фетровый берет, женская шапка">
            <a:extLst>
              <a:ext uri="{FF2B5EF4-FFF2-40B4-BE49-F238E27FC236}">
                <a16:creationId xmlns:a16="http://schemas.microsoft.com/office/drawing/2014/main" xmlns="" id="{C73D07DC-DAC2-4BD1-986F-6D5D4A0A5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66" r="4990" b="39474"/>
          <a:stretch/>
        </p:blipFill>
        <p:spPr bwMode="auto">
          <a:xfrm>
            <a:off x="7652614" y="2848190"/>
            <a:ext cx="1367131" cy="1224666"/>
          </a:xfrm>
          <a:prstGeom prst="ellipse">
            <a:avLst/>
          </a:prstGeom>
          <a:ln w="63500" cap="rnd">
            <a:solidFill>
              <a:srgbClr val="2F324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Обувь из фетра: тапочки, пинетки своими руками | ОБУВЬ. УХОД. ХРАНЕНИЕ.  РЕСТАВРАЦИЯ ОБУВИ. ТАПОЧКИ. | Постила">
            <a:extLst>
              <a:ext uri="{FF2B5EF4-FFF2-40B4-BE49-F238E27FC236}">
                <a16:creationId xmlns:a16="http://schemas.microsoft.com/office/drawing/2014/main" xmlns="" id="{7CA4A7A8-9DF9-4DBB-A76F-BE13029B2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91057" y="3565615"/>
            <a:ext cx="1477168" cy="11704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Платьице с объемной аппликацией из фетра – купить на Ярмарке Мастеров –  BL9CJRU | Платья, Санкт-Петербург">
            <a:extLst>
              <a:ext uri="{FF2B5EF4-FFF2-40B4-BE49-F238E27FC236}">
                <a16:creationId xmlns:a16="http://schemas.microsoft.com/office/drawing/2014/main" xmlns="" id="{8FF46FC8-9ED7-496F-9ED2-89FDA155F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6179" y="4783345"/>
            <a:ext cx="1336104" cy="19106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 зі стрілкою 7">
            <a:extLst>
              <a:ext uri="{FF2B5EF4-FFF2-40B4-BE49-F238E27FC236}">
                <a16:creationId xmlns:a16="http://schemas.microsoft.com/office/drawing/2014/main" xmlns="" id="{DB8B361E-8C3D-4BED-A031-E3661CBA2493}"/>
              </a:ext>
            </a:extLst>
          </p:cNvPr>
          <p:cNvCxnSpPr>
            <a:stCxn id="2050" idx="3"/>
          </p:cNvCxnSpPr>
          <p:nvPr/>
        </p:nvCxnSpPr>
        <p:spPr>
          <a:xfrm flipV="1">
            <a:off x="5986914" y="4072856"/>
            <a:ext cx="1491915" cy="664816"/>
          </a:xfrm>
          <a:prstGeom prst="straightConnector1">
            <a:avLst/>
          </a:prstGeom>
          <a:ln w="57150">
            <a:solidFill>
              <a:srgbClr val="2F324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>
            <a:extLst>
              <a:ext uri="{FF2B5EF4-FFF2-40B4-BE49-F238E27FC236}">
                <a16:creationId xmlns:a16="http://schemas.microsoft.com/office/drawing/2014/main" xmlns="" id="{562B934B-5EAF-43D4-90F2-77BC3641C978}"/>
              </a:ext>
            </a:extLst>
          </p:cNvPr>
          <p:cNvCxnSpPr>
            <a:cxnSpLocks/>
          </p:cNvCxnSpPr>
          <p:nvPr/>
        </p:nvCxnSpPr>
        <p:spPr>
          <a:xfrm flipV="1">
            <a:off x="5986914" y="4405264"/>
            <a:ext cx="2743200" cy="332408"/>
          </a:xfrm>
          <a:prstGeom prst="straightConnector1">
            <a:avLst/>
          </a:prstGeom>
          <a:ln w="57150">
            <a:solidFill>
              <a:srgbClr val="2F324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>
            <a:extLst>
              <a:ext uri="{FF2B5EF4-FFF2-40B4-BE49-F238E27FC236}">
                <a16:creationId xmlns:a16="http://schemas.microsoft.com/office/drawing/2014/main" xmlns="" id="{6DF9836A-2A95-4182-BC10-E1F595693E45}"/>
              </a:ext>
            </a:extLst>
          </p:cNvPr>
          <p:cNvCxnSpPr>
            <a:cxnSpLocks/>
            <a:stCxn id="2050" idx="3"/>
          </p:cNvCxnSpPr>
          <p:nvPr/>
        </p:nvCxnSpPr>
        <p:spPr>
          <a:xfrm>
            <a:off x="5986914" y="4737672"/>
            <a:ext cx="2098307" cy="664816"/>
          </a:xfrm>
          <a:prstGeom prst="straightConnector1">
            <a:avLst/>
          </a:prstGeom>
          <a:ln w="57150">
            <a:solidFill>
              <a:srgbClr val="2F324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4597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25.11.2021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Фізкультхвилинка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60953EB-3847-445D-B839-26BEABB5A5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175" r="44809"/>
          <a:stretch/>
        </p:blipFill>
        <p:spPr>
          <a:xfrm>
            <a:off x="254038" y="1803026"/>
            <a:ext cx="2469855" cy="4569401"/>
          </a:xfrm>
          <a:prstGeom prst="rect">
            <a:avLst/>
          </a:prstGeom>
        </p:spPr>
      </p:pic>
      <p:pic>
        <p:nvPicPr>
          <p:cNvPr id="8" name="Зарядка ТАНЦІ ЗІГРІВАНЦІ ⛄ Фізкультхвилинка розминка. Дитячі пісні з любов'ю до дітей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6213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44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Підготовка робочого місця </a:t>
            </a:r>
            <a:endParaRPr lang="uk-UA" sz="3600" b="1" dirty="0">
              <a:solidFill>
                <a:schemeClr val="bg1"/>
              </a:solidFill>
            </a:endParaRPr>
          </a:p>
        </p:txBody>
      </p:sp>
      <p:sp>
        <p:nvSpPr>
          <p:cNvPr id="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2" descr="Фетр — самый покладистый, благородный и отзывчивый материал | Журнал  Ярмарки Мастеров">
            <a:extLst>
              <a:ext uri="{FF2B5EF4-FFF2-40B4-BE49-F238E27FC236}">
                <a16:creationId xmlns:a16="http://schemas.microsoft.com/office/drawing/2014/main" xmlns="" id="{21E5255E-55C4-430F-9772-853B4969E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609" y="1421788"/>
            <a:ext cx="3467499" cy="2734745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Раскраска Шаблон елки, скачать и распечатать раскраску раздела Ёлки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cx="http://schemas.microsoft.com/office/drawing/2014/chartex" xmlns:wpc="http://schemas.microsoft.com/office/word/2010/wordprocessingCanvas" xmlns="">
                  <a14:imgLayer r:embed="rId5">
                    <a14:imgEffect>
                      <a14:backgroundRemoval t="8696" b="84783" l="6538" r="96154"/>
                    </a14:imgEffect>
                  </a14:imgLayer>
                </a14:imgProps>
              </a:ex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cx="http://schemas.microsoft.com/office/drawing/2014/chartex" xmlns:wpc="http://schemas.microsoft.com/office/word/2010/wordprocessingCanvas" xmlns="" val="0"/>
              </a:ext>
            </a:extLst>
          </a:blip>
          <a:srcRect l="5977" t="7920" r="4237" b="14603"/>
          <a:stretch/>
        </p:blipFill>
        <p:spPr bwMode="auto">
          <a:xfrm>
            <a:off x="4201205" y="1881052"/>
            <a:ext cx="3323001" cy="41711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cx="http://schemas.microsoft.com/office/drawing/2014/chartex" xmlns:wpc="http://schemas.microsoft.com/office/word/2010/wordprocessingCanvas" xmlns=""/>
            </a:ext>
          </a:extLst>
        </p:spPr>
      </p:pic>
      <p:pic>
        <p:nvPicPr>
          <p:cNvPr id="11266" name="Picture 2" descr="Ножницы картинки, стоковые фото Ножницы | Depositphotos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6411" y="1071155"/>
            <a:ext cx="5264331" cy="3509554"/>
          </a:xfrm>
          <a:prstGeom prst="rect">
            <a:avLst/>
          </a:prstGeom>
          <a:noFill/>
        </p:spPr>
      </p:pic>
      <p:pic>
        <p:nvPicPr>
          <p:cNvPr id="11268" name="Picture 4" descr="Карандаш. Виды и устройство. Назначение и маркировка.Особенности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7529" y="4044042"/>
            <a:ext cx="3810000" cy="24669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Інструктаж. Правила роботи з ножицями </a:t>
            </a:r>
          </a:p>
        </p:txBody>
      </p:sp>
      <p:sp>
        <p:nvSpPr>
          <p:cNvPr id="7" name="Прямокутник: округлені кути 6">
            <a:extLst>
              <a:ext uri="{FF2B5EF4-FFF2-40B4-BE49-F238E27FC236}">
                <a16:creationId xmlns:a16="http://schemas.microsoft.com/office/drawing/2014/main" xmlns="" id="{BC81B51B-0BF1-4E00-AB4E-94F63ABF3368}"/>
              </a:ext>
            </a:extLst>
          </p:cNvPr>
          <p:cNvSpPr/>
          <p:nvPr/>
        </p:nvSpPr>
        <p:spPr>
          <a:xfrm>
            <a:off x="6227545" y="1034063"/>
            <a:ext cx="5457524" cy="762218"/>
          </a:xfrm>
          <a:prstGeom prst="roundRect">
            <a:avLst/>
          </a:prstGeom>
          <a:solidFill>
            <a:srgbClr val="FF5B5B"/>
          </a:solidFill>
          <a:ln w="38100">
            <a:solidFill>
              <a:srgbClr val="C00000"/>
            </a:solidFill>
            <a:prstDash val="dash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200" b="1" dirty="0"/>
              <a:t>Ножиці — це небезпечний інструмент. Поводься з </a:t>
            </a:r>
            <a:r>
              <a:rPr lang="uk-UA" sz="2200" b="1"/>
              <a:t>ними обережно</a:t>
            </a:r>
            <a:r>
              <a:rPr lang="uk-UA" sz="2200" b="1" dirty="0"/>
              <a:t>.</a:t>
            </a:r>
          </a:p>
        </p:txBody>
      </p:sp>
      <p:sp>
        <p:nvSpPr>
          <p:cNvPr id="8" name="Прямокутник: округлені кути 7">
            <a:extLst>
              <a:ext uri="{FF2B5EF4-FFF2-40B4-BE49-F238E27FC236}">
                <a16:creationId xmlns:a16="http://schemas.microsoft.com/office/drawing/2014/main" xmlns="" id="{0B36268C-BCED-4B45-B0DF-E17E71B1EB3D}"/>
              </a:ext>
            </a:extLst>
          </p:cNvPr>
          <p:cNvSpPr/>
          <p:nvPr/>
        </p:nvSpPr>
        <p:spPr>
          <a:xfrm>
            <a:off x="6227545" y="1850040"/>
            <a:ext cx="5457524" cy="762218"/>
          </a:xfrm>
          <a:prstGeom prst="roundRect">
            <a:avLst/>
          </a:prstGeom>
          <a:solidFill>
            <a:srgbClr val="00B050"/>
          </a:solidFill>
          <a:ln w="38100">
            <a:solidFill>
              <a:schemeClr val="accent6">
                <a:lumMod val="50000"/>
              </a:schemeClr>
            </a:solidFill>
            <a:prstDash val="dash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200" b="1" dirty="0"/>
              <a:t>На робочому місці поклади ножиці так, щоби вони не виступали за край парти.</a:t>
            </a:r>
          </a:p>
        </p:txBody>
      </p:sp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xmlns="" id="{3A9F0629-1F9F-446B-B8BF-523B3A3D4C0F}"/>
              </a:ext>
            </a:extLst>
          </p:cNvPr>
          <p:cNvSpPr/>
          <p:nvPr/>
        </p:nvSpPr>
        <p:spPr>
          <a:xfrm>
            <a:off x="6227545" y="2695850"/>
            <a:ext cx="5457524" cy="762218"/>
          </a:xfrm>
          <a:prstGeom prst="roundRect">
            <a:avLst/>
          </a:prstGeom>
          <a:solidFill>
            <a:srgbClr val="00B050"/>
          </a:solidFill>
          <a:ln w="38100">
            <a:solidFill>
              <a:schemeClr val="accent6">
                <a:lumMod val="50000"/>
              </a:schemeClr>
            </a:solidFill>
            <a:prstDash val="dash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200" b="1" dirty="0"/>
              <a:t>Тримай ножиці лише вістрями донизу.</a:t>
            </a:r>
          </a:p>
        </p:txBody>
      </p: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xmlns="" id="{3AB78784-AA7F-4C8B-9070-462F583B2489}"/>
              </a:ext>
            </a:extLst>
          </p:cNvPr>
          <p:cNvSpPr/>
          <p:nvPr/>
        </p:nvSpPr>
        <p:spPr>
          <a:xfrm>
            <a:off x="6227545" y="3541660"/>
            <a:ext cx="5457524" cy="762218"/>
          </a:xfrm>
          <a:prstGeom prst="roundRect">
            <a:avLst/>
          </a:prstGeom>
          <a:solidFill>
            <a:srgbClr val="00B050"/>
          </a:solidFill>
          <a:ln w="38100">
            <a:solidFill>
              <a:schemeClr val="accent6">
                <a:lumMod val="50000"/>
              </a:schemeClr>
            </a:solidFill>
            <a:prstDash val="dash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200" b="1" dirty="0"/>
              <a:t>Різати на ходу забороняється. Під час різання не вставай з місця.</a:t>
            </a:r>
          </a:p>
        </p:txBody>
      </p:sp>
      <p:sp>
        <p:nvSpPr>
          <p:cNvPr id="11" name="Прямокутник: округлені кути 10">
            <a:extLst>
              <a:ext uri="{FF2B5EF4-FFF2-40B4-BE49-F238E27FC236}">
                <a16:creationId xmlns:a16="http://schemas.microsoft.com/office/drawing/2014/main" xmlns="" id="{58F6727D-6923-4153-8C40-8F7FF302B4C9}"/>
              </a:ext>
            </a:extLst>
          </p:cNvPr>
          <p:cNvSpPr/>
          <p:nvPr/>
        </p:nvSpPr>
        <p:spPr>
          <a:xfrm>
            <a:off x="6227545" y="4427402"/>
            <a:ext cx="5457524" cy="762218"/>
          </a:xfrm>
          <a:prstGeom prst="roundRect">
            <a:avLst/>
          </a:prstGeom>
          <a:solidFill>
            <a:srgbClr val="00B050"/>
          </a:solidFill>
          <a:ln w="38100">
            <a:solidFill>
              <a:schemeClr val="accent6">
                <a:lumMod val="50000"/>
              </a:schemeClr>
            </a:solidFill>
            <a:prstDash val="dash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200" b="1" dirty="0"/>
              <a:t>Передавай ножиці закритими і кільцями вперед.</a:t>
            </a: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xmlns="" id="{35247E9E-8E9E-4266-86B9-F148DF4C7CB8}"/>
              </a:ext>
            </a:extLst>
          </p:cNvPr>
          <p:cNvSpPr/>
          <p:nvPr/>
        </p:nvSpPr>
        <p:spPr>
          <a:xfrm>
            <a:off x="6227545" y="5313145"/>
            <a:ext cx="5457524" cy="1270536"/>
          </a:xfrm>
          <a:prstGeom prst="roundRect">
            <a:avLst/>
          </a:prstGeom>
          <a:solidFill>
            <a:srgbClr val="00B050"/>
          </a:solidFill>
          <a:ln w="38100">
            <a:solidFill>
              <a:schemeClr val="accent6">
                <a:lumMod val="50000"/>
              </a:schemeClr>
            </a:solidFill>
            <a:prstDash val="dash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dirty="0"/>
              <a:t>Під час роботи з ножицями притримуй матеріал лівою рукою так, щоб він не потрапляв на лінію різання.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6F4E5927-2A83-46C6-970D-06EE62BA3F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90" t="12355" r="21288" b="19878"/>
          <a:stretch/>
        </p:blipFill>
        <p:spPr>
          <a:xfrm>
            <a:off x="993789" y="1239941"/>
            <a:ext cx="4394751" cy="545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4917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Відеодемонстрація практичного змісту уроку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62C3241-D222-46BD-8322-3DDBAC95C5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111"/>
          <a:stretch/>
        </p:blipFill>
        <p:spPr>
          <a:xfrm>
            <a:off x="374940" y="1456403"/>
            <a:ext cx="2340836" cy="166875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DC35035-9F54-455B-999F-28AED7804F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508" t="-529" r="9385" b="10937"/>
          <a:stretch/>
        </p:blipFill>
        <p:spPr>
          <a:xfrm>
            <a:off x="137331" y="4628915"/>
            <a:ext cx="2578444" cy="2162846"/>
          </a:xfrm>
          <a:prstGeom prst="rect">
            <a:avLst/>
          </a:prstGeom>
        </p:spPr>
      </p:pic>
      <p:pic>
        <p:nvPicPr>
          <p:cNvPr id="10" name="Picture 2" descr="ÐÐ°ÑÑÐ¸Ð½ÐºÐ¸ Ð¿Ð¾ Ð·Ð°Ð¿ÑÐ¾ÑÑ Ð²Ð¸Ð´ÐµÐ¾">
            <a:extLst>
              <a:ext uri="{FF2B5EF4-FFF2-40B4-BE49-F238E27FC236}">
                <a16:creationId xmlns:a16="http://schemas.microsoft.com/office/drawing/2014/main" xmlns="" id="{0C063087-B817-43A2-B575-D4751FCCB5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534" b="17200"/>
          <a:stretch/>
        </p:blipFill>
        <p:spPr bwMode="auto">
          <a:xfrm>
            <a:off x="374939" y="3272773"/>
            <a:ext cx="2257425" cy="145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Ялинка (тримач столових приборів)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674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87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 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6" name="videoplayback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17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Nevirna\Desktop\depositphotos_14627299-stock-photo-blank-papaer-napki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9517" y="1903639"/>
            <a:ext cx="5715000" cy="5476875"/>
          </a:xfrm>
          <a:prstGeom prst="rect">
            <a:avLst/>
          </a:prstGeom>
          <a:noFill/>
        </p:spPr>
      </p:pic>
      <p:sp>
        <p:nvSpPr>
          <p:cNvPr id="1026" name="AutoShape 2" descr="Тарелка основная &amp;quot;Цветок&amp;quot; Laura Ashley HERITAGE, диаметр 26 см, синяя  полоска с цветком (55800128) купить в интернет-магазине ProMenu — Киев,  Одесса, Харьков, Днепропетровск, Льв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Nevirna\Desktop\photo28869.jpe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3863" y="2338250"/>
            <a:ext cx="4781006" cy="4781006"/>
          </a:xfrm>
          <a:prstGeom prst="rect">
            <a:avLst/>
          </a:prstGeom>
          <a:noFill/>
        </p:spPr>
      </p:pic>
      <p:pic>
        <p:nvPicPr>
          <p:cNvPr id="9" name="Picture 4" descr="СМОРИСКА Стакан, прозрачное стекло купить онлайн в интернет-магазине - IKEA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06765" y="148156"/>
            <a:ext cx="2809691" cy="2809691"/>
          </a:xfrm>
          <a:prstGeom prst="rect">
            <a:avLst/>
          </a:prstGeom>
          <a:noFill/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EE28DC3-EF78-4BC4-AA5E-9EA01970E38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rcRect l="32411" r="16682"/>
          <a:stretch>
            <a:fillRect/>
          </a:stretch>
        </p:blipFill>
        <p:spPr>
          <a:xfrm>
            <a:off x="6553255" y="3067292"/>
            <a:ext cx="3067118" cy="3389068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 descr="C:\Users\Nevirna\Desktop\s3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24788"/>
          <a:stretch>
            <a:fillRect/>
          </a:stretch>
        </p:blipFill>
        <p:spPr bwMode="auto">
          <a:xfrm>
            <a:off x="2965268" y="2416629"/>
            <a:ext cx="3039058" cy="36967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8" name="Picture 12" descr="Обои линии, фон, геометрия, background картинки на рабочий стол, раздел  абстракции - скачат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18902"/>
            <a:ext cx="12192000" cy="583909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 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8309" y="378824"/>
            <a:ext cx="49900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chemeClr val="bg1"/>
                </a:solidFill>
              </a:rPr>
              <a:t>Екологічна хвилинка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34817" name="Picture 1" descr="C:\Users\Nevirna\Desktop\sortuvannya_smittya-e156690870458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5289" y="2536557"/>
            <a:ext cx="9407980" cy="4478198"/>
          </a:xfrm>
          <a:prstGeom prst="rect">
            <a:avLst/>
          </a:prstGeom>
          <a:noFill/>
        </p:spPr>
      </p:pic>
      <p:pic>
        <p:nvPicPr>
          <p:cNvPr id="34819" name="Picture 3" descr="C:\Users\Nevirna\Desktop\2481419212_w640_h640_tarelka-odnorazovaya-supovay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82150" y="-2103121"/>
            <a:ext cx="2609850" cy="2609850"/>
          </a:xfrm>
          <a:prstGeom prst="rect">
            <a:avLst/>
          </a:prstGeom>
          <a:noFill/>
        </p:spPr>
      </p:pic>
      <p:pic>
        <p:nvPicPr>
          <p:cNvPr id="34826" name="Picture 10" descr="C:\Users\Nevirna\Desktop\images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85092" y="-2024081"/>
            <a:ext cx="1516107" cy="20240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81568E-6 7.40741E-7 C -4.81568E-6 7.40741E-7 -0.08792 0.27709 -0.17585 0.5544 " pathEditMode="relative" ptsTypes="aA">
                                      <p:cBhvr>
                                        <p:cTn id="6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1451E-6 -3.33333E-6 C -0.00547 0.23889 -0.01094 0.47778 -0.01289 0.57338 " pathEditMode="relative" ptsTypes="aA">
                                      <p:cBhvr>
                                        <p:cTn id="10" dur="1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85C8320-B91F-4219-B4C8-845C1A9B41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1161"/>
          <a:stretch/>
        </p:blipFill>
        <p:spPr>
          <a:xfrm>
            <a:off x="547369" y="5176007"/>
            <a:ext cx="2124262" cy="152288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6949A44-46C1-45C3-809D-7DF9BCAF99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1932"/>
          <a:stretch/>
        </p:blipFill>
        <p:spPr>
          <a:xfrm>
            <a:off x="4810458" y="2519351"/>
            <a:ext cx="2124262" cy="150293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7052D09-F118-4EE1-A7A1-9BDE3CB28B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2921"/>
          <a:stretch/>
        </p:blipFill>
        <p:spPr>
          <a:xfrm>
            <a:off x="2678913" y="2573665"/>
            <a:ext cx="2124262" cy="147732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48C897F-E745-44BA-A41C-8AF22EA1A51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1192"/>
          <a:stretch/>
        </p:blipFill>
        <p:spPr>
          <a:xfrm>
            <a:off x="547369" y="2519351"/>
            <a:ext cx="2124262" cy="152207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A218E90A-2030-4389-9B8C-68C6C94D12C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1531"/>
          <a:stretch/>
        </p:blipFill>
        <p:spPr>
          <a:xfrm>
            <a:off x="4810458" y="5176007"/>
            <a:ext cx="2124262" cy="151331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4C3D260-8613-413A-B6D6-531319C182B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1161"/>
          <a:stretch/>
        </p:blipFill>
        <p:spPr>
          <a:xfrm>
            <a:off x="2678913" y="5185577"/>
            <a:ext cx="2124262" cy="1522885"/>
          </a:xfrm>
          <a:prstGeom prst="rect">
            <a:avLst/>
          </a:prstGeom>
        </p:spPr>
      </p:pic>
      <p:grpSp>
        <p:nvGrpSpPr>
          <p:cNvPr id="35" name="Групувати 34">
            <a:extLst>
              <a:ext uri="{FF2B5EF4-FFF2-40B4-BE49-F238E27FC236}">
                <a16:creationId xmlns:a16="http://schemas.microsoft.com/office/drawing/2014/main" xmlns="" id="{F6C8355B-DE56-497F-966E-230AE1892956}"/>
              </a:ext>
            </a:extLst>
          </p:cNvPr>
          <p:cNvGrpSpPr/>
          <p:nvPr/>
        </p:nvGrpSpPr>
        <p:grpSpPr>
          <a:xfrm>
            <a:off x="551010" y="1453212"/>
            <a:ext cx="2124262" cy="2588211"/>
            <a:chOff x="943132" y="1443642"/>
            <a:chExt cx="2124262" cy="2588211"/>
          </a:xfrm>
        </p:grpSpPr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xmlns="" id="{1AC4841A-E256-45E2-8B84-6666A995980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43132" y="1443642"/>
              <a:ext cx="2124262" cy="2588211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4A422E68-C715-41C5-BD9F-D4C4EE7F7FFA}"/>
                </a:ext>
              </a:extLst>
            </p:cNvPr>
            <p:cNvSpPr txBox="1"/>
            <p:nvPr/>
          </p:nvSpPr>
          <p:spPr>
            <a:xfrm>
              <a:off x="1290277" y="1605593"/>
              <a:ext cx="142997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800" b="1" dirty="0"/>
                <a:t>Сьогодні </a:t>
              </a:r>
            </a:p>
            <a:p>
              <a:pPr algn="ctr"/>
              <a:r>
                <a:rPr lang="uk-UA" sz="1800" b="1" dirty="0"/>
                <a:t>на уроці </a:t>
              </a:r>
            </a:p>
            <a:p>
              <a:pPr algn="ctr"/>
              <a:r>
                <a:rPr lang="uk-UA" sz="1800" b="1" dirty="0"/>
                <a:t>я навчився/</a:t>
              </a:r>
            </a:p>
            <a:p>
              <a:pPr algn="ctr"/>
              <a:r>
                <a:rPr lang="uk-UA" sz="1800" b="1" dirty="0"/>
                <a:t>навчилася…</a:t>
              </a:r>
              <a:endParaRPr lang="ru-RU" sz="1800" b="1" dirty="0"/>
            </a:p>
          </p:txBody>
        </p:sp>
      </p:grpSp>
      <p:grpSp>
        <p:nvGrpSpPr>
          <p:cNvPr id="36" name="Групувати 35">
            <a:extLst>
              <a:ext uri="{FF2B5EF4-FFF2-40B4-BE49-F238E27FC236}">
                <a16:creationId xmlns:a16="http://schemas.microsoft.com/office/drawing/2014/main" xmlns="" id="{59C71607-5FF6-495D-87B1-4E26A8726C1B}"/>
              </a:ext>
            </a:extLst>
          </p:cNvPr>
          <p:cNvGrpSpPr/>
          <p:nvPr/>
        </p:nvGrpSpPr>
        <p:grpSpPr>
          <a:xfrm>
            <a:off x="2678913" y="1462782"/>
            <a:ext cx="2124262" cy="2588211"/>
            <a:chOff x="4656229" y="1453212"/>
            <a:chExt cx="2124262" cy="2588211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xmlns="" id="{EA5B5146-B43A-40AF-8B89-30D354672F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656229" y="1453212"/>
              <a:ext cx="2124262" cy="2588211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9CF7A4D3-CAF4-43F6-9D4A-86A306BE94A3}"/>
                </a:ext>
              </a:extLst>
            </p:cNvPr>
            <p:cNvSpPr txBox="1"/>
            <p:nvPr/>
          </p:nvSpPr>
          <p:spPr>
            <a:xfrm>
              <a:off x="4967129" y="1605593"/>
              <a:ext cx="1466217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/>
              </a:lvl1pPr>
            </a:lstStyle>
            <a:p>
              <a:r>
                <a:rPr lang="uk-UA" dirty="0"/>
                <a:t>На уроці</a:t>
              </a:r>
            </a:p>
            <a:p>
              <a:r>
                <a:rPr lang="uk-UA" dirty="0"/>
                <a:t>я</a:t>
              </a:r>
              <a:r>
                <a:rPr lang="en-US" dirty="0"/>
                <a:t> </a:t>
              </a:r>
              <a:r>
                <a:rPr lang="uk-UA" dirty="0"/>
                <a:t>запам’ятав/</a:t>
              </a:r>
            </a:p>
            <a:p>
              <a:r>
                <a:rPr lang="uk-UA" dirty="0"/>
                <a:t>запам’ятала…</a:t>
              </a:r>
              <a:endParaRPr lang="ru-RU" dirty="0"/>
            </a:p>
          </p:txBody>
        </p:sp>
      </p:grpSp>
      <p:grpSp>
        <p:nvGrpSpPr>
          <p:cNvPr id="37" name="Групувати 36">
            <a:extLst>
              <a:ext uri="{FF2B5EF4-FFF2-40B4-BE49-F238E27FC236}">
                <a16:creationId xmlns:a16="http://schemas.microsoft.com/office/drawing/2014/main" xmlns="" id="{90B76003-0E5E-4C40-B2BC-15396009528E}"/>
              </a:ext>
            </a:extLst>
          </p:cNvPr>
          <p:cNvGrpSpPr/>
          <p:nvPr/>
        </p:nvGrpSpPr>
        <p:grpSpPr>
          <a:xfrm>
            <a:off x="4814099" y="1434070"/>
            <a:ext cx="2124262" cy="2588211"/>
            <a:chOff x="8728843" y="1443642"/>
            <a:chExt cx="2124262" cy="2588211"/>
          </a:xfrm>
        </p:grpSpPr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xmlns="" id="{289B3287-9B64-46DF-8007-3ED5A1C653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728843" y="1443642"/>
              <a:ext cx="2124262" cy="2588211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9AA5B367-759C-4656-8406-C6FEB2C4ADA9}"/>
                </a:ext>
              </a:extLst>
            </p:cNvPr>
            <p:cNvSpPr txBox="1"/>
            <p:nvPr/>
          </p:nvSpPr>
          <p:spPr>
            <a:xfrm>
              <a:off x="9075988" y="1605593"/>
              <a:ext cx="142997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/>
              </a:lvl1pPr>
            </a:lstStyle>
            <a:p>
              <a:r>
                <a:rPr lang="uk-UA" dirty="0"/>
                <a:t>Найкраще </a:t>
              </a:r>
            </a:p>
            <a:p>
              <a:r>
                <a:rPr lang="uk-UA" dirty="0"/>
                <a:t>мені вдалося…</a:t>
              </a:r>
              <a:endParaRPr lang="ru-RU" dirty="0"/>
            </a:p>
          </p:txBody>
        </p:sp>
      </p:grpSp>
      <p:grpSp>
        <p:nvGrpSpPr>
          <p:cNvPr id="38" name="Групувати 37">
            <a:extLst>
              <a:ext uri="{FF2B5EF4-FFF2-40B4-BE49-F238E27FC236}">
                <a16:creationId xmlns:a16="http://schemas.microsoft.com/office/drawing/2014/main" xmlns="" id="{1FAC3E24-8DED-4D03-963B-9E8A528F0BEE}"/>
              </a:ext>
            </a:extLst>
          </p:cNvPr>
          <p:cNvGrpSpPr/>
          <p:nvPr/>
        </p:nvGrpSpPr>
        <p:grpSpPr>
          <a:xfrm>
            <a:off x="547369" y="4110680"/>
            <a:ext cx="2124262" cy="2588211"/>
            <a:chOff x="1062120" y="4120252"/>
            <a:chExt cx="2124262" cy="2588211"/>
          </a:xfrm>
        </p:grpSpPr>
        <p:pic>
          <p:nvPicPr>
            <p:cNvPr id="28" name="Рисунок 27">
              <a:extLst>
                <a:ext uri="{FF2B5EF4-FFF2-40B4-BE49-F238E27FC236}">
                  <a16:creationId xmlns:a16="http://schemas.microsoft.com/office/drawing/2014/main" xmlns="" id="{4FBA025D-9DEF-4413-9329-DD62BEF4A2F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062120" y="4120252"/>
              <a:ext cx="2124262" cy="2588211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CC6D81AE-5CFB-4C25-A3D2-05B1D10F4D90}"/>
                </a:ext>
              </a:extLst>
            </p:cNvPr>
            <p:cNvSpPr txBox="1"/>
            <p:nvPr/>
          </p:nvSpPr>
          <p:spPr>
            <a:xfrm>
              <a:off x="1338894" y="4310292"/>
              <a:ext cx="150034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/>
              </a:lvl1pPr>
            </a:lstStyle>
            <a:p>
              <a:r>
                <a:rPr lang="uk-UA" dirty="0"/>
                <a:t>Найбільше</a:t>
              </a:r>
            </a:p>
            <a:p>
              <a:r>
                <a:rPr lang="uk-UA" dirty="0"/>
                <a:t> мені сподобалося…</a:t>
              </a:r>
              <a:endParaRPr lang="ru-RU" dirty="0"/>
            </a:p>
          </p:txBody>
        </p:sp>
      </p:grpSp>
      <p:grpSp>
        <p:nvGrpSpPr>
          <p:cNvPr id="39" name="Групувати 38">
            <a:extLst>
              <a:ext uri="{FF2B5EF4-FFF2-40B4-BE49-F238E27FC236}">
                <a16:creationId xmlns:a16="http://schemas.microsoft.com/office/drawing/2014/main" xmlns="" id="{A4E2C8E9-B043-48B3-A66A-E17BEC8EA6A3}"/>
              </a:ext>
            </a:extLst>
          </p:cNvPr>
          <p:cNvGrpSpPr/>
          <p:nvPr/>
        </p:nvGrpSpPr>
        <p:grpSpPr>
          <a:xfrm>
            <a:off x="2678913" y="4114874"/>
            <a:ext cx="2124263" cy="2588212"/>
            <a:chOff x="4619984" y="4110680"/>
            <a:chExt cx="2124263" cy="2588212"/>
          </a:xfrm>
        </p:grpSpPr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xmlns="" id="{9E1467B5-76D2-4065-A416-84FA1682926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619984" y="4110680"/>
              <a:ext cx="2124263" cy="2588212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A8854B14-A831-4207-9DA7-F8B11852112C}"/>
                </a:ext>
              </a:extLst>
            </p:cNvPr>
            <p:cNvSpPr txBox="1"/>
            <p:nvPr/>
          </p:nvSpPr>
          <p:spPr>
            <a:xfrm>
              <a:off x="4967129" y="4310292"/>
              <a:ext cx="142997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/>
              </a:lvl1pPr>
            </a:lstStyle>
            <a:p>
              <a:r>
                <a:rPr lang="uk-UA" dirty="0"/>
                <a:t>Урок </a:t>
              </a:r>
            </a:p>
            <a:p>
              <a:r>
                <a:rPr lang="uk-UA" dirty="0"/>
                <a:t>завершую з настроєм…</a:t>
              </a:r>
              <a:endParaRPr lang="ru-RU" dirty="0"/>
            </a:p>
          </p:txBody>
        </p:sp>
      </p:grpSp>
      <p:grpSp>
        <p:nvGrpSpPr>
          <p:cNvPr id="40" name="Групувати 39">
            <a:extLst>
              <a:ext uri="{FF2B5EF4-FFF2-40B4-BE49-F238E27FC236}">
                <a16:creationId xmlns:a16="http://schemas.microsoft.com/office/drawing/2014/main" xmlns="" id="{01C56E89-3617-49DC-9DD7-F78EF09F9185}"/>
              </a:ext>
            </a:extLst>
          </p:cNvPr>
          <p:cNvGrpSpPr/>
          <p:nvPr/>
        </p:nvGrpSpPr>
        <p:grpSpPr>
          <a:xfrm>
            <a:off x="4810457" y="4092236"/>
            <a:ext cx="2124263" cy="2597084"/>
            <a:chOff x="8728843" y="4110680"/>
            <a:chExt cx="2124263" cy="2588212"/>
          </a:xfrm>
        </p:grpSpPr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xmlns="" id="{7900379D-F458-47D6-B608-DD9EE02E8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728843" y="4110680"/>
              <a:ext cx="2124263" cy="2588212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3E42A582-EBEF-45E5-89DE-6246D26FEEBC}"/>
                </a:ext>
              </a:extLst>
            </p:cNvPr>
            <p:cNvSpPr txBox="1"/>
            <p:nvPr/>
          </p:nvSpPr>
          <p:spPr>
            <a:xfrm>
              <a:off x="9091540" y="4310292"/>
              <a:ext cx="142997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/>
              </a:lvl1pPr>
            </a:lstStyle>
            <a:p>
              <a:r>
                <a:rPr lang="uk-UA" dirty="0"/>
                <a:t>Труднощі виникали…</a:t>
              </a:r>
              <a:endParaRPr lang="ru-RU" dirty="0"/>
            </a:p>
          </p:txBody>
        </p:sp>
      </p:grpSp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Рефлексія «Загадкові листи»</a:t>
            </a: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303A0F1C-25E8-4812-8FCC-E4BF13205540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052"/>
          <a:stretch/>
        </p:blipFill>
        <p:spPr>
          <a:xfrm>
            <a:off x="7055763" y="1820312"/>
            <a:ext cx="5069999" cy="4979958"/>
          </a:xfrm>
          <a:prstGeom prst="rect">
            <a:avLst/>
          </a:prstGeom>
        </p:spPr>
      </p:pic>
      <p:sp>
        <p:nvSpPr>
          <p:cNvPr id="43" name="Бульбашка прямої мови: прямокутна з округленими кутами 42">
            <a:extLst>
              <a:ext uri="{FF2B5EF4-FFF2-40B4-BE49-F238E27FC236}">
                <a16:creationId xmlns:a16="http://schemas.microsoft.com/office/drawing/2014/main" xmlns="" id="{3CA92863-B7FF-496A-BA1F-CAC1B6F06959}"/>
              </a:ext>
            </a:extLst>
          </p:cNvPr>
          <p:cNvSpPr/>
          <p:nvPr/>
        </p:nvSpPr>
        <p:spPr>
          <a:xfrm>
            <a:off x="6934720" y="1097280"/>
            <a:ext cx="4359125" cy="923330"/>
          </a:xfrm>
          <a:prstGeom prst="wedgeRoundRectCallout">
            <a:avLst>
              <a:gd name="adj1" fmla="val -16196"/>
              <a:gd name="adj2" fmla="val 78137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accent6">
                    <a:lumMod val="50000"/>
                  </a:schemeClr>
                </a:solidFill>
              </a:rPr>
              <a:t>Обери лист, який ти хочеш відкрити</a:t>
            </a:r>
          </a:p>
          <a:p>
            <a:pPr algn="ctr"/>
            <a:r>
              <a:rPr lang="uk-UA" sz="1400" i="1">
                <a:solidFill>
                  <a:schemeClr val="accent6">
                    <a:lumMod val="50000"/>
                  </a:schemeClr>
                </a:solidFill>
              </a:rPr>
              <a:t>(щоби відкрити лист, </a:t>
            </a:r>
            <a:r>
              <a:rPr lang="uk-UA" sz="1400" i="1" dirty="0">
                <a:solidFill>
                  <a:schemeClr val="accent6">
                    <a:lumMod val="50000"/>
                  </a:schemeClr>
                </a:solidFill>
              </a:rPr>
              <a:t>натисніть на нього)</a:t>
            </a:r>
          </a:p>
        </p:txBody>
      </p:sp>
    </p:spTree>
    <p:extLst>
      <p:ext uri="{BB962C8B-B14F-4D97-AF65-F5344CB8AC3E}">
        <p14:creationId xmlns:p14="http://schemas.microsoft.com/office/powerpoint/2010/main" xmlns="" val="53635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 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06.12.21р.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37890" name="Picture 2" descr="Смайлик гифки, анимированные GIF изображения смайлик - скачать гиф картинки  на GIFE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5428" y="-379366"/>
            <a:ext cx="7616824" cy="7616824"/>
          </a:xfrm>
          <a:prstGeom prst="rect">
            <a:avLst/>
          </a:prstGeom>
          <a:noFill/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5130" y="3168271"/>
            <a:ext cx="4077682" cy="8783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zh-CN" sz="8000" b="1" i="0" u="none" strike="noStrike" kern="1200" cap="none" spc="50" normalizeH="0" baseline="0" noProof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Всі</a:t>
            </a:r>
            <a:r>
              <a:rPr kumimoji="0" lang="en-US" altLang="zh-CN" sz="8000" b="1" i="0" u="none" strike="noStrike" kern="1200" cap="none" spc="50" normalizeH="0" baseline="0" noProof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kumimoji="0" lang="uk-UA" altLang="zh-CN" sz="8000" b="1" i="0" u="none" strike="noStrike" kern="1200" cap="none" spc="50" normalizeH="0" baseline="0" noProof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zh-CN" sz="8000" b="1" i="0" u="none" strike="noStrike" kern="1200" cap="none" spc="50" normalizeH="0" baseline="0" noProof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молодці</a:t>
            </a:r>
            <a:r>
              <a:rPr kumimoji="0" lang="en-US" altLang="zh-CN" sz="8000" b="1" i="0" u="none" strike="noStrike" kern="1200" cap="none" spc="50" normalizeH="0" baseline="0" noProof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!</a:t>
            </a:r>
            <a:br>
              <a:rPr kumimoji="0" lang="en-US" altLang="zh-CN" sz="8000" b="1" i="0" u="none" strike="noStrike" kern="1200" cap="none" spc="50" normalizeH="0" baseline="0" noProof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zh-CN" altLang="en-US" sz="8000" b="1" i="0" u="none" strike="noStrike" kern="1200" cap="none" spc="50" normalizeH="0" baseline="0" noProof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7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B050"/>
        </a:solidFill>
        <a:ln w="76200">
          <a:solidFill>
            <a:schemeClr val="accent6">
              <a:lumMod val="50000"/>
            </a:schemeClr>
          </a:solidFill>
          <a:prstDash val="dash"/>
        </a:ln>
      </a:spPr>
      <a:bodyPr rtlCol="0" anchor="ctr"/>
      <a:lstStyle>
        <a:defPPr algn="ctr">
          <a:defRPr sz="3600" b="1" dirty="0" err="1">
            <a:solidFill>
              <a:srgbClr val="FFFF00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3439</TotalTime>
  <Words>310</Words>
  <Application>Microsoft Office PowerPoint</Application>
  <PresentationFormat>Произвольный</PresentationFormat>
  <Paragraphs>100</Paragraphs>
  <Slides>19</Slides>
  <Notes>2</Notes>
  <HiddenSlides>0</HiddenSlides>
  <MMClips>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Nevirna</cp:lastModifiedBy>
  <cp:revision>385</cp:revision>
  <dcterms:created xsi:type="dcterms:W3CDTF">2018-01-05T16:38:53Z</dcterms:created>
  <dcterms:modified xsi:type="dcterms:W3CDTF">2021-11-25T12:53:40Z</dcterms:modified>
</cp:coreProperties>
</file>