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4C71EC6-210F-42DE-9C53-41977AD35B3D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3160"/>
            <a:ext cx="9099787" cy="682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09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sp>
        <p:nvSpPr>
          <p:cNvPr id="5" name="TextBox 4"/>
          <p:cNvSpPr txBox="1"/>
          <p:nvPr/>
        </p:nvSpPr>
        <p:spPr>
          <a:xfrm>
            <a:off x="584152" y="665005"/>
            <a:ext cx="780427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>
                <a:solidFill>
                  <a:srgbClr val="FFFF00"/>
                </a:solidFill>
                <a:latin typeface="Arial Black" pitchFamily="34" charset="0"/>
              </a:rPr>
              <a:t>Вправа </a:t>
            </a:r>
            <a:endParaRPr lang="uk-UA" sz="4800" b="1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/>
            <a:r>
              <a:rPr lang="uk-UA" sz="4800" b="1" dirty="0" smtClean="0">
                <a:solidFill>
                  <a:srgbClr val="FFFF00"/>
                </a:solidFill>
                <a:latin typeface="Arial Black" pitchFamily="34" charset="0"/>
              </a:rPr>
              <a:t>«</a:t>
            </a:r>
            <a:r>
              <a:rPr lang="uk-UA" sz="4800" b="1" dirty="0">
                <a:solidFill>
                  <a:srgbClr val="FFFF00"/>
                </a:solidFill>
                <a:latin typeface="Arial Black" pitchFamily="34" charset="0"/>
              </a:rPr>
              <a:t>Тепло душі</a:t>
            </a:r>
            <a:r>
              <a:rPr lang="uk-UA" sz="4800" b="1" dirty="0" smtClean="0">
                <a:solidFill>
                  <a:srgbClr val="FFFF00"/>
                </a:solidFill>
                <a:latin typeface="Arial Black" pitchFamily="34" charset="0"/>
              </a:rPr>
              <a:t>»</a:t>
            </a:r>
            <a:endParaRPr lang="ru-RU" sz="4800" dirty="0">
              <a:solidFill>
                <a:srgbClr val="FFFF00"/>
              </a:solidFill>
              <a:latin typeface="Arial Black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72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86598" cy="6408712"/>
          </a:xfrm>
        </p:spPr>
      </p:pic>
    </p:spTree>
    <p:extLst>
      <p:ext uri="{BB962C8B-B14F-4D97-AF65-F5344CB8AC3E}">
        <p14:creationId xmlns:p14="http://schemas.microsoft.com/office/powerpoint/2010/main" val="262681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4915385" cy="276490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376" y="216024"/>
            <a:ext cx="4148584" cy="378904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307296"/>
            <a:ext cx="5715000" cy="30003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56" b="50000"/>
          <a:stretch/>
        </p:blipFill>
        <p:spPr>
          <a:xfrm>
            <a:off x="5941508" y="3861048"/>
            <a:ext cx="2950468" cy="2745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407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05194"/>
            <a:ext cx="8784976" cy="5916095"/>
          </a:xfrm>
        </p:spPr>
      </p:pic>
      <p:sp>
        <p:nvSpPr>
          <p:cNvPr id="5" name="TextBox 4"/>
          <p:cNvSpPr txBox="1"/>
          <p:nvPr/>
        </p:nvSpPr>
        <p:spPr>
          <a:xfrm>
            <a:off x="1043608" y="6021287"/>
            <a:ext cx="720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dirty="0" smtClean="0">
                <a:solidFill>
                  <a:srgbClr val="FF0000"/>
                </a:solidFill>
                <a:latin typeface="Arial Black" pitchFamily="34" charset="0"/>
              </a:rPr>
              <a:t>Артикуляційні вправи</a:t>
            </a:r>
            <a:endParaRPr lang="ru-RU" sz="44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62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704" y="24017"/>
            <a:ext cx="3649600" cy="390904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5328" y="62881"/>
            <a:ext cx="5648325" cy="3870176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3717032"/>
            <a:ext cx="4992216" cy="3580355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352" y="3429000"/>
            <a:ext cx="5136232" cy="3539185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148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01064" cy="508518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472940"/>
            <a:ext cx="1783080" cy="23850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53" t="14426"/>
          <a:stretch/>
        </p:blipFill>
        <p:spPr>
          <a:xfrm>
            <a:off x="4572000" y="4706494"/>
            <a:ext cx="4248472" cy="2151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00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" y="31984"/>
            <a:ext cx="9108504" cy="6831378"/>
          </a:xfrm>
        </p:spPr>
      </p:pic>
    </p:spTree>
    <p:extLst>
      <p:ext uri="{BB962C8B-B14F-4D97-AF65-F5344CB8AC3E}">
        <p14:creationId xmlns:p14="http://schemas.microsoft.com/office/powerpoint/2010/main" val="119551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648"/>
            <a:ext cx="8568952" cy="6421150"/>
          </a:xfrm>
        </p:spPr>
      </p:pic>
      <p:sp>
        <p:nvSpPr>
          <p:cNvPr id="5" name="TextBox 4"/>
          <p:cNvSpPr txBox="1"/>
          <p:nvPr/>
        </p:nvSpPr>
        <p:spPr>
          <a:xfrm>
            <a:off x="611560" y="1988840"/>
            <a:ext cx="4968552" cy="120032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72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Хурделиця</a:t>
            </a:r>
            <a:endParaRPr lang="ru-RU" sz="72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70231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2060848"/>
          </a:xfrm>
        </p:spPr>
        <p:txBody>
          <a:bodyPr/>
          <a:lstStyle/>
          <a:p>
            <a:r>
              <a:rPr lang="ru-RU" sz="4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Димарі</a:t>
            </a:r>
            <a:r>
              <a:rPr lang="ru-RU"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</a:t>
            </a:r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труби для </a:t>
            </a:r>
            <a:r>
              <a:rPr lang="ru-RU" sz="4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відведення</a:t>
            </a:r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диму</a:t>
            </a:r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 </a:t>
            </a:r>
            <a:r>
              <a:rPr lang="ru-RU" sz="4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печі</a:t>
            </a:r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 </a:t>
            </a:r>
            <a:r>
              <a:rPr lang="ru-RU" sz="4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приміщенні</a:t>
            </a:r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060848"/>
            <a:ext cx="8580953" cy="4392488"/>
          </a:xfrm>
        </p:spPr>
      </p:pic>
    </p:spTree>
    <p:extLst>
      <p:ext uri="{BB962C8B-B14F-4D97-AF65-F5344CB8AC3E}">
        <p14:creationId xmlns:p14="http://schemas.microsoft.com/office/powerpoint/2010/main" val="1576334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39952" y="0"/>
            <a:ext cx="4546848" cy="6525344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ru-RU" sz="8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Держак</a:t>
            </a:r>
            <a:r>
              <a:rPr lang="ru-RU" sz="8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</a:t>
            </a:r>
            <a:r>
              <a:rPr lang="ru-RU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деталь </a:t>
            </a:r>
            <a:r>
              <a:rPr lang="ru-RU" sz="8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лопати</a:t>
            </a:r>
            <a:r>
              <a:rPr lang="ru-RU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яку </a:t>
            </a:r>
            <a:r>
              <a:rPr lang="ru-RU" sz="8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її</a:t>
            </a:r>
            <a:r>
              <a:rPr lang="ru-RU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8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трима-ють</a:t>
            </a:r>
            <a:r>
              <a:rPr lang="ru-RU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ru-RU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8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08720"/>
            <a:ext cx="3469904" cy="452596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7491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883694"/>
              </p:ext>
            </p:extLst>
          </p:nvPr>
        </p:nvGraphicFramePr>
        <p:xfrm>
          <a:off x="107504" y="188640"/>
          <a:ext cx="8928992" cy="63367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82766"/>
                <a:gridCol w="3681930"/>
                <a:gridCol w="2664296"/>
              </a:tblGrid>
              <a:tr h="15841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4000" i="1" dirty="0" err="1"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хвіртка</a:t>
                      </a:r>
                      <a:endParaRPr lang="ru-RU" sz="4000" i="1" dirty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dirty="0" err="1"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переливаються</a:t>
                      </a:r>
                      <a:endParaRPr lang="ru-RU" sz="3200" dirty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 dirty="0" err="1"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сонячний</a:t>
                      </a:r>
                      <a:endParaRPr lang="ru-RU" sz="3600" dirty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15841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4000" dirty="0" err="1"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держак</a:t>
                      </a:r>
                      <a:endParaRPr lang="ru-RU" sz="4000" dirty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4000" dirty="0" err="1"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зіперлася</a:t>
                      </a:r>
                      <a:endParaRPr lang="ru-RU" sz="4000" dirty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 dirty="0" err="1"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прозорий</a:t>
                      </a:r>
                      <a:endParaRPr lang="ru-RU" sz="3600" dirty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15841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4000" dirty="0" err="1"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сніговик</a:t>
                      </a:r>
                      <a:endParaRPr lang="ru-RU" sz="4000" dirty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 dirty="0" err="1"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починається</a:t>
                      </a:r>
                      <a:endParaRPr lang="ru-RU" sz="3600" dirty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dirty="0" err="1"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дерев’яний</a:t>
                      </a:r>
                      <a:endParaRPr lang="ru-RU" sz="3200" dirty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15841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dirty="0" err="1"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хурделиця</a:t>
                      </a:r>
                      <a:endParaRPr lang="ru-RU" sz="3200" dirty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600" dirty="0" err="1"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прокидають</a:t>
                      </a:r>
                      <a:endParaRPr lang="ru-RU" sz="3600" dirty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dirty="0" err="1"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круглобокі</a:t>
                      </a:r>
                      <a:endParaRPr lang="ru-RU" sz="3200" dirty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652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863896" cy="6647922"/>
          </a:xfrm>
        </p:spPr>
      </p:pic>
    </p:spTree>
    <p:extLst>
      <p:ext uri="{BB962C8B-B14F-4D97-AF65-F5344CB8AC3E}">
        <p14:creationId xmlns:p14="http://schemas.microsoft.com/office/powerpoint/2010/main" val="132898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uk-UA" b="1" dirty="0" smtClean="0">
                <a:solidFill>
                  <a:srgbClr val="00B0F0"/>
                </a:solidFill>
              </a:rPr>
              <a:t>Читання «сніжинкою»</a:t>
            </a:r>
            <a:endParaRPr lang="ru-RU" b="1" dirty="0">
              <a:solidFill>
                <a:srgbClr val="00B0F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80728"/>
            <a:ext cx="8064896" cy="5691512"/>
          </a:xfrm>
        </p:spPr>
      </p:pic>
    </p:spTree>
    <p:extLst>
      <p:ext uri="{BB962C8B-B14F-4D97-AF65-F5344CB8AC3E}">
        <p14:creationId xmlns:p14="http://schemas.microsoft.com/office/powerpoint/2010/main" val="186320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6669360"/>
          </a:xfrm>
        </p:spPr>
        <p:txBody>
          <a:bodyPr/>
          <a:lstStyle/>
          <a:p>
            <a:r>
              <a:rPr lang="ru-RU" b="1" dirty="0">
                <a:effectLst/>
              </a:rPr>
              <a:t>Ранок (</a:t>
            </a:r>
            <a:r>
              <a:rPr lang="ru-RU" b="1" dirty="0" err="1">
                <a:effectLst/>
              </a:rPr>
              <a:t>який</a:t>
            </a:r>
            <a:r>
              <a:rPr lang="ru-RU" b="1" dirty="0">
                <a:effectLst/>
              </a:rPr>
              <a:t>?) </a:t>
            </a:r>
            <a:r>
              <a:rPr lang="ru-RU" b="1" dirty="0" smtClean="0">
                <a:effectLst/>
              </a:rPr>
              <a:t>зимовий</a:t>
            </a:r>
            <a:r>
              <a:rPr lang="ru-RU" b="1" dirty="0">
                <a:effectLst/>
              </a:rPr>
              <a:t>, </a:t>
            </a:r>
            <a:r>
              <a:rPr lang="ru-RU" b="1" dirty="0" err="1">
                <a:effectLst/>
              </a:rPr>
              <a:t>сонячний</a:t>
            </a:r>
            <a:r>
              <a:rPr lang="ru-RU" b="1" dirty="0">
                <a:effectLst/>
              </a:rPr>
              <a:t>, </a:t>
            </a:r>
            <a:r>
              <a:rPr lang="ru-RU" b="1" dirty="0" err="1" smtClean="0">
                <a:effectLst/>
              </a:rPr>
              <a:t>прозорий</a:t>
            </a:r>
            <a:r>
              <a:rPr lang="ru-RU" b="1" dirty="0" smtClean="0">
                <a:effectLst/>
              </a:rPr>
              <a:t>.</a:t>
            </a:r>
            <a:br>
              <a:rPr lang="ru-RU" b="1" dirty="0" smtClean="0">
                <a:effectLst/>
              </a:rPr>
            </a:b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b="1" dirty="0">
                <a:solidFill>
                  <a:srgbClr val="7030A0"/>
                </a:solidFill>
                <a:effectLst/>
              </a:rPr>
              <a:t>Дим (</a:t>
            </a:r>
            <a:r>
              <a:rPr lang="ru-RU" b="1" dirty="0" err="1">
                <a:solidFill>
                  <a:srgbClr val="7030A0"/>
                </a:solidFill>
                <a:effectLst/>
              </a:rPr>
              <a:t>який</a:t>
            </a:r>
            <a:r>
              <a:rPr lang="ru-RU" b="1" dirty="0">
                <a:solidFill>
                  <a:srgbClr val="7030A0"/>
                </a:solidFill>
                <a:effectLst/>
              </a:rPr>
              <a:t>?) </a:t>
            </a:r>
            <a:r>
              <a:rPr lang="ru-RU" b="1" dirty="0" err="1" smtClean="0">
                <a:solidFill>
                  <a:srgbClr val="7030A0"/>
                </a:solidFill>
                <a:effectLst/>
              </a:rPr>
              <a:t>голубий</a:t>
            </a:r>
            <a:r>
              <a:rPr lang="ru-RU" b="1" dirty="0" smtClean="0">
                <a:solidFill>
                  <a:srgbClr val="7030A0"/>
                </a:solidFill>
                <a:effectLst/>
              </a:rPr>
              <a:t>.</a:t>
            </a:r>
            <a:br>
              <a:rPr lang="ru-RU" b="1" dirty="0" smtClean="0">
                <a:solidFill>
                  <a:srgbClr val="7030A0"/>
                </a:solidFill>
                <a:effectLst/>
              </a:rPr>
            </a:b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b="1" dirty="0">
                <a:solidFill>
                  <a:srgbClr val="FF0000"/>
                </a:solidFill>
                <a:effectLst/>
              </a:rPr>
              <a:t>Лопатки (</a:t>
            </a:r>
            <a:r>
              <a:rPr lang="ru-RU" b="1" dirty="0" err="1" smtClean="0">
                <a:solidFill>
                  <a:srgbClr val="FF0000"/>
                </a:solidFill>
                <a:effectLst/>
              </a:rPr>
              <a:t>які</a:t>
            </a:r>
            <a:r>
              <a:rPr lang="ru-RU" b="1" dirty="0" smtClean="0">
                <a:solidFill>
                  <a:srgbClr val="FF0000"/>
                </a:solidFill>
                <a:effectLst/>
              </a:rPr>
              <a:t>?) </a:t>
            </a:r>
            <a:r>
              <a:rPr lang="ru-RU" b="1" dirty="0" err="1" smtClean="0">
                <a:solidFill>
                  <a:srgbClr val="FF0000"/>
                </a:solidFill>
                <a:effectLst/>
              </a:rPr>
              <a:t>дерев’яні</a:t>
            </a:r>
            <a:r>
              <a:rPr lang="ru-RU" b="1" dirty="0" smtClean="0">
                <a:solidFill>
                  <a:srgbClr val="FF0000"/>
                </a:solidFill>
                <a:effectLst/>
              </a:rPr>
              <a:t>.</a:t>
            </a:r>
            <a:r>
              <a:rPr lang="ru-RU" i="1" dirty="0">
                <a:effectLst/>
              </a:rPr>
              <a:t/>
            </a:r>
            <a:br>
              <a:rPr lang="ru-RU" i="1" dirty="0">
                <a:effectLst/>
              </a:rPr>
            </a:b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b="1" dirty="0">
                <a:solidFill>
                  <a:srgbClr val="00B050"/>
                </a:solidFill>
                <a:effectLst/>
              </a:rPr>
              <a:t>Казка (яка?) </a:t>
            </a:r>
            <a:r>
              <a:rPr lang="ru-RU" b="1" dirty="0" err="1" smtClean="0">
                <a:solidFill>
                  <a:srgbClr val="00B050"/>
                </a:solidFill>
                <a:effectLst/>
              </a:rPr>
              <a:t>зимова</a:t>
            </a:r>
            <a:r>
              <a:rPr lang="ru-RU" b="1" dirty="0" smtClean="0">
                <a:solidFill>
                  <a:srgbClr val="00B050"/>
                </a:solidFill>
                <a:effectLst/>
              </a:rPr>
              <a:t>.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062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060848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7200" b="1" i="1" dirty="0" smtClean="0">
                <a:solidFill>
                  <a:srgbClr val="7030A0"/>
                </a:solidFill>
                <a:effectLst/>
              </a:rPr>
              <a:t>« Хиба - істина »</a:t>
            </a:r>
            <a:endParaRPr lang="ru-RU" sz="7200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564904"/>
            <a:ext cx="7538539" cy="3744416"/>
          </a:xfrm>
        </p:spPr>
      </p:pic>
    </p:spTree>
    <p:extLst>
      <p:ext uri="{BB962C8B-B14F-4D97-AF65-F5344CB8AC3E}">
        <p14:creationId xmlns:p14="http://schemas.microsoft.com/office/powerpoint/2010/main" val="185954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741368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ru-RU" sz="4800" dirty="0" err="1" smtClean="0">
                <a:solidFill>
                  <a:srgbClr val="FF0000"/>
                </a:solidFill>
                <a:effectLst/>
              </a:rPr>
              <a:t>Домашнє</a:t>
            </a:r>
            <a:r>
              <a:rPr lang="ru-RU" sz="4800" dirty="0" smtClean="0">
                <a:solidFill>
                  <a:srgbClr val="FF0000"/>
                </a:solidFill>
                <a:effectLst/>
              </a:rPr>
              <a:t> </a:t>
            </a:r>
            <a:r>
              <a:rPr lang="ru-RU" sz="4800" dirty="0" err="1" smtClean="0">
                <a:solidFill>
                  <a:srgbClr val="FF0000"/>
                </a:solidFill>
                <a:effectLst/>
              </a:rPr>
              <a:t>завдання</a:t>
            </a:r>
            <a:r>
              <a:rPr lang="ru-RU" sz="4800" dirty="0" smtClean="0">
                <a:solidFill>
                  <a:srgbClr val="FF0000"/>
                </a:solidFill>
                <a:effectLst/>
              </a:rPr>
              <a:t>:</a:t>
            </a:r>
            <a:br>
              <a:rPr lang="ru-RU" sz="4800" dirty="0" smtClean="0">
                <a:solidFill>
                  <a:srgbClr val="FF0000"/>
                </a:solidFill>
                <a:effectLst/>
              </a:rPr>
            </a:br>
            <a:r>
              <a:rPr lang="ru-RU" sz="4800" dirty="0" err="1" smtClean="0">
                <a:effectLst/>
              </a:rPr>
              <a:t>виразне</a:t>
            </a:r>
            <a:r>
              <a:rPr lang="ru-RU" sz="4800" dirty="0" smtClean="0">
                <a:effectLst/>
              </a:rPr>
              <a:t> </a:t>
            </a:r>
            <a:r>
              <a:rPr lang="ru-RU" sz="4800" dirty="0" err="1" smtClean="0">
                <a:effectLst/>
              </a:rPr>
              <a:t>читання</a:t>
            </a:r>
            <a:r>
              <a:rPr lang="ru-RU" sz="4800" dirty="0" smtClean="0">
                <a:effectLst/>
              </a:rPr>
              <a:t> </a:t>
            </a:r>
            <a:r>
              <a:rPr lang="ru-RU" sz="4800" dirty="0" err="1" smtClean="0">
                <a:effectLst/>
              </a:rPr>
              <a:t>оповідання</a:t>
            </a:r>
            <a:r>
              <a:rPr lang="ru-RU" sz="4800" dirty="0" smtClean="0">
                <a:effectLst/>
              </a:rPr>
              <a:t/>
            </a:r>
            <a:br>
              <a:rPr lang="ru-RU" sz="4800" dirty="0" smtClean="0">
                <a:effectLst/>
              </a:rPr>
            </a:br>
            <a:r>
              <a:rPr lang="ru-RU" sz="4800" dirty="0" smtClean="0">
                <a:effectLst/>
              </a:rPr>
              <a:t>с.59</a:t>
            </a:r>
            <a:endParaRPr lang="ru-RU" sz="4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20166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136904" cy="6102678"/>
          </a:xfrm>
        </p:spPr>
      </p:pic>
    </p:spTree>
    <p:extLst>
      <p:ext uri="{BB962C8B-B14F-4D97-AF65-F5344CB8AC3E}">
        <p14:creationId xmlns:p14="http://schemas.microsoft.com/office/powerpoint/2010/main" val="374733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431</TotalTime>
  <Words>37</Words>
  <Application>Microsoft Office PowerPoint</Application>
  <PresentationFormat>Экран (4:3)</PresentationFormat>
  <Paragraphs>22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Исполнительная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Димарі - труби для відведення диму з печі у приміщенні.</vt:lpstr>
      <vt:lpstr>Держак - деталь лопати, за яку її трима-ють. </vt:lpstr>
      <vt:lpstr>Презентация PowerPoint</vt:lpstr>
      <vt:lpstr>Презентация PowerPoint</vt:lpstr>
      <vt:lpstr>Читання «сніжинкою»</vt:lpstr>
      <vt:lpstr>Ранок (який?) зимовий, сонячний, прозорий.  Дим (який?) голубий.  Лопатки (які?) дерев’яні.  Казка (яка?) зимова. </vt:lpstr>
      <vt:lpstr>« Хиба - істина »</vt:lpstr>
      <vt:lpstr>Домашнє завдання: виразне читання оповідання с.59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teacher</dc:creator>
  <cp:lastModifiedBy>teacher</cp:lastModifiedBy>
  <cp:revision>8</cp:revision>
  <dcterms:created xsi:type="dcterms:W3CDTF">2024-12-16T19:06:26Z</dcterms:created>
  <dcterms:modified xsi:type="dcterms:W3CDTF">2024-12-18T14:05:51Z</dcterms:modified>
</cp:coreProperties>
</file>