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1" r:id="rId3"/>
    <p:sldId id="283" r:id="rId4"/>
    <p:sldId id="280" r:id="rId5"/>
    <p:sldId id="264" r:id="rId6"/>
    <p:sldId id="259" r:id="rId7"/>
    <p:sldId id="284" r:id="rId8"/>
    <p:sldId id="263" r:id="rId9"/>
    <p:sldId id="285" r:id="rId10"/>
    <p:sldId id="260" r:id="rId11"/>
    <p:sldId id="282" r:id="rId12"/>
    <p:sldId id="266" r:id="rId13"/>
    <p:sldId id="267" r:id="rId14"/>
    <p:sldId id="265" r:id="rId15"/>
    <p:sldId id="268" r:id="rId16"/>
    <p:sldId id="274" r:id="rId17"/>
    <p:sldId id="275" r:id="rId18"/>
    <p:sldId id="294" r:id="rId19"/>
    <p:sldId id="269" r:id="rId20"/>
    <p:sldId id="270" r:id="rId21"/>
    <p:sldId id="271" r:id="rId22"/>
    <p:sldId id="273" r:id="rId23"/>
    <p:sldId id="276" r:id="rId24"/>
    <p:sldId id="290" r:id="rId25"/>
    <p:sldId id="289" r:id="rId26"/>
    <p:sldId id="291" r:id="rId27"/>
    <p:sldId id="292" r:id="rId28"/>
    <p:sldId id="293" r:id="rId29"/>
    <p:sldId id="278" r:id="rId30"/>
    <p:sldId id="272" r:id="rId31"/>
    <p:sldId id="287" r:id="rId32"/>
    <p:sldId id="286" r:id="rId33"/>
    <p:sldId id="288" r:id="rId34"/>
    <p:sldId id="295" r:id="rId35"/>
    <p:sldId id="29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27D29D-02FD-4818-9EA6-5CD5DCF3B6B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73B1643-FE95-4F8F-A2F1-3A8655D660C6}" type="pres">
      <dgm:prSet presAssocID="{D627D29D-02FD-4818-9EA6-5CD5DCF3B6B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</dgm:ptLst>
  <dgm:cxnLst>
    <dgm:cxn modelId="{D54AB647-451E-4336-9087-1A8B88BA7F8D}" type="presOf" srcId="{D627D29D-02FD-4818-9EA6-5CD5DCF3B6BD}" destId="{573B1643-FE95-4F8F-A2F1-3A8655D660C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4052" y="1359100"/>
            <a:ext cx="588790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 smtClean="0">
                <a:solidFill>
                  <a:srgbClr val="2F3242"/>
                </a:solidFill>
              </a:rPr>
              <a:t>« </a:t>
            </a:r>
            <a:r>
              <a:rPr lang="uk-UA" sz="6600" b="1" dirty="0">
                <a:solidFill>
                  <a:srgbClr val="2F3242"/>
                </a:solidFill>
              </a:rPr>
              <a:t>Досліджуємо властивості </a:t>
            </a:r>
            <a:r>
              <a:rPr lang="uk-UA" sz="6600" b="1" dirty="0" smtClean="0">
                <a:solidFill>
                  <a:srgbClr val="2F3242"/>
                </a:solidFill>
              </a:rPr>
              <a:t>води»</a:t>
            </a:r>
            <a:endParaRPr lang="ru-RU" sz="6600" b="1" dirty="0">
              <a:solidFill>
                <a:srgbClr val="2F3242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600" y="794084"/>
            <a:ext cx="4591050" cy="3048000"/>
          </a:xfrm>
          <a:prstGeom prst="rect">
            <a:avLst/>
          </a:prstGeom>
          <a:ln w="57150">
            <a:solidFill>
              <a:schemeClr val="tx2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4200938" y="5088309"/>
            <a:ext cx="71694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/>
            <a:r>
              <a:rPr lang="uk-UA" sz="2800" b="1" dirty="0" smtClean="0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             Підготувала </a:t>
            </a:r>
            <a:endParaRPr lang="uk-UA" sz="2800" b="1" dirty="0">
              <a:solidFill>
                <a:srgbClr val="2F3242"/>
              </a:solidFill>
              <a:latin typeface="Trebuchet MS" panose="020B0603020202020204"/>
              <a:sym typeface="Symbol" panose="05050102010706020507" pitchFamily="18" charset="2"/>
            </a:endParaRPr>
          </a:p>
          <a:p>
            <a:pPr lvl="0" algn="ctr" defTabSz="914400"/>
            <a:r>
              <a:rPr lang="uk-UA" sz="2800" b="1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                 </a:t>
            </a:r>
            <a:r>
              <a:rPr lang="uk-UA" sz="2800" b="1" smtClean="0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 </a:t>
            </a:r>
            <a:r>
              <a:rPr lang="uk-UA" sz="2800" b="1" dirty="0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вчитель початкових класів </a:t>
            </a:r>
          </a:p>
          <a:p>
            <a:pPr lvl="0" algn="ctr" defTabSz="914400"/>
            <a:r>
              <a:rPr lang="uk-UA" sz="2800" b="1" dirty="0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                  </a:t>
            </a:r>
            <a:r>
              <a:rPr lang="uk-UA" sz="2800" b="1" dirty="0" err="1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Витівська</a:t>
            </a:r>
            <a:r>
              <a:rPr lang="uk-UA" sz="2800" b="1" dirty="0">
                <a:solidFill>
                  <a:srgbClr val="2F3242"/>
                </a:solidFill>
                <a:latin typeface="Trebuchet MS" panose="020B0603020202020204"/>
                <a:sym typeface="Symbol" panose="05050102010706020507" pitchFamily="18" charset="2"/>
              </a:rPr>
              <a:t> Олеся Дмитрівна</a:t>
            </a:r>
            <a:endParaRPr lang="ru-RU" sz="2800" b="1" dirty="0">
              <a:solidFill>
                <a:srgbClr val="2F3242"/>
              </a:solidFill>
              <a:latin typeface="Trebuchet MS" panose="020B0603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1244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664265" y="1827068"/>
            <a:ext cx="9949069" cy="4302422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/>
          <a:lstStyle/>
          <a:p>
            <a:pPr algn="ctr">
              <a:buFontTx/>
              <a:buNone/>
              <a:defRPr/>
            </a:pPr>
            <a:r>
              <a:rPr lang="ru-RU" sz="9600" b="1" kern="10" cap="none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/>
              </a:rPr>
              <a:t>Досліджуємо</a:t>
            </a:r>
            <a:r>
              <a:rPr lang="ru-RU" sz="9600" b="1" kern="10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/>
              </a:rPr>
              <a:t>    </a:t>
            </a:r>
            <a:r>
              <a:rPr lang="ru-RU" sz="9600" b="1" kern="10" cap="none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/>
              </a:rPr>
              <a:t>властивості</a:t>
            </a:r>
            <a:r>
              <a:rPr lang="ru-RU" sz="9600" b="1" kern="10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/>
              </a:rPr>
              <a:t>  води</a:t>
            </a:r>
            <a:endParaRPr lang="ru-RU" sz="9600" b="1" cap="none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233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5" y="1261563"/>
            <a:ext cx="4552699" cy="5303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125049" y="1261563"/>
            <a:ext cx="63226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ранку! Здрастуйте всі.</a:t>
            </a:r>
            <a:endParaRPr lang="ru-RU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Добра і здоров’я бажаємо всім.</a:t>
            </a:r>
            <a:endParaRPr lang="ru-RU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 настрою гарного й розумних думок,</a:t>
            </a:r>
            <a:endParaRPr lang="ru-RU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3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Щоб вдалим й веселим в нас вийшов урок.</a:t>
            </a:r>
            <a:endParaRPr lang="ru-RU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0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973D871-F8E9-49D2-B0F0-2844CCCC52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306" y="787394"/>
            <a:ext cx="9644776" cy="542518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54EB3798-FD88-4C06-853A-DDD3032B46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694" y="3033088"/>
            <a:ext cx="664369" cy="41496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F4DF4143-1517-459E-BD87-61BD623184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231" y="3300435"/>
            <a:ext cx="3116472" cy="3365788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BEBF752B-E74B-4974-88E2-607D0C78057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0" t="9052" r="14150" b="16806"/>
          <a:stretch/>
        </p:blipFill>
        <p:spPr>
          <a:xfrm flipH="1">
            <a:off x="1609500" y="3758742"/>
            <a:ext cx="2216372" cy="2366318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AEA14DB0-14C2-4135-96D1-6330616A940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4" t="4730" r="75195" b="71911"/>
          <a:stretch/>
        </p:blipFill>
        <p:spPr>
          <a:xfrm>
            <a:off x="1778826" y="2479850"/>
            <a:ext cx="621506" cy="62865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20C6E46C-1C8C-4CE7-A0E2-3D5534BEDF7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01" t="4730" r="5251" b="74391"/>
          <a:stretch/>
        </p:blipFill>
        <p:spPr>
          <a:xfrm>
            <a:off x="3321813" y="1917942"/>
            <a:ext cx="1034700" cy="561908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6088A31A-77BF-4574-BBF7-7FF4599864D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3" t="4730" r="37719" b="74391"/>
          <a:stretch/>
        </p:blipFill>
        <p:spPr>
          <a:xfrm>
            <a:off x="4628522" y="2442181"/>
            <a:ext cx="1034700" cy="561908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4E614D09-687C-42A4-9540-5D7D98A66C1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7" t="27924" r="58714" b="48717"/>
          <a:stretch/>
        </p:blipFill>
        <p:spPr>
          <a:xfrm>
            <a:off x="6200946" y="1917942"/>
            <a:ext cx="1072847" cy="62865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44CE8BF4-934D-48D5-893B-4631C53F729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40" t="49114" r="6482" b="27527"/>
          <a:stretch/>
        </p:blipFill>
        <p:spPr>
          <a:xfrm>
            <a:off x="7570525" y="2615658"/>
            <a:ext cx="907593" cy="62865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95308696-196C-4B58-9F95-8C9A282CEA8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0" t="20272" r="24250" b="44793"/>
          <a:stretch/>
        </p:blipFill>
        <p:spPr>
          <a:xfrm>
            <a:off x="8884366" y="1917942"/>
            <a:ext cx="1097280" cy="94023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964141BC-C1B7-44C4-97C1-B884BA08D7F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612" y="3457731"/>
            <a:ext cx="3063304" cy="2968341"/>
          </a:xfrm>
          <a:prstGeom prst="rect">
            <a:avLst/>
          </a:prstGeom>
        </p:spPr>
      </p:pic>
      <p:sp>
        <p:nvSpPr>
          <p:cNvPr id="21" name="Text Box 57"/>
          <p:cNvSpPr txBox="1">
            <a:spLocks noChangeArrowheads="1"/>
          </p:cNvSpPr>
          <p:nvPr/>
        </p:nvSpPr>
        <p:spPr bwMode="auto">
          <a:xfrm>
            <a:off x="2400332" y="237213"/>
            <a:ext cx="7606266" cy="171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ylfaen" pitchFamily="18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defRPr/>
            </a:pPr>
            <a:r>
              <a:rPr lang="ru-RU" altLang="uk-UA" sz="4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Хвилинка</a:t>
            </a:r>
            <a:r>
              <a:rPr lang="ru-RU" altLang="uk-UA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</a:t>
            </a:r>
            <a:r>
              <a:rPr lang="ru-RU" altLang="uk-UA" sz="4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спостережень</a:t>
            </a:r>
            <a:r>
              <a:rPr lang="ru-RU" altLang="uk-UA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altLang="uk-U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« Синоптик»</a:t>
            </a:r>
          </a:p>
        </p:txBody>
      </p:sp>
    </p:spTree>
    <p:extLst>
      <p:ext uri="{BB962C8B-B14F-4D97-AF65-F5344CB8AC3E}">
        <p14:creationId xmlns:p14="http://schemas.microsoft.com/office/powerpoint/2010/main" val="49315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5"/>
          <p:cNvSpPr>
            <a:spLocks noChangeArrowheads="1"/>
          </p:cNvSpPr>
          <p:nvPr/>
        </p:nvSpPr>
        <p:spPr bwMode="auto">
          <a:xfrm>
            <a:off x="1919289" y="2328864"/>
            <a:ext cx="8353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endParaRPr lang="uk-UA" altLang="uk-UA" sz="2800" b="1" i="1">
              <a:latin typeface="Sylfaen" pitchFamily="18" charset="0"/>
            </a:endParaRPr>
          </a:p>
        </p:txBody>
      </p:sp>
      <p:sp>
        <p:nvSpPr>
          <p:cNvPr id="17411" name="Rectangle 20"/>
          <p:cNvSpPr>
            <a:spLocks noChangeArrowheads="1"/>
          </p:cNvSpPr>
          <p:nvPr/>
        </p:nvSpPr>
        <p:spPr bwMode="auto">
          <a:xfrm>
            <a:off x="6810375" y="2286000"/>
            <a:ext cx="431800" cy="431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А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12" name="Rectangle 20"/>
          <p:cNvSpPr>
            <a:spLocks noChangeArrowheads="1"/>
          </p:cNvSpPr>
          <p:nvPr/>
        </p:nvSpPr>
        <p:spPr bwMode="auto">
          <a:xfrm>
            <a:off x="6810375" y="1428750"/>
            <a:ext cx="431800" cy="431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О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6810376" y="1000125"/>
            <a:ext cx="428625" cy="431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В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7414" name="Rectangle 20"/>
          <p:cNvSpPr>
            <a:spLocks noChangeArrowheads="1"/>
          </p:cNvSpPr>
          <p:nvPr/>
        </p:nvSpPr>
        <p:spPr bwMode="auto">
          <a:xfrm>
            <a:off x="6810375" y="1857375"/>
            <a:ext cx="431800" cy="4318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Д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7239000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Е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7667625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С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auto">
          <a:xfrm>
            <a:off x="8096250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Е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8524875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Л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auto">
          <a:xfrm>
            <a:off x="8953500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К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9382125" y="100012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 А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7421" name="Rectangle 24"/>
          <p:cNvSpPr>
            <a:spLocks noChangeArrowheads="1"/>
          </p:cNvSpPr>
          <p:nvPr/>
        </p:nvSpPr>
        <p:spPr bwMode="auto">
          <a:xfrm>
            <a:off x="6381750" y="1428750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Д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2" name="Rectangle 24"/>
          <p:cNvSpPr>
            <a:spLocks noChangeArrowheads="1"/>
          </p:cNvSpPr>
          <p:nvPr/>
        </p:nvSpPr>
        <p:spPr bwMode="auto">
          <a:xfrm>
            <a:off x="7239000" y="1428750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Щ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3" name="Rectangle 24"/>
          <p:cNvSpPr>
            <a:spLocks noChangeArrowheads="1"/>
          </p:cNvSpPr>
          <p:nvPr/>
        </p:nvSpPr>
        <p:spPr bwMode="auto">
          <a:xfrm>
            <a:off x="6381750" y="185737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І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4" name="Rectangle 24"/>
          <p:cNvSpPr>
            <a:spLocks noChangeArrowheads="1"/>
          </p:cNvSpPr>
          <p:nvPr/>
        </p:nvSpPr>
        <p:spPr bwMode="auto">
          <a:xfrm>
            <a:off x="5953125" y="1857375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Л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5" name="Rectangle 24"/>
          <p:cNvSpPr>
            <a:spLocks noChangeArrowheads="1"/>
          </p:cNvSpPr>
          <p:nvPr/>
        </p:nvSpPr>
        <p:spPr bwMode="auto">
          <a:xfrm>
            <a:off x="6381750" y="2286000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П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6" name="Rectangle 24"/>
          <p:cNvSpPr>
            <a:spLocks noChangeArrowheads="1"/>
          </p:cNvSpPr>
          <p:nvPr/>
        </p:nvSpPr>
        <p:spPr bwMode="auto">
          <a:xfrm>
            <a:off x="7239000" y="2286000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Р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17427" name="Rectangle 24"/>
          <p:cNvSpPr>
            <a:spLocks noChangeArrowheads="1"/>
          </p:cNvSpPr>
          <p:nvPr/>
        </p:nvSpPr>
        <p:spPr bwMode="auto">
          <a:xfrm>
            <a:off x="7667625" y="2286000"/>
            <a:ext cx="431800" cy="4318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uk-UA" sz="1800" b="1">
                <a:latin typeface="Sylfaen" pitchFamily="18" charset="0"/>
              </a:rPr>
              <a:t>А</a:t>
            </a:r>
            <a:endParaRPr lang="ru-RU" altLang="uk-UA" sz="1800" b="1">
              <a:latin typeface="Sylfaen" pitchFamily="18" charset="0"/>
            </a:endParaRPr>
          </a:p>
        </p:txBody>
      </p:sp>
      <p:sp>
        <p:nvSpPr>
          <p:cNvPr id="5140" name="Прямоугольник 19"/>
          <p:cNvSpPr>
            <a:spLocks noChangeArrowheads="1"/>
          </p:cNvSpPr>
          <p:nvPr/>
        </p:nvSpPr>
        <p:spPr bwMode="auto">
          <a:xfrm>
            <a:off x="6380163" y="1187326"/>
            <a:ext cx="357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1.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5141" name="Прямоугольник 20"/>
          <p:cNvSpPr>
            <a:spLocks noChangeArrowheads="1"/>
          </p:cNvSpPr>
          <p:nvPr/>
        </p:nvSpPr>
        <p:spPr bwMode="auto">
          <a:xfrm>
            <a:off x="6024564" y="1428750"/>
            <a:ext cx="357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2.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5142" name="Прямоугольник 21"/>
          <p:cNvSpPr>
            <a:spLocks noChangeArrowheads="1"/>
          </p:cNvSpPr>
          <p:nvPr/>
        </p:nvSpPr>
        <p:spPr bwMode="auto">
          <a:xfrm>
            <a:off x="5595939" y="1857375"/>
            <a:ext cx="357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3.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5143" name="Прямоугольник 22"/>
          <p:cNvSpPr>
            <a:spLocks noChangeArrowheads="1"/>
          </p:cNvSpPr>
          <p:nvPr/>
        </p:nvSpPr>
        <p:spPr bwMode="auto">
          <a:xfrm>
            <a:off x="6024564" y="2357439"/>
            <a:ext cx="357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1800" b="1">
                <a:latin typeface="Sylfaen" pitchFamily="18" charset="0"/>
              </a:rPr>
              <a:t>4.</a:t>
            </a:r>
            <a:endParaRPr lang="ru-RU" altLang="uk-UA" sz="1800">
              <a:latin typeface="Sylfaen" pitchFamily="18" charset="0"/>
            </a:endParaRPr>
          </a:p>
        </p:txBody>
      </p:sp>
      <p:sp>
        <p:nvSpPr>
          <p:cNvPr id="17432" name="Прямоугольник 23"/>
          <p:cNvSpPr>
            <a:spLocks noChangeArrowheads="1"/>
          </p:cNvSpPr>
          <p:nvPr/>
        </p:nvSpPr>
        <p:spPr bwMode="auto">
          <a:xfrm>
            <a:off x="2024063" y="3357564"/>
            <a:ext cx="6858000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uk-UA" altLang="uk-UA" sz="2800" b="1" dirty="0">
                <a:solidFill>
                  <a:srgbClr val="002060"/>
                </a:solidFill>
                <a:latin typeface="Monotype Corsiva" pitchFamily="66" charset="0"/>
              </a:rPr>
              <a:t>Червоне коромисло через річку </a:t>
            </a:r>
            <a:r>
              <a:rPr lang="uk-UA" altLang="uk-UA" sz="2800" b="1" dirty="0" err="1" smtClean="0">
                <a:solidFill>
                  <a:srgbClr val="002060"/>
                </a:solidFill>
                <a:latin typeface="Monotype Corsiva" pitchFamily="66" charset="0"/>
              </a:rPr>
              <a:t>повисло</a:t>
            </a:r>
            <a:r>
              <a:rPr lang="uk-UA" altLang="uk-UA" sz="2800" b="1" dirty="0" smtClean="0">
                <a:solidFill>
                  <a:srgbClr val="002060"/>
                </a:solidFill>
                <a:latin typeface="Monotype Corsiva" pitchFamily="66" charset="0"/>
              </a:rPr>
              <a:t>…</a:t>
            </a:r>
            <a:endParaRPr lang="uk-UA" altLang="uk-UA" sz="2800" b="1" dirty="0">
              <a:solidFill>
                <a:srgbClr val="002060"/>
              </a:solidFill>
              <a:latin typeface="Monotype Corsiva" pitchFamily="66" charset="0"/>
            </a:endParaRP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uk-UA" altLang="uk-UA" sz="2800" b="1" dirty="0">
                <a:solidFill>
                  <a:srgbClr val="002060"/>
                </a:solidFill>
                <a:latin typeface="Monotype Corsiva" pitchFamily="66" charset="0"/>
              </a:rPr>
              <a:t>З малої хмари великий…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uk-UA" altLang="uk-UA" sz="2800" b="1" dirty="0">
                <a:solidFill>
                  <a:srgbClr val="002060"/>
                </a:solidFill>
                <a:latin typeface="Monotype Corsiva" pitchFamily="66" charset="0"/>
              </a:rPr>
              <a:t>Річку взимку вкриває..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uk-UA" altLang="uk-UA" sz="2800" b="1" dirty="0">
                <a:solidFill>
                  <a:srgbClr val="002060"/>
                </a:solidFill>
                <a:latin typeface="Monotype Corsiva" pitchFamily="66" charset="0"/>
              </a:rPr>
              <a:t>Під час кипіння з чайника йде…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endParaRPr lang="ru-RU" altLang="uk-UA" sz="1800" dirty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5578"/>
      </p:ext>
    </p:extLst>
  </p:cSld>
  <p:clrMapOvr>
    <a:masterClrMapping/>
  </p:clrMapOvr>
  <p:transition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174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4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74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2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7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2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7" dur="1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2" grpId="0" animBg="1"/>
      <p:bldP spid="5" grpId="0" animBg="1"/>
      <p:bldP spid="1741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421" grpId="0" animBg="1"/>
      <p:bldP spid="17422" grpId="0" animBg="1"/>
      <p:bldP spid="17423" grpId="0" animBg="1"/>
      <p:bldP spid="17424" grpId="0" animBg="1"/>
      <p:bldP spid="17425" grpId="0" animBg="1"/>
      <p:bldP spid="17426" grpId="0" animBg="1"/>
      <p:bldP spid="174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altLang="uk-UA" smtClean="0"/>
          </a:p>
        </p:txBody>
      </p:sp>
      <p:pic>
        <p:nvPicPr>
          <p:cNvPr id="8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484314"/>
            <a:ext cx="8661400" cy="4752975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Текст 3"/>
          <p:cNvSpPr>
            <a:spLocks noGrp="1"/>
          </p:cNvSpPr>
          <p:nvPr>
            <p:ph type="body" sz="half" idx="2"/>
          </p:nvPr>
        </p:nvSpPr>
        <p:spPr>
          <a:xfrm>
            <a:off x="2962275" y="188914"/>
            <a:ext cx="6286500" cy="814387"/>
          </a:xfrm>
        </p:spPr>
        <p:txBody>
          <a:bodyPr>
            <a:normAutofit fontScale="77500" lnSpcReduction="20000"/>
          </a:bodyPr>
          <a:lstStyle/>
          <a:p>
            <a:pPr algn="ctr">
              <a:defRPr/>
            </a:pPr>
            <a:r>
              <a:rPr lang="uk-UA" sz="6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Карта      світу</a:t>
            </a:r>
            <a:endParaRPr lang="ru-RU" sz="6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262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Kids In Chemical Laboratory Stock Photo, Picture And Royalty Free Image.  Image 76332513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23" y="609600"/>
            <a:ext cx="9886393" cy="544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71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Місце для вмісту 3"/>
          <p:cNvSpPr>
            <a:spLocks noGrp="1"/>
          </p:cNvSpPr>
          <p:nvPr>
            <p:ph idx="4294967295"/>
          </p:nvPr>
        </p:nvSpPr>
        <p:spPr>
          <a:xfrm>
            <a:off x="1981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  <a:defRPr/>
            </a:pPr>
            <a:r>
              <a:rPr lang="uk-UA" sz="6000" b="1" dirty="0">
                <a:solidFill>
                  <a:srgbClr val="002060"/>
                </a:solidFill>
              </a:rPr>
              <a:t>г</a:t>
            </a:r>
            <a:r>
              <a:rPr lang="uk-UA" sz="6000" b="1" dirty="0" smtClean="0">
                <a:solidFill>
                  <a:srgbClr val="002060"/>
                </a:solidFill>
              </a:rPr>
              <a:t>ра </a:t>
            </a:r>
            <a:r>
              <a:rPr lang="uk-UA" sz="6000" b="1" dirty="0"/>
              <a:t/>
            </a:r>
            <a:br>
              <a:rPr lang="uk-UA" sz="6000" b="1" dirty="0"/>
            </a:br>
            <a:r>
              <a:rPr lang="uk-UA" sz="6000" b="1" dirty="0">
                <a:solidFill>
                  <a:srgbClr val="C00000"/>
                </a:solidFill>
              </a:rPr>
              <a:t>«Така різна вода</a:t>
            </a:r>
            <a:r>
              <a:rPr lang="uk-UA" sz="6000" b="1" dirty="0" smtClean="0">
                <a:solidFill>
                  <a:srgbClr val="C00000"/>
                </a:solidFill>
              </a:rPr>
              <a:t>»</a:t>
            </a:r>
            <a:endParaRPr lang="uk-UA" sz="6000" dirty="0">
              <a:solidFill>
                <a:srgbClr val="C00000"/>
              </a:solidFill>
            </a:endParaRPr>
          </a:p>
          <a:p>
            <a:pPr>
              <a:defRPr/>
            </a:pPr>
            <a:endParaRPr lang="uk-UA" dirty="0"/>
          </a:p>
        </p:txBody>
      </p:sp>
      <p:pic>
        <p:nvPicPr>
          <p:cNvPr id="10244" name="Picture 9" descr="C:\Users\rozumniki\Desktop\АТЕСТАЦІЯ 2021\Урок-з-природознавства-3-клас\image_8607051810502912218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188913"/>
            <a:ext cx="47625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7" descr="C:\Users\rozumniki\Desktop\АТЕСТАЦІЯ 2021\Урок-з-природознавства-3-клас\64e5365263832035e72aab1119930610_w2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65" y="1398588"/>
            <a:ext cx="19050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0" descr="C:\Users\rozumniki\Desktop\АТЕСТАЦІЯ 2021\Урок-з-природознавства-3-клас\1530352_a73b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4797426"/>
            <a:ext cx="6840537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526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19" r="99681">
                        <a14:foregroundMark x1="46326" y1="53397" x2="40096" y2="47709"/>
                        <a14:foregroundMark x1="46805" y1="51975" x2="44089" y2="46445"/>
                        <a14:foregroundMark x1="54473" y1="42812" x2="59904" y2="38863"/>
                        <a14:foregroundMark x1="55431" y1="39494" x2="56709" y2="37283"/>
                        <a14:foregroundMark x1="71725" y1="41074" x2="82588" y2="18957"/>
                        <a14:foregroundMark x1="80831" y1="26382" x2="84824" y2="20221"/>
                        <a14:foregroundMark x1="67412" y1="35545" x2="76837" y2="19589"/>
                        <a14:foregroundMark x1="62141" y1="31280" x2="66613" y2="27330"/>
                        <a14:foregroundMark x1="10863" y1="81359" x2="33067" y2="67930"/>
                        <a14:foregroundMark x1="13419" y1="84360" x2="33387" y2="72196"/>
                        <a14:foregroundMark x1="12460" y1="75355" x2="29073" y2="66509"/>
                        <a14:foregroundMark x1="18690" y1="63191" x2="23163" y2="63191"/>
                        <a14:foregroundMark x1="28115" y1="96209" x2="34026" y2="78515"/>
                        <a14:foregroundMark x1="46486" y1="92417" x2="19329" y2="85150"/>
                        <a14:foregroundMark x1="34824" y1="96682" x2="35304" y2="894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485" y="718767"/>
            <a:ext cx="5109515" cy="5166650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731572" y="460312"/>
            <a:ext cx="2775196" cy="116679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48992" y="1686571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04660" y="2789505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038877" y="296354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15618" y="1735328"/>
            <a:ext cx="1500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Дощ</a:t>
            </a:r>
            <a:endParaRPr lang="ru-RU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2773016" y="2857975"/>
            <a:ext cx="19083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Пара</a:t>
            </a:r>
            <a:endParaRPr lang="ru-RU" sz="4000" dirty="0"/>
          </a:p>
        </p:txBody>
      </p:sp>
      <p:sp>
        <p:nvSpPr>
          <p:cNvPr id="17" name="Овал 16"/>
          <p:cNvSpPr/>
          <p:nvPr/>
        </p:nvSpPr>
        <p:spPr>
          <a:xfrm>
            <a:off x="5362524" y="2721035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4364988" y="4378023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282232" y="5395018"/>
            <a:ext cx="1992529" cy="94476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541318" y="3533197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6432072" y="364824"/>
            <a:ext cx="1300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Роса</a:t>
            </a:r>
            <a:endParaRPr lang="ru-RU" sz="4000" dirty="0"/>
          </a:p>
        </p:txBody>
      </p:sp>
      <p:sp>
        <p:nvSpPr>
          <p:cNvPr id="23" name="TextBox 22"/>
          <p:cNvSpPr txBox="1"/>
          <p:nvPr/>
        </p:nvSpPr>
        <p:spPr>
          <a:xfrm flipH="1">
            <a:off x="4681329" y="4446493"/>
            <a:ext cx="15503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Град</a:t>
            </a:r>
            <a:endParaRPr lang="ru-RU" sz="4000" dirty="0"/>
          </a:p>
        </p:txBody>
      </p:sp>
      <p:sp>
        <p:nvSpPr>
          <p:cNvPr id="24" name="TextBox 23"/>
          <p:cNvSpPr txBox="1"/>
          <p:nvPr/>
        </p:nvSpPr>
        <p:spPr>
          <a:xfrm>
            <a:off x="1632068" y="5468006"/>
            <a:ext cx="21110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Туман</a:t>
            </a:r>
            <a:endParaRPr lang="ru-RU" sz="4000" dirty="0"/>
          </a:p>
        </p:txBody>
      </p:sp>
      <p:sp>
        <p:nvSpPr>
          <p:cNvPr id="25" name="TextBox 24"/>
          <p:cNvSpPr txBox="1"/>
          <p:nvPr/>
        </p:nvSpPr>
        <p:spPr>
          <a:xfrm>
            <a:off x="3064429" y="700570"/>
            <a:ext cx="2510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Бурулька</a:t>
            </a:r>
            <a:endParaRPr lang="ru-RU" sz="4000" dirty="0"/>
          </a:p>
        </p:txBody>
      </p:sp>
      <p:sp>
        <p:nvSpPr>
          <p:cNvPr id="26" name="TextBox 25"/>
          <p:cNvSpPr txBox="1"/>
          <p:nvPr/>
        </p:nvSpPr>
        <p:spPr>
          <a:xfrm>
            <a:off x="960603" y="3621380"/>
            <a:ext cx="13697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Іній</a:t>
            </a:r>
            <a:endParaRPr lang="ru-RU" sz="4000" dirty="0"/>
          </a:p>
        </p:txBody>
      </p:sp>
      <p:sp>
        <p:nvSpPr>
          <p:cNvPr id="27" name="TextBox 26"/>
          <p:cNvSpPr txBox="1"/>
          <p:nvPr/>
        </p:nvSpPr>
        <p:spPr>
          <a:xfrm>
            <a:off x="5762580" y="2789505"/>
            <a:ext cx="1062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Лід</a:t>
            </a:r>
            <a:endParaRPr lang="ru-RU" sz="4000" dirty="0"/>
          </a:p>
        </p:txBody>
      </p:sp>
      <p:sp>
        <p:nvSpPr>
          <p:cNvPr id="28" name="Овал 27"/>
          <p:cNvSpPr/>
          <p:nvPr/>
        </p:nvSpPr>
        <p:spPr>
          <a:xfrm>
            <a:off x="-1614311" y="-53214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6126731" y="5570304"/>
            <a:ext cx="1789044" cy="84482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6496974" y="5565709"/>
            <a:ext cx="13091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Сніг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3617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1754877" y="105672"/>
            <a:ext cx="8472487" cy="1143000"/>
          </a:xfrm>
          <a:prstGeom prst="rect">
            <a:avLst/>
          </a:prstGeom>
          <a:solidFill>
            <a:srgbClr val="C0C0C0"/>
          </a:soli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Вода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має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властивість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переходити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з    </a:t>
            </a:r>
          </a:p>
          <a:p>
            <a:pPr>
              <a:defRPr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      одного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стану в </a:t>
            </a:r>
            <a:r>
              <a:rPr lang="ru-RU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інший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183877" y="2018519"/>
            <a:ext cx="1614488" cy="6461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3600" dirty="0" err="1">
                <a:latin typeface="Sylfaen" pitchFamily="18" charset="0"/>
              </a:rPr>
              <a:t>Рідкий</a:t>
            </a:r>
            <a:endParaRPr lang="ru-RU" altLang="uk-UA" sz="3600" dirty="0">
              <a:latin typeface="Sylfaen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8099977" y="2023132"/>
            <a:ext cx="2970213" cy="646112"/>
          </a:xfrm>
          <a:prstGeom prst="rect">
            <a:avLst/>
          </a:prstGeom>
          <a:solidFill>
            <a:srgbClr val="FFCC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uk-UA" sz="3600">
                <a:latin typeface="Sylfaen" pitchFamily="18" charset="0"/>
              </a:rPr>
              <a:t>Газоподібний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101145" y="2018519"/>
            <a:ext cx="1916209" cy="646331"/>
          </a:xfrm>
          <a:prstGeom prst="rect">
            <a:avLst/>
          </a:prstGeom>
          <a:solidFill>
            <a:srgbClr val="CCECFF"/>
          </a:solidFill>
          <a:ln w="381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dirty="0"/>
              <a:t>Твердий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51968" y="3189440"/>
            <a:ext cx="2214562" cy="2862262"/>
          </a:xfrm>
          <a:prstGeom prst="rect">
            <a:avLst/>
          </a:prstGeom>
          <a:solidFill>
            <a:srgbClr val="0066FF"/>
          </a:solidFill>
          <a:ln w="3810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</a:t>
            </a:r>
            <a:r>
              <a:rPr lang="ru-RU" altLang="uk-UA" sz="3600" dirty="0" smtClean="0">
                <a:latin typeface="Sylfaen" pitchFamily="18" charset="0"/>
              </a:rPr>
              <a:t>град</a:t>
            </a:r>
          </a:p>
          <a:p>
            <a:pPr eaLnBrk="1" hangingPunct="1">
              <a:spcBef>
                <a:spcPct val="0"/>
              </a:spcBef>
            </a:pPr>
            <a:r>
              <a:rPr lang="ru-RU" altLang="uk-UA" sz="3600" dirty="0" smtClean="0">
                <a:latin typeface="Sylfaen" pitchFamily="18" charset="0"/>
              </a:rPr>
              <a:t> </a:t>
            </a:r>
            <a:r>
              <a:rPr lang="ru-RU" altLang="uk-UA" sz="3600" dirty="0" err="1" smtClean="0">
                <a:latin typeface="Sylfaen" pitchFamily="18" charset="0"/>
              </a:rPr>
              <a:t>лід</a:t>
            </a:r>
            <a:endParaRPr lang="ru-RU" altLang="uk-UA" sz="3600" dirty="0">
              <a:latin typeface="Sylfae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uk-UA" sz="3600" dirty="0" smtClean="0">
                <a:latin typeface="Sylfaen" pitchFamily="18" charset="0"/>
              </a:rPr>
              <a:t> </a:t>
            </a:r>
            <a:r>
              <a:rPr lang="ru-RU" altLang="uk-UA" sz="3600" dirty="0" err="1">
                <a:latin typeface="Sylfaen" pitchFamily="18" charset="0"/>
              </a:rPr>
              <a:t>сніг</a:t>
            </a:r>
            <a:endParaRPr lang="ru-RU" altLang="uk-UA" sz="3600" dirty="0">
              <a:latin typeface="Sylfae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</a:t>
            </a:r>
            <a:r>
              <a:rPr lang="ru-RU" altLang="uk-UA" sz="3600" dirty="0" err="1">
                <a:latin typeface="Sylfaen" pitchFamily="18" charset="0"/>
              </a:rPr>
              <a:t>іній</a:t>
            </a:r>
            <a:endParaRPr lang="ru-RU" altLang="uk-UA" sz="3600" dirty="0">
              <a:latin typeface="Sylfaen" pitchFamily="18" charset="0"/>
            </a:endParaRPr>
          </a:p>
          <a:p>
            <a:pPr algn="ctr" eaLnBrk="1" hangingPunct="1">
              <a:spcBef>
                <a:spcPct val="0"/>
              </a:spcBef>
            </a:pPr>
            <a:r>
              <a:rPr lang="ru-RU" altLang="uk-UA" sz="3600" dirty="0" err="1" smtClean="0">
                <a:latin typeface="Sylfaen" pitchFamily="18" charset="0"/>
              </a:rPr>
              <a:t>бурулька</a:t>
            </a:r>
            <a:endParaRPr lang="ru-RU" altLang="uk-UA" sz="3600" dirty="0">
              <a:latin typeface="Sylfaen" pitchFamily="18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930194" y="3233531"/>
            <a:ext cx="2121851" cy="1754326"/>
          </a:xfrm>
          <a:prstGeom prst="rect">
            <a:avLst/>
          </a:prstGeom>
          <a:solidFill>
            <a:srgbClr val="FFCC99"/>
          </a:solid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 </a:t>
            </a:r>
            <a:r>
              <a:rPr lang="ru-RU" altLang="uk-UA" sz="3600" dirty="0" err="1">
                <a:latin typeface="Sylfaen" pitchFamily="18" charset="0"/>
              </a:rPr>
              <a:t>дощ</a:t>
            </a:r>
            <a:endParaRPr lang="ru-RU" altLang="uk-UA" sz="3600" dirty="0">
              <a:latin typeface="Sylfae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 роса</a:t>
            </a:r>
          </a:p>
          <a:p>
            <a:pPr eaLnBrk="1" hangingPunct="1">
              <a:spcBef>
                <a:spcPct val="0"/>
              </a:spcBef>
              <a:buNone/>
            </a:pPr>
            <a:endParaRPr lang="ru-RU" altLang="uk-UA" sz="3600" dirty="0">
              <a:latin typeface="Sylfaen" pitchFamily="18" charset="0"/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059806" y="3233531"/>
            <a:ext cx="3071813" cy="1200150"/>
          </a:xfrm>
          <a:prstGeom prst="rect">
            <a:avLst/>
          </a:prstGeom>
          <a:solidFill>
            <a:srgbClr val="CC99FF"/>
          </a:solidFill>
          <a:ln w="38100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</a:t>
            </a:r>
            <a:r>
              <a:rPr lang="ru-RU" altLang="uk-UA" sz="3600" dirty="0" err="1">
                <a:latin typeface="Sylfaen" pitchFamily="18" charset="0"/>
              </a:rPr>
              <a:t>водяна</a:t>
            </a:r>
            <a:r>
              <a:rPr lang="ru-RU" altLang="uk-UA" sz="3600" dirty="0">
                <a:latin typeface="Sylfaen" pitchFamily="18" charset="0"/>
              </a:rPr>
              <a:t>  пара </a:t>
            </a:r>
          </a:p>
          <a:p>
            <a:pPr eaLnBrk="1" hangingPunct="1">
              <a:spcBef>
                <a:spcPct val="0"/>
              </a:spcBef>
            </a:pPr>
            <a:r>
              <a:rPr lang="ru-RU" altLang="uk-UA" sz="3600" dirty="0">
                <a:latin typeface="Sylfaen" pitchFamily="18" charset="0"/>
              </a:rPr>
              <a:t> туман </a:t>
            </a:r>
          </a:p>
        </p:txBody>
      </p:sp>
      <p:sp>
        <p:nvSpPr>
          <p:cNvPr id="10" name="Line 11"/>
          <p:cNvSpPr>
            <a:spLocks noChangeShapeType="1"/>
          </p:cNvSpPr>
          <p:nvPr/>
        </p:nvSpPr>
        <p:spPr bwMode="auto">
          <a:xfrm>
            <a:off x="2059249" y="1450493"/>
            <a:ext cx="0" cy="5032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5980615" y="1461797"/>
            <a:ext cx="0" cy="5032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9703338" y="1450493"/>
            <a:ext cx="0" cy="5032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191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59" b="7843"/>
          <a:stretch/>
        </p:blipFill>
        <p:spPr>
          <a:xfrm>
            <a:off x="8231164" y="2204196"/>
            <a:ext cx="3104746" cy="37812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5488" y="3663179"/>
            <a:ext cx="71345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Будьте </a:t>
            </a: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ретельно обережні,  так як ви працюєте поруч із 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комп’ютерами 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телефонами!!!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1334" y="479062"/>
            <a:ext cx="74280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4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Правила  техніки безпеки.</a:t>
            </a:r>
            <a:endParaRPr lang="ru-RU" sz="4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4798" y="1455824"/>
            <a:ext cx="95187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обережними з речовинами і приладами.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4798" y="2204196"/>
            <a:ext cx="58660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Дотримуватися </a:t>
            </a: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інструкції.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7090" y="2914807"/>
            <a:ext cx="67420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Нічого </a:t>
            </a: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пробувати на смак!!!</a:t>
            </a: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20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501" y="500064"/>
            <a:ext cx="8143875" cy="56673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sz="4800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 № 1</a:t>
            </a:r>
            <a:endParaRPr lang="ru-RU" sz="4800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67438" y="2408766"/>
            <a:ext cx="3857625" cy="1621367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  <a:defRPr/>
            </a:pPr>
            <a:r>
              <a:rPr lang="uk-UA" sz="3200" b="1" i="1" dirty="0" smtClean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Понюхайте </a:t>
            </a:r>
            <a:r>
              <a:rPr lang="uk-UA" sz="3200" b="1" i="1" dirty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воду</a:t>
            </a:r>
            <a:r>
              <a:rPr lang="uk-UA" sz="3200" b="1" i="1" dirty="0" smtClean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</a:t>
            </a:r>
          </a:p>
          <a:p>
            <a:pPr marL="514350" indent="-514350">
              <a:buAutoNum type="arabicPeriod"/>
              <a:defRPr/>
            </a:pPr>
            <a:r>
              <a:rPr lang="uk-UA" sz="3200" b="1" i="1" dirty="0" smtClean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!!! Я спробую і скажу, яка вода на смак</a:t>
            </a:r>
            <a:endParaRPr lang="uk-UA" sz="3200" b="1" i="1" dirty="0">
              <a:solidFill>
                <a:srgbClr val="601E3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defRPr/>
            </a:pPr>
            <a:endParaRPr lang="uk-UA" sz="3200" b="1" i="1" dirty="0">
              <a:solidFill>
                <a:srgbClr val="002060"/>
              </a:solidFill>
              <a:latin typeface="Arial Narrow" pitchFamily="34" charset="0"/>
            </a:endParaRPr>
          </a:p>
          <a:p>
            <a:pPr>
              <a:buFontTx/>
              <a:buAutoNum type="arabicPeriod"/>
              <a:defRPr/>
            </a:pPr>
            <a:endParaRPr lang="ru-RU" sz="4000" b="1" i="1" dirty="0">
              <a:latin typeface="Arial Narrow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88" y="1965150"/>
            <a:ext cx="4286250" cy="3355975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87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ru-RU" sz="7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552223" y="2401842"/>
            <a:ext cx="8229600" cy="4525963"/>
          </a:xfrm>
          <a:prstGeom prst="rect">
            <a:avLst/>
          </a:prstGeom>
        </p:spPr>
        <p:txBody>
          <a:bodyPr/>
          <a:lstStyle/>
          <a:p>
            <a:pPr algn="ctr">
              <a:buFontTx/>
              <a:buNone/>
            </a:pPr>
            <a:r>
              <a:rPr lang="uk-UA" altLang="uk-UA" sz="6600" b="1" dirty="0">
                <a:solidFill>
                  <a:srgbClr val="002060"/>
                </a:solidFill>
                <a:latin typeface="Comic Sans MS" pitchFamily="66" charset="0"/>
              </a:rPr>
              <a:t>Вода: </a:t>
            </a:r>
            <a:r>
              <a:rPr lang="uk-UA" altLang="uk-UA" sz="5400" b="1" dirty="0" smtClean="0">
                <a:solidFill>
                  <a:srgbClr val="7030A0"/>
                </a:solidFill>
                <a:latin typeface="Comic Sans MS" pitchFamily="66" charset="0"/>
              </a:rPr>
              <a:t>без </a:t>
            </a:r>
            <a:r>
              <a:rPr lang="uk-UA" altLang="uk-UA" sz="5400" b="1" dirty="0">
                <a:solidFill>
                  <a:srgbClr val="7030A0"/>
                </a:solidFill>
                <a:latin typeface="Comic Sans MS" pitchFamily="66" charset="0"/>
              </a:rPr>
              <a:t>запаху, без смаку</a:t>
            </a:r>
            <a:r>
              <a:rPr lang="uk-UA" altLang="uk-UA" sz="5400" b="1" dirty="0">
                <a:solidFill>
                  <a:srgbClr val="7030A0"/>
                </a:solidFill>
              </a:rPr>
              <a:t>.</a:t>
            </a:r>
            <a:endParaRPr lang="ru-RU" altLang="uk-UA" sz="5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Текст 4"/>
          <p:cNvSpPr>
            <a:spLocks noGrp="1"/>
          </p:cNvSpPr>
          <p:nvPr>
            <p:ph type="body" idx="1"/>
          </p:nvPr>
        </p:nvSpPr>
        <p:spPr>
          <a:xfrm>
            <a:off x="5775326" y="1196976"/>
            <a:ext cx="5773207" cy="4733925"/>
          </a:xfrm>
        </p:spPr>
        <p:txBody>
          <a:bodyPr>
            <a:normAutofit/>
          </a:bodyPr>
          <a:lstStyle/>
          <a:p>
            <a:endParaRPr lang="uk-UA" altLang="uk-UA" sz="2800" b="1" dirty="0">
              <a:solidFill>
                <a:srgbClr val="601E36"/>
              </a:solidFill>
              <a:latin typeface="Comic Sans MS" pitchFamily="66" charset="0"/>
              <a:cs typeface="Times New Roman" pitchFamily="18" charset="0"/>
            </a:endParaRPr>
          </a:p>
          <a:p>
            <a:r>
              <a:rPr lang="uk-UA" altLang="uk-UA" sz="2800" b="1" dirty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1. В  </a:t>
            </a:r>
            <a:r>
              <a:rPr lang="uk-UA" altLang="uk-UA" sz="2800" b="1" dirty="0" smtClean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склянку </a:t>
            </a:r>
            <a:r>
              <a:rPr lang="uk-UA" altLang="uk-UA" sz="2800" b="1" dirty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з водою кинь шматок цукру. Спостерігай за процесом розчинення.</a:t>
            </a:r>
          </a:p>
          <a:p>
            <a:r>
              <a:rPr lang="uk-UA" altLang="uk-UA" sz="2800" b="1" dirty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2.  </a:t>
            </a:r>
            <a:r>
              <a:rPr lang="uk-UA" altLang="uk-UA" sz="2800" b="1" dirty="0" err="1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Прискорь</a:t>
            </a:r>
            <a:r>
              <a:rPr lang="uk-UA" altLang="uk-UA" sz="2800" b="1" dirty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 розчинення розмішуванням.</a:t>
            </a:r>
            <a:r>
              <a:rPr lang="uk-UA" altLang="uk-UA" sz="2800" b="1" i="1" dirty="0">
                <a:solidFill>
                  <a:srgbClr val="601E36"/>
                </a:solidFill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endParaRPr lang="uk-UA" altLang="uk-UA" sz="2800" b="1" dirty="0">
              <a:solidFill>
                <a:srgbClr val="601E36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ru-RU" altLang="uk-UA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566988" y="1"/>
            <a:ext cx="7929562" cy="1000125"/>
          </a:xfrm>
        </p:spPr>
        <p:txBody>
          <a:bodyPr/>
          <a:lstStyle/>
          <a:p>
            <a:pPr algn="ctr">
              <a:defRPr/>
            </a:pP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</a:t>
            </a:r>
            <a:r>
              <a:rPr lang="uk-UA" sz="4800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2</a:t>
            </a:r>
            <a:endParaRPr lang="ru-RU" sz="4800" b="1" dirty="0"/>
          </a:p>
        </p:txBody>
      </p:sp>
      <p:pic>
        <p:nvPicPr>
          <p:cNvPr id="14340" name="Picture 6" descr="j03433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071564"/>
            <a:ext cx="4071937" cy="461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04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6600" dirty="0"/>
          </a:p>
        </p:txBody>
      </p:sp>
      <p:sp>
        <p:nvSpPr>
          <p:cNvPr id="15363" name="Місце для вмісту 6"/>
          <p:cNvSpPr>
            <a:spLocks noGrp="1"/>
          </p:cNvSpPr>
          <p:nvPr>
            <p:ph idx="4294967295"/>
          </p:nvPr>
        </p:nvSpPr>
        <p:spPr>
          <a:xfrm>
            <a:off x="1244246" y="1890713"/>
            <a:ext cx="10033979" cy="4641850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Цукор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розчиняється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 </a:t>
            </a:r>
          </a:p>
          <a:p>
            <a:pPr marL="0" indent="0" algn="ctr">
              <a:buNone/>
            </a:pP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у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воді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. </a:t>
            </a:r>
          </a:p>
          <a:p>
            <a:pPr marL="0" indent="0" algn="ctr">
              <a:buNone/>
            </a:pP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У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воді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розчиняються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 </a:t>
            </a:r>
          </a:p>
          <a:p>
            <a:pPr marL="0" indent="0" algn="ctr">
              <a:buNone/>
            </a:pP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й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інші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 </a:t>
            </a:r>
            <a:r>
              <a:rPr lang="ru-RU" altLang="uk-UA" sz="5400" b="1" dirty="0" err="1">
                <a:solidFill>
                  <a:srgbClr val="CC0099"/>
                </a:solidFill>
                <a:latin typeface="Comic Sans MS" pitchFamily="66" charset="0"/>
              </a:rPr>
              <a:t>речовини</a:t>
            </a:r>
            <a:r>
              <a:rPr lang="ru-RU" altLang="uk-UA" sz="5400" b="1" dirty="0">
                <a:solidFill>
                  <a:srgbClr val="CC0099"/>
                </a:solidFill>
                <a:latin typeface="Comic Sans MS" pitchFamily="66" charset="0"/>
              </a:rPr>
              <a:t>.</a:t>
            </a:r>
            <a:endParaRPr lang="uk-UA" altLang="uk-UA" sz="5400" b="1" dirty="0">
              <a:solidFill>
                <a:srgbClr val="CC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64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</a:t>
            </a: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dirty="0"/>
          </a:p>
        </p:txBody>
      </p:sp>
      <p:sp>
        <p:nvSpPr>
          <p:cNvPr id="20483" name="Місце для вмісту 2"/>
          <p:cNvSpPr>
            <a:spLocks noGrp="1"/>
          </p:cNvSpPr>
          <p:nvPr>
            <p:ph idx="4294967295"/>
          </p:nvPr>
        </p:nvSpPr>
        <p:spPr>
          <a:xfrm>
            <a:off x="5882138" y="1790171"/>
            <a:ext cx="5441244" cy="4525963"/>
          </a:xfrm>
          <a:prstGeom prst="rect">
            <a:avLst/>
          </a:prstGeom>
        </p:spPr>
        <p:txBody>
          <a:bodyPr/>
          <a:lstStyle/>
          <a:p>
            <a:pPr marL="514350" indent="-514350">
              <a:buAutoNum type="arabicPeriod"/>
            </a:pP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Покладіть смужку паперу за  склянку з водою не </a:t>
            </a:r>
            <a:r>
              <a:rPr lang="uk-UA" altLang="uk-UA" sz="3200" b="1" dirty="0">
                <a:solidFill>
                  <a:srgbClr val="FFC000"/>
                </a:solidFill>
                <a:latin typeface="Comic Sans MS" pitchFamily="66" charset="0"/>
              </a:rPr>
              <a:t>о</a:t>
            </a: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пускаючи у воду</a:t>
            </a:r>
          </a:p>
          <a:p>
            <a:pPr marL="514350" indent="-514350">
              <a:buAutoNum type="arabicPeriod"/>
            </a:pP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 в </a:t>
            </a:r>
            <a:r>
              <a:rPr lang="uk-UA" altLang="uk-UA" sz="3200" b="1" dirty="0">
                <a:solidFill>
                  <a:srgbClr val="FFC000"/>
                </a:solidFill>
                <a:latin typeface="Comic Sans MS" pitchFamily="66" charset="0"/>
              </a:rPr>
              <a:t>склянку з водою </a:t>
            </a: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покладіть ґудзик.</a:t>
            </a:r>
            <a:endParaRPr lang="uk-UA" altLang="uk-UA" sz="3200" b="1" dirty="0">
              <a:solidFill>
                <a:srgbClr val="FFC000"/>
              </a:solidFill>
              <a:latin typeface="Comic Sans MS" pitchFamily="66" charset="0"/>
            </a:endParaRPr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01" y="2214694"/>
            <a:ext cx="487680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7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2313" y="174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7200" dirty="0"/>
          </a:p>
        </p:txBody>
      </p:sp>
      <p:sp>
        <p:nvSpPr>
          <p:cNvPr id="21507" name="Місце для вмісту 2"/>
          <p:cNvSpPr>
            <a:spLocks noGrp="1"/>
          </p:cNvSpPr>
          <p:nvPr>
            <p:ph idx="4294967295"/>
          </p:nvPr>
        </p:nvSpPr>
        <p:spPr>
          <a:xfrm>
            <a:off x="4727576" y="1600201"/>
            <a:ext cx="5483225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endParaRPr lang="uk-UA" altLang="uk-UA" sz="5400">
              <a:solidFill>
                <a:srgbClr val="002060"/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uk-UA" altLang="uk-UA" sz="5400">
                <a:solidFill>
                  <a:srgbClr val="002060"/>
                </a:solidFill>
                <a:latin typeface="Comic Sans MS" pitchFamily="66" charset="0"/>
              </a:rPr>
              <a:t>Вода прозора.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11" t="13081" r="41016"/>
          <a:stretch>
            <a:fillRect/>
          </a:stretch>
        </p:blipFill>
        <p:spPr bwMode="auto">
          <a:xfrm>
            <a:off x="2190750" y="1773238"/>
            <a:ext cx="2420938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78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Фізхвилинка</a:t>
            </a:r>
            <a:endParaRPr lang="ru-RU" dirty="0"/>
          </a:p>
        </p:txBody>
      </p:sp>
      <p:pic>
        <p:nvPicPr>
          <p:cNvPr id="4" name="Фізкультхвилинка для очей. Автор Ірина Вінніцка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"/>
            <a:ext cx="11966713" cy="6659217"/>
          </a:xfrm>
        </p:spPr>
      </p:pic>
    </p:spTree>
    <p:extLst>
      <p:ext uri="{BB962C8B-B14F-4D97-AF65-F5344CB8AC3E}">
        <p14:creationId xmlns:p14="http://schemas.microsoft.com/office/powerpoint/2010/main" val="306109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Текст 4"/>
          <p:cNvSpPr>
            <a:spLocks noGrp="1"/>
          </p:cNvSpPr>
          <p:nvPr>
            <p:ph type="body" idx="1"/>
          </p:nvPr>
        </p:nvSpPr>
        <p:spPr>
          <a:xfrm>
            <a:off x="5880100" y="1585914"/>
            <a:ext cx="4357688" cy="4092575"/>
          </a:xfrm>
        </p:spPr>
        <p:txBody>
          <a:bodyPr>
            <a:norm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uk-UA" sz="2800" b="1" dirty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 </a:t>
            </a:r>
            <a:r>
              <a:rPr lang="uk-UA" sz="2800" b="1" dirty="0" smtClean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склянку з водою кинь</a:t>
            </a:r>
            <a:r>
              <a:rPr lang="uk-UA" sz="2800" b="1" dirty="0" smtClean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:</a:t>
            </a:r>
            <a:r>
              <a:rPr lang="uk-UA" altLang="uk-UA" sz="2800" b="1" i="1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пісок</a:t>
            </a:r>
            <a:endParaRPr lang="uk-UA" altLang="uk-UA" sz="2800" b="1" i="1" dirty="0">
              <a:solidFill>
                <a:srgbClr val="0D0D0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defRPr/>
            </a:pPr>
            <a:r>
              <a:rPr lang="uk-UA" altLang="uk-UA" sz="2800" b="1" i="1" dirty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 Спостерігай за процесом. Помішуй. </a:t>
            </a:r>
          </a:p>
          <a:p>
            <a:pPr>
              <a:defRPr/>
            </a:pPr>
            <a:endParaRPr lang="ru-RU" altLang="uk-UA" sz="3600" dirty="0">
              <a:solidFill>
                <a:srgbClr val="601E36"/>
              </a:solidFill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279651" y="130176"/>
            <a:ext cx="7929563" cy="1008063"/>
          </a:xfrm>
        </p:spPr>
        <p:txBody>
          <a:bodyPr/>
          <a:lstStyle/>
          <a:p>
            <a:pPr algn="ctr">
              <a:defRPr/>
            </a:pP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Дослід</a:t>
            </a:r>
            <a:r>
              <a:rPr lang="uk-UA" sz="4800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uk-UA" sz="4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1800" b="1" dirty="0"/>
          </a:p>
        </p:txBody>
      </p:sp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700213"/>
            <a:ext cx="3162300" cy="405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465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2625" y="21431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6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981200" y="1341438"/>
            <a:ext cx="8229600" cy="3873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		</a:t>
            </a:r>
            <a:r>
              <a:rPr lang="uk-UA" altLang="uk-UA" sz="4400" b="1" dirty="0" smtClean="0">
                <a:solidFill>
                  <a:srgbClr val="002060"/>
                </a:solidFill>
                <a:latin typeface="Comic Sans MS" pitchFamily="66" charset="0"/>
              </a:rPr>
              <a:t>Пісок </a:t>
            </a: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не </a:t>
            </a:r>
            <a:r>
              <a:rPr lang="uk-UA" altLang="uk-UA" sz="4400" b="1" dirty="0" smtClean="0">
                <a:solidFill>
                  <a:srgbClr val="002060"/>
                </a:solidFill>
                <a:latin typeface="Comic Sans MS" pitchFamily="66" charset="0"/>
              </a:rPr>
              <a:t>розчиняється </a:t>
            </a: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у воді.   </a:t>
            </a:r>
          </a:p>
          <a:p>
            <a:pPr>
              <a:buFontTx/>
              <a:buNone/>
            </a:pP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		Ми дізнались, що є речовини </a:t>
            </a:r>
            <a:r>
              <a:rPr lang="uk-UA" altLang="uk-UA" sz="4400" b="1" dirty="0">
                <a:solidFill>
                  <a:srgbClr val="009900"/>
                </a:solidFill>
                <a:latin typeface="Comic Sans MS" pitchFamily="66" charset="0"/>
              </a:rPr>
              <a:t>розчинні </a:t>
            </a: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у воді</a:t>
            </a:r>
            <a:r>
              <a:rPr lang="uk-UA" altLang="uk-UA" sz="4400" b="1" dirty="0">
                <a:solidFill>
                  <a:srgbClr val="009900"/>
                </a:solidFill>
                <a:latin typeface="Comic Sans MS" pitchFamily="66" charset="0"/>
              </a:rPr>
              <a:t> </a:t>
            </a:r>
            <a:r>
              <a:rPr lang="uk-UA" altLang="uk-UA" sz="4400" b="1" dirty="0">
                <a:solidFill>
                  <a:srgbClr val="002060"/>
                </a:solidFill>
                <a:latin typeface="Comic Sans MS" pitchFamily="66" charset="0"/>
              </a:rPr>
              <a:t>та </a:t>
            </a:r>
            <a:r>
              <a:rPr lang="uk-UA" altLang="uk-UA" sz="4400" b="1" dirty="0">
                <a:solidFill>
                  <a:srgbClr val="009900"/>
                </a:solidFill>
                <a:latin typeface="Comic Sans MS" pitchFamily="66" charset="0"/>
              </a:rPr>
              <a:t>нерозчинні.</a:t>
            </a:r>
            <a:endParaRPr lang="uk-UA" altLang="uk-UA" sz="44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ctr">
              <a:buFontTx/>
              <a:buNone/>
            </a:pPr>
            <a:r>
              <a:rPr lang="uk-UA" altLang="uk-UA" b="1" dirty="0" smtClean="0">
                <a:solidFill>
                  <a:srgbClr val="002060"/>
                </a:solidFill>
                <a:latin typeface="Comic Sans MS" pitchFamily="66" charset="0"/>
              </a:rPr>
              <a:t> </a:t>
            </a:r>
            <a:endParaRPr lang="ru-RU" altLang="uk-UA" sz="5400" dirty="0">
              <a:solidFill>
                <a:srgbClr val="FF0000"/>
              </a:solidFill>
              <a:latin typeface="Comic Sans MS" pitchFamily="66" charset="0"/>
            </a:endParaRPr>
          </a:p>
          <a:p>
            <a:endParaRPr lang="ru-RU" altLang="uk-UA" dirty="0" smtClean="0"/>
          </a:p>
        </p:txBody>
      </p:sp>
    </p:spTree>
    <p:extLst>
      <p:ext uri="{BB962C8B-B14F-4D97-AF65-F5344CB8AC3E}">
        <p14:creationId xmlns:p14="http://schemas.microsoft.com/office/powerpoint/2010/main" val="1670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</a:t>
            </a: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5</a:t>
            </a:r>
            <a:endParaRPr lang="uk-UA" dirty="0"/>
          </a:p>
        </p:txBody>
      </p:sp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836738"/>
            <a:ext cx="3759200" cy="3757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6" name="Місце для вмісту 2"/>
          <p:cNvSpPr>
            <a:spLocks noGrp="1"/>
          </p:cNvSpPr>
          <p:nvPr>
            <p:ph idx="4294967295"/>
          </p:nvPr>
        </p:nvSpPr>
        <p:spPr>
          <a:xfrm>
            <a:off x="6515726" y="2051757"/>
            <a:ext cx="4762500" cy="452596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uk-UA" altLang="uk-UA" sz="4000" b="1" dirty="0">
                <a:solidFill>
                  <a:srgbClr val="601E36"/>
                </a:solidFill>
                <a:latin typeface="Comic Sans MS" pitchFamily="66" charset="0"/>
              </a:rPr>
              <a:t>Зафарбуй воду за допомогою пензлика з </a:t>
            </a:r>
            <a:r>
              <a:rPr lang="uk-UA" altLang="uk-UA" sz="4000" b="1" dirty="0" smtClean="0">
                <a:solidFill>
                  <a:srgbClr val="601E36"/>
                </a:solidFill>
                <a:latin typeface="Comic Sans MS" pitchFamily="66" charset="0"/>
              </a:rPr>
              <a:t>фарбою.</a:t>
            </a:r>
            <a:endParaRPr lang="uk-UA" altLang="uk-UA" sz="4000" b="1" dirty="0">
              <a:solidFill>
                <a:srgbClr val="601E3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19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2313" y="22225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7200" dirty="0"/>
          </a:p>
        </p:txBody>
      </p:sp>
      <p:sp>
        <p:nvSpPr>
          <p:cNvPr id="19459" name="Місце для вмісту 2"/>
          <p:cNvSpPr>
            <a:spLocks noGrp="1"/>
          </p:cNvSpPr>
          <p:nvPr>
            <p:ph idx="4294967295"/>
          </p:nvPr>
        </p:nvSpPr>
        <p:spPr>
          <a:xfrm>
            <a:off x="1992313" y="1700213"/>
            <a:ext cx="8229600" cy="452596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uk-UA" altLang="uk-UA" sz="5400" b="1">
                <a:solidFill>
                  <a:srgbClr val="002060"/>
                </a:solidFill>
                <a:latin typeface="Comic Sans MS" pitchFamily="66" charset="0"/>
              </a:rPr>
              <a:t>Вода не має кольору, але її можна зафарбувати.</a:t>
            </a:r>
          </a:p>
        </p:txBody>
      </p:sp>
    </p:spTree>
    <p:extLst>
      <p:ext uri="{BB962C8B-B14F-4D97-AF65-F5344CB8AC3E}">
        <p14:creationId xmlns:p14="http://schemas.microsoft.com/office/powerpoint/2010/main" val="63520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</a:t>
            </a: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</a:t>
            </a:r>
            <a:endParaRPr lang="uk-UA" dirty="0"/>
          </a:p>
        </p:txBody>
      </p:sp>
      <p:sp>
        <p:nvSpPr>
          <p:cNvPr id="22531" name="Місце для вмісту 2"/>
          <p:cNvSpPr>
            <a:spLocks noGrp="1"/>
          </p:cNvSpPr>
          <p:nvPr>
            <p:ph idx="4294967295"/>
          </p:nvPr>
        </p:nvSpPr>
        <p:spPr>
          <a:xfrm>
            <a:off x="5594351" y="1412876"/>
            <a:ext cx="4619625" cy="452596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endParaRPr lang="uk-UA" altLang="uk-UA" sz="3600" b="1" dirty="0">
              <a:solidFill>
                <a:srgbClr val="CC6600"/>
              </a:solidFill>
              <a:latin typeface="Comic Sans MS" pitchFamily="66" charset="0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2492375"/>
            <a:ext cx="3665537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43226" y="2142193"/>
            <a:ext cx="35114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b="1" i="1" dirty="0" smtClean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Переливаю воду </a:t>
            </a:r>
            <a:r>
              <a:rPr lang="uk-UA" sz="3600" b="1" i="1" dirty="0">
                <a:solidFill>
                  <a:srgbClr val="601E3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в посудину різної форми.</a:t>
            </a:r>
          </a:p>
        </p:txBody>
      </p:sp>
    </p:spTree>
    <p:extLst>
      <p:ext uri="{BB962C8B-B14F-4D97-AF65-F5344CB8AC3E}">
        <p14:creationId xmlns:p14="http://schemas.microsoft.com/office/powerpoint/2010/main" val="181387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624" y="823737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7200" dirty="0"/>
          </a:p>
        </p:txBody>
      </p:sp>
      <p:sp>
        <p:nvSpPr>
          <p:cNvPr id="19459" name="Місце для вмісту 2"/>
          <p:cNvSpPr>
            <a:spLocks noGrp="1"/>
          </p:cNvSpPr>
          <p:nvPr>
            <p:ph idx="4294967295"/>
          </p:nvPr>
        </p:nvSpPr>
        <p:spPr>
          <a:xfrm>
            <a:off x="2240669" y="2625902"/>
            <a:ext cx="8229600" cy="452596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uk-UA" altLang="uk-UA" sz="5400" b="1" dirty="0">
                <a:solidFill>
                  <a:srgbClr val="002060"/>
                </a:solidFill>
                <a:latin typeface="Comic Sans MS" pitchFamily="66" charset="0"/>
              </a:rPr>
              <a:t>Вода не має </a:t>
            </a:r>
            <a:r>
              <a:rPr lang="uk-UA" altLang="uk-UA" sz="5400" b="1" dirty="0" smtClean="0">
                <a:solidFill>
                  <a:srgbClr val="002060"/>
                </a:solidFill>
                <a:latin typeface="Comic Sans MS" pitchFamily="66" charset="0"/>
              </a:rPr>
              <a:t>форми.</a:t>
            </a:r>
            <a:endParaRPr lang="uk-UA" altLang="uk-UA" sz="5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05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Текст 4"/>
          <p:cNvSpPr>
            <a:spLocks noGrp="1"/>
          </p:cNvSpPr>
          <p:nvPr>
            <p:ph type="body" idx="1"/>
          </p:nvPr>
        </p:nvSpPr>
        <p:spPr>
          <a:xfrm>
            <a:off x="5880100" y="1585914"/>
            <a:ext cx="4357688" cy="4092575"/>
          </a:xfrm>
        </p:spPr>
        <p:txBody>
          <a:bodyPr>
            <a:norm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uk-UA" altLang="uk-UA" sz="2800" b="1" dirty="0" smtClean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Опускаю </a:t>
            </a:r>
            <a:r>
              <a:rPr lang="uk-UA" altLang="uk-UA" sz="2800" b="1" dirty="0" err="1" smtClean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пробирку</a:t>
            </a:r>
            <a:r>
              <a:rPr lang="uk-UA" altLang="uk-UA" sz="2800" b="1" dirty="0" smtClean="0">
                <a:solidFill>
                  <a:srgbClr val="601E36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в склянку з гарячою водою</a:t>
            </a:r>
            <a:endParaRPr lang="uk-UA" altLang="uk-UA" sz="2800" b="1" i="1" dirty="0">
              <a:solidFill>
                <a:srgbClr val="0D0D0D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279651" y="130176"/>
            <a:ext cx="7929563" cy="1008063"/>
          </a:xfrm>
        </p:spPr>
        <p:txBody>
          <a:bodyPr/>
          <a:lstStyle/>
          <a:p>
            <a:pPr algn="ctr">
              <a:defRPr/>
            </a:pP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Дослід</a:t>
            </a:r>
            <a:r>
              <a:rPr lang="uk-UA" sz="4800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uk-UA" sz="48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1800" b="1" dirty="0"/>
          </a:p>
        </p:txBody>
      </p:sp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700213"/>
            <a:ext cx="3162300" cy="4056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3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624" y="823737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7200" dirty="0"/>
          </a:p>
        </p:txBody>
      </p:sp>
      <p:sp>
        <p:nvSpPr>
          <p:cNvPr id="19459" name="Місце для вмісту 2"/>
          <p:cNvSpPr>
            <a:spLocks noGrp="1"/>
          </p:cNvSpPr>
          <p:nvPr>
            <p:ph idx="4294967295"/>
          </p:nvPr>
        </p:nvSpPr>
        <p:spPr>
          <a:xfrm>
            <a:off x="2240669" y="2625902"/>
            <a:ext cx="8229600" cy="452596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uk-UA" altLang="uk-UA" sz="5400" b="1" dirty="0">
                <a:solidFill>
                  <a:srgbClr val="002060"/>
                </a:solidFill>
                <a:latin typeface="Comic Sans MS" pitchFamily="66" charset="0"/>
              </a:rPr>
              <a:t>Вода </a:t>
            </a:r>
            <a:r>
              <a:rPr lang="uk-UA" altLang="uk-UA" sz="5400" b="1" dirty="0" smtClean="0">
                <a:solidFill>
                  <a:srgbClr val="002060"/>
                </a:solidFill>
                <a:latin typeface="Comic Sans MS" pitchFamily="66" charset="0"/>
              </a:rPr>
              <a:t>при нагріванні  розширюється.</a:t>
            </a:r>
            <a:endParaRPr lang="uk-UA" altLang="uk-UA" sz="5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2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</a:t>
            </a:r>
            <a:r>
              <a:rPr lang="uk-UA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8</a:t>
            </a:r>
            <a:endParaRPr lang="uk-UA" dirty="0"/>
          </a:p>
        </p:txBody>
      </p:sp>
      <p:sp>
        <p:nvSpPr>
          <p:cNvPr id="20483" name="Місце для вмісту 2"/>
          <p:cNvSpPr>
            <a:spLocks noGrp="1"/>
          </p:cNvSpPr>
          <p:nvPr>
            <p:ph idx="4294967295"/>
          </p:nvPr>
        </p:nvSpPr>
        <p:spPr>
          <a:xfrm>
            <a:off x="6096000" y="2659416"/>
            <a:ext cx="5035471" cy="452596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Опускаю </a:t>
            </a:r>
            <a:r>
              <a:rPr lang="uk-UA" altLang="uk-UA" sz="3200" b="1" dirty="0" err="1" smtClean="0">
                <a:solidFill>
                  <a:srgbClr val="FFC000"/>
                </a:solidFill>
                <a:latin typeface="Comic Sans MS" pitchFamily="66" charset="0"/>
              </a:rPr>
              <a:t>пробирку</a:t>
            </a:r>
            <a:r>
              <a:rPr lang="uk-UA" altLang="uk-UA" sz="3200" b="1" dirty="0" smtClean="0">
                <a:solidFill>
                  <a:srgbClr val="FFC000"/>
                </a:solidFill>
                <a:latin typeface="Comic Sans MS" pitchFamily="66" charset="0"/>
              </a:rPr>
              <a:t> в склянку з холодною водою.</a:t>
            </a:r>
          </a:p>
        </p:txBody>
      </p:sp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01" y="2214694"/>
            <a:ext cx="487680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727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624" y="823737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uk-UA" sz="7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Висновок</a:t>
            </a:r>
            <a:endParaRPr lang="uk-UA" sz="7200" dirty="0"/>
          </a:p>
        </p:txBody>
      </p:sp>
      <p:sp>
        <p:nvSpPr>
          <p:cNvPr id="19459" name="Місце для вмісту 2"/>
          <p:cNvSpPr>
            <a:spLocks noGrp="1"/>
          </p:cNvSpPr>
          <p:nvPr>
            <p:ph idx="4294967295"/>
          </p:nvPr>
        </p:nvSpPr>
        <p:spPr>
          <a:xfrm>
            <a:off x="2240669" y="2625902"/>
            <a:ext cx="8229600" cy="4525962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uk-UA" altLang="uk-UA" sz="5400" b="1" dirty="0">
                <a:solidFill>
                  <a:srgbClr val="002060"/>
                </a:solidFill>
                <a:latin typeface="Comic Sans MS" pitchFamily="66" charset="0"/>
              </a:rPr>
              <a:t>Вода </a:t>
            </a:r>
            <a:r>
              <a:rPr lang="uk-UA" altLang="uk-UA" sz="5400" b="1" dirty="0" smtClean="0">
                <a:solidFill>
                  <a:srgbClr val="002060"/>
                </a:solidFill>
                <a:latin typeface="Comic Sans MS" pitchFamily="66" charset="0"/>
              </a:rPr>
              <a:t>при охолодженні стискається..</a:t>
            </a:r>
            <a:endParaRPr lang="uk-UA" altLang="uk-UA" sz="5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0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2004272" y="257780"/>
            <a:ext cx="8229600" cy="777875"/>
          </a:xfrm>
        </p:spPr>
        <p:txBody>
          <a:bodyPr/>
          <a:lstStyle/>
          <a:p>
            <a:r>
              <a:rPr lang="uk-UA" altLang="uk-UA" b="1" smtClean="0">
                <a:solidFill>
                  <a:srgbClr val="002060"/>
                </a:solidFill>
              </a:rPr>
              <a:t>Властивості води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41485776"/>
              </p:ext>
            </p:extLst>
          </p:nvPr>
        </p:nvGraphicFramePr>
        <p:xfrm>
          <a:off x="1919536" y="1412776"/>
          <a:ext cx="8424936" cy="4280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5604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0" b="24092"/>
          <a:stretch>
            <a:fillRect/>
          </a:stretch>
        </p:blipFill>
        <p:spPr>
          <a:xfrm>
            <a:off x="4586111" y="1381125"/>
            <a:ext cx="2590800" cy="1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15" y="2397125"/>
            <a:ext cx="2066895" cy="19852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81806" y="3389729"/>
            <a:ext cx="16506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b="1" dirty="0" smtClean="0">
                <a:solidFill>
                  <a:srgbClr val="002060"/>
                </a:solidFill>
              </a:rPr>
              <a:t>Прозора</a:t>
            </a:r>
            <a:endParaRPr lang="uk-UA" sz="28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376" y="2504492"/>
            <a:ext cx="2079023" cy="21563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402" y="3538448"/>
            <a:ext cx="2360827" cy="2435521"/>
          </a:xfrm>
          <a:prstGeom prst="rect">
            <a:avLst/>
          </a:prstGeom>
        </p:spPr>
      </p:pic>
      <p:grpSp>
        <p:nvGrpSpPr>
          <p:cNvPr id="11" name="Группа 10"/>
          <p:cNvGrpSpPr/>
          <p:nvPr/>
        </p:nvGrpSpPr>
        <p:grpSpPr>
          <a:xfrm>
            <a:off x="5413977" y="4358578"/>
            <a:ext cx="2176844" cy="2365471"/>
            <a:chOff x="4825854" y="808899"/>
            <a:chExt cx="3094653" cy="3760568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8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854" y="808899"/>
              <a:ext cx="3094653" cy="3760568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5044938" y="2740807"/>
              <a:ext cx="2656486" cy="523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 smtClean="0">
                  <a:solidFill>
                    <a:srgbClr val="2F3242"/>
                  </a:solidFill>
                </a:rPr>
                <a:t>Безбарвна</a:t>
              </a:r>
              <a:endParaRPr lang="ru-RU" sz="2800" b="1" dirty="0">
                <a:solidFill>
                  <a:srgbClr val="2F3242"/>
                </a:solidFill>
              </a:endParaRPr>
            </a:p>
          </p:txBody>
        </p:sp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143" y="4236014"/>
            <a:ext cx="2659602" cy="24143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623" y="2064938"/>
            <a:ext cx="2100641" cy="218739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37698" y="3686903"/>
            <a:ext cx="1850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b="1" dirty="0"/>
              <a:t>Без запаху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082668" y="2928637"/>
            <a:ext cx="13806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b="1" dirty="0"/>
              <a:t>Не має форми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304478" y="4959135"/>
            <a:ext cx="231268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800" dirty="0" smtClean="0"/>
              <a:t>      </a:t>
            </a:r>
            <a:r>
              <a:rPr lang="uk-UA" sz="2800" b="1" dirty="0" smtClean="0"/>
              <a:t>При </a:t>
            </a:r>
          </a:p>
          <a:p>
            <a:pPr lvl="0"/>
            <a:r>
              <a:rPr lang="uk-UA" sz="2800" b="1" dirty="0" smtClean="0"/>
              <a:t>охолодженні </a:t>
            </a:r>
          </a:p>
          <a:p>
            <a:pPr lvl="0"/>
            <a:r>
              <a:rPr lang="uk-UA" sz="2800" b="1" dirty="0" smtClean="0"/>
              <a:t>стискається</a:t>
            </a:r>
            <a:endParaRPr lang="uk-UA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608915" y="4323328"/>
            <a:ext cx="214033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dirty="0" smtClean="0"/>
              <a:t>        При </a:t>
            </a:r>
          </a:p>
          <a:p>
            <a:pPr lvl="0"/>
            <a:r>
              <a:rPr lang="uk-UA" sz="2400" b="1" dirty="0" smtClean="0"/>
              <a:t>   нагріванні </a:t>
            </a:r>
          </a:p>
          <a:p>
            <a:pPr lvl="0"/>
            <a:r>
              <a:rPr lang="uk-UA" sz="2400" b="1" dirty="0" smtClean="0"/>
              <a:t>розширюється</a:t>
            </a:r>
            <a:endParaRPr lang="uk-UA" sz="2400" b="1" dirty="0"/>
          </a:p>
        </p:txBody>
      </p:sp>
      <p:grpSp>
        <p:nvGrpSpPr>
          <p:cNvPr id="22" name="Группа 21"/>
          <p:cNvGrpSpPr/>
          <p:nvPr/>
        </p:nvGrpSpPr>
        <p:grpSpPr>
          <a:xfrm>
            <a:off x="348774" y="4606210"/>
            <a:ext cx="2503422" cy="2170404"/>
            <a:chOff x="6653000" y="178693"/>
            <a:chExt cx="3094653" cy="3760568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3000" y="178693"/>
              <a:ext cx="3094653" cy="3760568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7123820" y="1474654"/>
              <a:ext cx="2005068" cy="1653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 smtClean="0">
                  <a:solidFill>
                    <a:srgbClr val="2F3242"/>
                  </a:solidFill>
                </a:rPr>
                <a:t>Без смаку</a:t>
              </a:r>
              <a:endParaRPr lang="ru-RU" sz="2800" b="1" dirty="0">
                <a:solidFill>
                  <a:srgbClr val="2F3242"/>
                </a:solidFill>
              </a:endParaRP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7030905" y="3225975"/>
            <a:ext cx="2150794" cy="2050473"/>
            <a:chOff x="6679616" y="17333"/>
            <a:chExt cx="3094653" cy="3760568"/>
          </a:xfrm>
        </p:grpSpPr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9616" y="17333"/>
              <a:ext cx="3094653" cy="3760568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929946" y="1502382"/>
              <a:ext cx="2701833" cy="1749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800" b="1" dirty="0" smtClean="0">
                  <a:solidFill>
                    <a:srgbClr val="2F3242"/>
                  </a:solidFill>
                </a:rPr>
                <a:t>Розчиняє речовини</a:t>
              </a:r>
              <a:endParaRPr lang="ru-RU" sz="2800" b="1" dirty="0">
                <a:solidFill>
                  <a:srgbClr val="2F324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8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Вода </a:t>
            </a:r>
            <a:r>
              <a:rPr lang="ru-RU" dirty="0" err="1"/>
              <a:t>буває</a:t>
            </a:r>
            <a:r>
              <a:rPr lang="ru-RU" dirty="0"/>
              <a:t> у </a:t>
            </a:r>
            <a:r>
              <a:rPr lang="uk-UA" dirty="0"/>
              <a:t>двох</a:t>
            </a:r>
            <a:r>
              <a:rPr lang="ru-RU" dirty="0"/>
              <a:t> станах. </a:t>
            </a:r>
            <a:endParaRPr lang="ru-RU" dirty="0" smtClean="0"/>
          </a:p>
          <a:p>
            <a:r>
              <a:rPr lang="uk-UA" dirty="0" smtClean="0"/>
              <a:t>Вода </a:t>
            </a:r>
            <a:r>
              <a:rPr lang="uk-UA" dirty="0"/>
              <a:t>синього </a:t>
            </a:r>
            <a:r>
              <a:rPr lang="uk-UA" dirty="0" smtClean="0"/>
              <a:t>кольору.</a:t>
            </a:r>
          </a:p>
          <a:p>
            <a:r>
              <a:rPr lang="ru-RU" dirty="0" smtClean="0"/>
              <a:t>Коли </a:t>
            </a:r>
            <a:r>
              <a:rPr lang="ru-RU" dirty="0"/>
              <a:t>холодно, вода</a:t>
            </a:r>
            <a:r>
              <a:rPr lang="uk-UA" dirty="0"/>
              <a:t> </a:t>
            </a:r>
            <a:r>
              <a:rPr lang="uk-UA" dirty="0" smtClean="0"/>
              <a:t>стискається.</a:t>
            </a:r>
          </a:p>
          <a:p>
            <a:r>
              <a:rPr lang="ru-RU" dirty="0" smtClean="0"/>
              <a:t>Коли </a:t>
            </a:r>
            <a:r>
              <a:rPr lang="ru-RU" dirty="0" err="1"/>
              <a:t>кипить</a:t>
            </a:r>
            <a:r>
              <a:rPr lang="ru-RU" dirty="0"/>
              <a:t> чайник, з </a:t>
            </a:r>
            <a:r>
              <a:rPr lang="ru-RU" dirty="0" err="1"/>
              <a:t>його</a:t>
            </a:r>
            <a:r>
              <a:rPr lang="ru-RU" dirty="0"/>
              <a:t> носика </a:t>
            </a:r>
            <a:r>
              <a:rPr lang="ru-RU" dirty="0" err="1"/>
              <a:t>виходить</a:t>
            </a:r>
            <a:r>
              <a:rPr lang="uk-UA" dirty="0"/>
              <a:t> </a:t>
            </a:r>
            <a:r>
              <a:rPr lang="uk-UA" dirty="0" smtClean="0"/>
              <a:t>пара.</a:t>
            </a:r>
          </a:p>
          <a:p>
            <a:r>
              <a:rPr lang="ru-RU" dirty="0" smtClean="0"/>
              <a:t>Вода</a:t>
            </a:r>
            <a:r>
              <a:rPr lang="uk-UA" dirty="0" smtClean="0"/>
              <a:t> </a:t>
            </a:r>
            <a:r>
              <a:rPr lang="uk-UA" dirty="0"/>
              <a:t>розчиняє</a:t>
            </a:r>
            <a:r>
              <a:rPr lang="ru-RU" dirty="0"/>
              <a:t> </a:t>
            </a:r>
            <a:r>
              <a:rPr lang="ru-RU" dirty="0" err="1"/>
              <a:t>сіль</a:t>
            </a:r>
            <a:r>
              <a:rPr lang="ru-RU" dirty="0"/>
              <a:t> і </a:t>
            </a:r>
            <a:r>
              <a:rPr lang="ru-RU" dirty="0" err="1"/>
              <a:t>цукор</a:t>
            </a:r>
            <a:r>
              <a:rPr lang="ru-RU" dirty="0"/>
              <a:t>.</a:t>
            </a:r>
            <a:r>
              <a:rPr lang="uk-UA" dirty="0" smtClean="0"/>
              <a:t> </a:t>
            </a:r>
          </a:p>
          <a:p>
            <a:r>
              <a:rPr lang="ru-RU" dirty="0" smtClean="0"/>
              <a:t>Вода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приємний</a:t>
            </a:r>
            <a:r>
              <a:rPr lang="ru-RU" dirty="0"/>
              <a:t> </a:t>
            </a:r>
            <a:r>
              <a:rPr lang="ru-RU" dirty="0" err="1"/>
              <a:t>солодкуватий</a:t>
            </a:r>
            <a:r>
              <a:rPr lang="ru-RU" dirty="0"/>
              <a:t> </a:t>
            </a:r>
            <a:r>
              <a:rPr lang="ru-RU" dirty="0" smtClean="0"/>
              <a:t>запах. 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7" name="Заголовок 5"/>
          <p:cNvSpPr>
            <a:spLocks noGrp="1"/>
          </p:cNvSpPr>
          <p:nvPr>
            <p:ph type="title"/>
          </p:nvPr>
        </p:nvSpPr>
        <p:spPr>
          <a:xfrm>
            <a:off x="4853596" y="248355"/>
            <a:ext cx="2484181" cy="781005"/>
          </a:xfrm>
        </p:spPr>
        <p:txBody>
          <a:bodyPr/>
          <a:lstStyle/>
          <a:p>
            <a:pPr>
              <a:defRPr/>
            </a:pPr>
            <a:r>
              <a:rPr lang="uk-UA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uk-UA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Гра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3329019" y="405471"/>
            <a:ext cx="5533334" cy="1961621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  <a:defRPr/>
            </a:pPr>
            <a:r>
              <a:rPr lang="uk-UA" sz="9600" b="1" kern="10" cap="none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onotype Corsiva"/>
              </a:rPr>
              <a:t>«Водограй»</a:t>
            </a:r>
            <a:endParaRPr lang="ru-RU" sz="9600" b="1" cap="none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402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53315" y="535465"/>
            <a:ext cx="89852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Гра  «Зумій пояснити вислів»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0989" y="1898077"/>
            <a:ext cx="45512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/>
              <a:t>Вийти сухим  із води </a:t>
            </a:r>
            <a:r>
              <a:rPr lang="uk-UA" sz="3600" b="1" dirty="0" smtClean="0"/>
              <a:t>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0989" y="2807982"/>
            <a:ext cx="51859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/>
              <a:t>Наче у воду </a:t>
            </a:r>
            <a:r>
              <a:rPr lang="uk-UA" sz="3600" dirty="0" smtClean="0"/>
              <a:t>опущений   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0989" y="3893595"/>
            <a:ext cx="5029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/>
              <a:t>Мов води в рот </a:t>
            </a:r>
            <a:r>
              <a:rPr lang="uk-UA" sz="3600" dirty="0" smtClean="0"/>
              <a:t>набрав   </a:t>
            </a:r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319152" y="1898077"/>
            <a:ext cx="5457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/>
              <a:t> Не </a:t>
            </a:r>
            <a:r>
              <a:rPr lang="uk-UA" sz="3600" dirty="0"/>
              <a:t>сказати жодного </a:t>
            </a:r>
            <a:r>
              <a:rPr lang="uk-UA" sz="3600" dirty="0" smtClean="0"/>
              <a:t>слова</a:t>
            </a:r>
            <a:endParaRPr lang="ru-RU" sz="3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532212" y="280798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dirty="0" smtClean="0"/>
              <a:t>Уникнути </a:t>
            </a:r>
            <a:r>
              <a:rPr lang="uk-UA" sz="3600" dirty="0"/>
              <a:t>покарання.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059508" y="3810496"/>
            <a:ext cx="5218095" cy="72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uk-UA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Зажурений,засмучений</a:t>
            </a:r>
            <a:endParaRPr lang="ru-RU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0174" y="1832823"/>
            <a:ext cx="10364451" cy="1596177"/>
          </a:xfrm>
        </p:spPr>
        <p:txBody>
          <a:bodyPr/>
          <a:lstStyle/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uk-UA" b="1" i="1" dirty="0"/>
              <a:t>Куди і скільки  ми витрачаємо  води</a:t>
            </a:r>
            <a:r>
              <a:rPr lang="uk-UA" b="1" dirty="0"/>
              <a:t>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18279" y="958975"/>
            <a:ext cx="91548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«Хвилинка – </a:t>
            </a:r>
            <a:r>
              <a:rPr lang="uk-UA" sz="6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цікавинка</a:t>
            </a:r>
            <a:r>
              <a:rPr lang="uk-UA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»</a:t>
            </a:r>
            <a:endParaRPr lang="ru-RU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934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828" y="3717"/>
            <a:ext cx="5533763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51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1371" y="164420"/>
            <a:ext cx="9144000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Самооцінювання in 202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14" y="3733800"/>
            <a:ext cx="4917077" cy="2884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Three Smilies Set Smiley Emotion By Smilies Cartoon Emoticons For Stock  Vector Stock Illustration - Download Image Now - iStoc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6" y="164420"/>
            <a:ext cx="10095094" cy="3569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32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480" y="1535289"/>
            <a:ext cx="4503313" cy="596740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78991" y="611959"/>
            <a:ext cx="7233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Вода – джерело життя.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95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373</TotalTime>
  <Words>473</Words>
  <Application>Microsoft Office PowerPoint</Application>
  <PresentationFormat>Широкоэкранный</PresentationFormat>
  <Paragraphs>142</Paragraphs>
  <Slides>35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6" baseType="lpstr">
      <vt:lpstr>Arial</vt:lpstr>
      <vt:lpstr>Arial Narrow</vt:lpstr>
      <vt:lpstr>Calibri</vt:lpstr>
      <vt:lpstr>Comic Sans MS</vt:lpstr>
      <vt:lpstr>Monotype Corsiva</vt:lpstr>
      <vt:lpstr>Sylfaen</vt:lpstr>
      <vt:lpstr>Symbol</vt:lpstr>
      <vt:lpstr>Times New Roman</vt:lpstr>
      <vt:lpstr>Trebuchet MS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Дослід № 1</vt:lpstr>
      <vt:lpstr>Висновок</vt:lpstr>
      <vt:lpstr>Презентация PowerPoint</vt:lpstr>
      <vt:lpstr>Висновок</vt:lpstr>
      <vt:lpstr>Дослід № 3</vt:lpstr>
      <vt:lpstr>Висновок</vt:lpstr>
      <vt:lpstr>Фізхвилинка</vt:lpstr>
      <vt:lpstr>Презентация PowerPoint</vt:lpstr>
      <vt:lpstr>Висновок</vt:lpstr>
      <vt:lpstr>Дослід № 5</vt:lpstr>
      <vt:lpstr>Висновок</vt:lpstr>
      <vt:lpstr>Дослід № 6</vt:lpstr>
      <vt:lpstr>Висновок</vt:lpstr>
      <vt:lpstr>Презентация PowerPoint</vt:lpstr>
      <vt:lpstr>Висновок</vt:lpstr>
      <vt:lpstr>Дослід № 8</vt:lpstr>
      <vt:lpstr>Висновок</vt:lpstr>
      <vt:lpstr>Властивості води</vt:lpstr>
      <vt:lpstr> Гра</vt:lpstr>
      <vt:lpstr>Презентация PowerPoint</vt:lpstr>
      <vt:lpstr> Куди і скільки  ми витрачаємо  води?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</cp:revision>
  <dcterms:created xsi:type="dcterms:W3CDTF">2022-10-11T15:11:14Z</dcterms:created>
  <dcterms:modified xsi:type="dcterms:W3CDTF">2023-01-30T13:52:25Z</dcterms:modified>
</cp:coreProperties>
</file>