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57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3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CD701-91AD-4D9D-BBEF-45B4017E5AFC}" type="datetimeFigureOut">
              <a:rPr lang="ru-RU"/>
              <a:pPr>
                <a:defRPr/>
              </a:pPr>
              <a:t>09.11.2019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BA1DD6-1752-4E75-8000-483E942211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44BF61-9B15-48CD-8C61-07D96A2BE868}" type="datetimeFigureOut">
              <a:rPr lang="ru-RU"/>
              <a:pPr>
                <a:defRPr/>
              </a:pPr>
              <a:t>09.11.2019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0ADC8-A74F-477A-B6D2-0B515C85EB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D2AA44-3CA4-47C9-A3C6-F24CECDE71D5}" type="datetimeFigureOut">
              <a:rPr lang="ru-RU"/>
              <a:pPr>
                <a:defRPr/>
              </a:pPr>
              <a:t>09.11.2019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B426FA-66BC-42A3-9D6B-B5A7E74276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08B696-2F7F-4A14-9B9C-5D95D63AFBA1}" type="datetimeFigureOut">
              <a:rPr lang="ru-RU"/>
              <a:pPr>
                <a:defRPr/>
              </a:pPr>
              <a:t>09.11.2019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90BF9-202A-4E8C-9D3F-C369556AB5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9C65D-BEC0-4886-8B99-B0E084165572}" type="datetimeFigureOut">
              <a:rPr lang="ru-RU"/>
              <a:pPr>
                <a:defRPr/>
              </a:pPr>
              <a:t>09.11.2019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0385E9-711A-4BB8-8082-965B5C4455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1609AF-0F99-433A-B424-86831DA79BEF}" type="datetimeFigureOut">
              <a:rPr lang="ru-RU"/>
              <a:pPr>
                <a:defRPr/>
              </a:pPr>
              <a:t>09.11.2019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92AC7E-8D1D-440C-BC87-A40E59AE99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6CF16-AE69-4F82-8F5E-E5709A936D58}" type="datetimeFigureOut">
              <a:rPr lang="ru-RU"/>
              <a:pPr>
                <a:defRPr/>
              </a:pPr>
              <a:t>09.11.2019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06AEF6-AFBF-4B06-98E4-47EB5421B8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E2C41-0983-4C23-A789-F3E4723842BC}" type="datetimeFigureOut">
              <a:rPr lang="ru-RU"/>
              <a:pPr>
                <a:defRPr/>
              </a:pPr>
              <a:t>09.11.2019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E408ED-72A5-4D1A-95EE-C333BED156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90F24-0261-4937-9048-0C81F1024C2B}" type="datetimeFigureOut">
              <a:rPr lang="ru-RU"/>
              <a:pPr>
                <a:defRPr/>
              </a:pPr>
              <a:t>09.11.2019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F8514D-6E99-4D51-8270-6F423BC265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801F56-3B53-4C13-9FF6-DFA663BD506C}" type="datetimeFigureOut">
              <a:rPr lang="ru-RU"/>
              <a:pPr>
                <a:defRPr/>
              </a:pPr>
              <a:t>09.11.2019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231EE1-686F-4AE6-AFCE-35B3491980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BA7CC-0950-4ACC-A5E4-99505EC1D684}" type="datetimeFigureOut">
              <a:rPr lang="ru-RU"/>
              <a:pPr>
                <a:defRPr/>
              </a:pPr>
              <a:t>09.11.2019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A1B11-73B2-4B83-B4CB-42305D76AB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47F0550-A104-4A12-AD20-215C2227798D}" type="datetimeFigureOut">
              <a:rPr lang="ru-RU"/>
              <a:pPr>
                <a:defRPr/>
              </a:pPr>
              <a:t>09.11.2019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CA094D9-863A-4352-B5EB-4FA90880C0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mtClean="0"/>
              <a:t>Урок літературного читання</a:t>
            </a: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smtClean="0">
                <a:solidFill>
                  <a:schemeClr val="tx1"/>
                </a:solidFill>
              </a:rPr>
              <a:t>Твори Павла Тичини. «Музична поезія» В. Заславський</a:t>
            </a:r>
            <a:r>
              <a:rPr lang="ru-RU" smtClean="0">
                <a:solidFill>
                  <a:schemeClr val="tx1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smtClean="0">
                <a:solidFill>
                  <a:srgbClr val="C00000"/>
                </a:solidFill>
              </a:rPr>
              <a:t>Чистомовка</a:t>
            </a:r>
            <a:endParaRPr lang="ru-RU" b="1" smtClean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sz="4400" b="1" dirty="0" err="1" smtClean="0">
                <a:solidFill>
                  <a:schemeClr val="accent3">
                    <a:lumMod val="50000"/>
                  </a:schemeClr>
                </a:solidFill>
              </a:rPr>
              <a:t>Чу-чу-чу</a:t>
            </a:r>
            <a:r>
              <a:rPr lang="uk-UA" sz="4400" b="1" dirty="0" smtClean="0">
                <a:solidFill>
                  <a:schemeClr val="accent3">
                    <a:lumMod val="50000"/>
                  </a:schemeClr>
                </a:solidFill>
              </a:rPr>
              <a:t> – всім спечу по калачу.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sz="4400" b="1" dirty="0" smtClean="0">
                <a:solidFill>
                  <a:schemeClr val="accent3">
                    <a:lumMod val="50000"/>
                  </a:schemeClr>
                </a:solidFill>
              </a:rPr>
              <a:t>Ча-ча-ча – відкуси калача.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sz="4400" b="1" dirty="0" err="1" smtClean="0">
                <a:solidFill>
                  <a:schemeClr val="accent3">
                    <a:lumMod val="50000"/>
                  </a:schemeClr>
                </a:solidFill>
              </a:rPr>
              <a:t>Че-че-че</a:t>
            </a:r>
            <a:r>
              <a:rPr lang="uk-UA" sz="4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uk-UA" sz="4400" b="1" dirty="0" smtClean="0">
                <a:solidFill>
                  <a:schemeClr val="accent3">
                    <a:lumMod val="50000"/>
                  </a:schemeClr>
                </a:solidFill>
              </a:rPr>
              <a:t>– здібні калачі пече.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sz="4400" b="1" dirty="0" smtClean="0">
                <a:solidFill>
                  <a:schemeClr val="accent3">
                    <a:lumMod val="50000"/>
                  </a:schemeClr>
                </a:solidFill>
              </a:rPr>
              <a:t>Чи-чи-чи – дочці печиво спечи.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smtClean="0">
                <a:solidFill>
                  <a:srgbClr val="C00000"/>
                </a:solidFill>
              </a:rPr>
              <a:t>Гра “Утвори нове слово”</a:t>
            </a:r>
            <a:endParaRPr lang="ru-RU" b="1" smtClean="0">
              <a:solidFill>
                <a:srgbClr val="C00000"/>
              </a:solidFill>
            </a:endParaRPr>
          </a:p>
        </p:txBody>
      </p:sp>
      <p:sp>
        <p:nvSpPr>
          <p:cNvPr id="15362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uk-UA" sz="9600" b="1" smtClean="0">
                <a:solidFill>
                  <a:srgbClr val="0070C0"/>
                </a:solidFill>
              </a:rPr>
              <a:t>   і - У</a:t>
            </a:r>
            <a:endParaRPr lang="ru-RU" sz="9600" b="1" smtClean="0">
              <a:solidFill>
                <a:srgbClr val="0070C0"/>
              </a:solidFill>
            </a:endParaRPr>
          </a:p>
        </p:txBody>
      </p:sp>
      <p:sp>
        <p:nvSpPr>
          <p:cNvPr id="15363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uk-UA" sz="4000" b="1" smtClean="0">
                <a:solidFill>
                  <a:srgbClr val="0070C0"/>
                </a:solidFill>
              </a:rPr>
              <a:t>кіт</a:t>
            </a:r>
          </a:p>
          <a:p>
            <a:r>
              <a:rPr lang="uk-UA" sz="4000" b="1" smtClean="0">
                <a:solidFill>
                  <a:srgbClr val="0070C0"/>
                </a:solidFill>
              </a:rPr>
              <a:t>білка</a:t>
            </a:r>
          </a:p>
          <a:p>
            <a:r>
              <a:rPr lang="uk-UA" sz="4000" b="1" smtClean="0">
                <a:solidFill>
                  <a:srgbClr val="0070C0"/>
                </a:solidFill>
              </a:rPr>
              <a:t>сам</a:t>
            </a:r>
          </a:p>
          <a:p>
            <a:r>
              <a:rPr lang="uk-UA" sz="4000" b="1" smtClean="0">
                <a:solidFill>
                  <a:srgbClr val="0070C0"/>
                </a:solidFill>
              </a:rPr>
              <a:t>річка</a:t>
            </a:r>
          </a:p>
          <a:p>
            <a:r>
              <a:rPr lang="uk-UA" sz="4000" b="1" smtClean="0">
                <a:solidFill>
                  <a:srgbClr val="0070C0"/>
                </a:solidFill>
              </a:rPr>
              <a:t>лапа</a:t>
            </a:r>
          </a:p>
          <a:p>
            <a:r>
              <a:rPr lang="uk-UA" sz="4000" b="1" smtClean="0">
                <a:solidFill>
                  <a:srgbClr val="0070C0"/>
                </a:solidFill>
              </a:rPr>
              <a:t>дати</a:t>
            </a:r>
            <a:endParaRPr lang="ru-RU" sz="4000" b="1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uk-UA" dirty="0" smtClean="0">
                <a:solidFill>
                  <a:schemeClr val="accent2">
                    <a:lumMod val="75000"/>
                  </a:schemeClr>
                </a:solidFill>
              </a:rPr>
              <a:t>Н. </a:t>
            </a:r>
            <a:r>
              <a:rPr lang="uk-UA" dirty="0" err="1" smtClean="0">
                <a:solidFill>
                  <a:schemeClr val="accent2">
                    <a:lumMod val="75000"/>
                  </a:schemeClr>
                </a:solidFill>
              </a:rPr>
              <a:t>Красоткіна</a:t>
            </a:r>
            <a:r>
              <a:rPr lang="uk-UA" dirty="0" smtClean="0">
                <a:solidFill>
                  <a:schemeClr val="accent2">
                    <a:lumMod val="75000"/>
                  </a:schemeClr>
                </a:solidFill>
              </a:rPr>
              <a:t>: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638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smtClean="0">
                <a:solidFill>
                  <a:srgbClr val="002060"/>
                </a:solidFill>
              </a:rPr>
              <a:t>Мій край чудовий - Україна!</a:t>
            </a:r>
            <a:br>
              <a:rPr lang="ru-RU" b="1" smtClean="0">
                <a:solidFill>
                  <a:srgbClr val="002060"/>
                </a:solidFill>
              </a:rPr>
            </a:br>
            <a:r>
              <a:rPr lang="ru-RU" b="1" smtClean="0">
                <a:solidFill>
                  <a:srgbClr val="002060"/>
                </a:solidFill>
              </a:rPr>
              <a:t>Тут народились ти і я.</a:t>
            </a:r>
            <a:br>
              <a:rPr lang="ru-RU" b="1" smtClean="0">
                <a:solidFill>
                  <a:srgbClr val="002060"/>
                </a:solidFill>
              </a:rPr>
            </a:br>
            <a:r>
              <a:rPr lang="ru-RU" b="1" smtClean="0">
                <a:solidFill>
                  <a:srgbClr val="002060"/>
                </a:solidFill>
              </a:rPr>
              <a:t>Тут над ставком верба й калина,</a:t>
            </a:r>
            <a:br>
              <a:rPr lang="ru-RU" b="1" smtClean="0">
                <a:solidFill>
                  <a:srgbClr val="002060"/>
                </a:solidFill>
              </a:rPr>
            </a:br>
            <a:r>
              <a:rPr lang="ru-RU" b="1" smtClean="0">
                <a:solidFill>
                  <a:srgbClr val="002060"/>
                </a:solidFill>
              </a:rPr>
              <a:t>Чарівна пісня солов’я.</a:t>
            </a:r>
          </a:p>
          <a:p>
            <a:endParaRPr lang="ru-RU" smtClean="0">
              <a:solidFill>
                <a:srgbClr val="002060"/>
              </a:solidFill>
            </a:endParaRPr>
          </a:p>
        </p:txBody>
      </p:sp>
      <p:pic>
        <p:nvPicPr>
          <p:cNvPr id="1028" name="Picture 4" descr="C:\Users\Public\Pictures\Sample Pictures\original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932040" y="3284984"/>
            <a:ext cx="4038600" cy="2681287"/>
          </a:xfrm>
          <a:effectLst>
            <a:softEdge rad="112500"/>
          </a:effectLst>
        </p:spPr>
      </p:pic>
      <p:pic>
        <p:nvPicPr>
          <p:cNvPr id="1030" name="Picture 6" descr="http://s018.radikal.ru/i520/1201/f5/2f1f87ed2ad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989748">
            <a:off x="6226313" y="720131"/>
            <a:ext cx="2493055" cy="18697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1" name="Picture 7" descr="C:\Users\Public\Pictures\Sample Pictures\imag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3786340"/>
            <a:ext cx="3168352" cy="21518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b="1" dirty="0" smtClean="0">
                <a:solidFill>
                  <a:schemeClr val="accent6">
                    <a:lumMod val="50000"/>
                  </a:schemeClr>
                </a:solidFill>
              </a:rPr>
              <a:t>Краса і неповторність…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8434" name="Picture 2" descr="C:\Users\Public\Pictures\Sample Pictures\загруженное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83568" y="1340768"/>
            <a:ext cx="3168352" cy="2108394"/>
          </a:xfrm>
          <a:effectLst>
            <a:softEdge rad="112500"/>
          </a:effectLst>
        </p:spPr>
      </p:pic>
      <p:pic>
        <p:nvPicPr>
          <p:cNvPr id="18435" name="Picture 3" descr="C:\Users\Public\Pictures\Sample Pictures\0b2402925eb3563e4c3ef2500f325f36.jpg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44008" y="1268760"/>
            <a:ext cx="3384376" cy="2186828"/>
          </a:xfrm>
          <a:effectLst>
            <a:softEdge rad="112500"/>
          </a:effectLst>
        </p:spPr>
      </p:pic>
      <p:pic>
        <p:nvPicPr>
          <p:cNvPr id="18437" name="Picture 5" descr="http://eme-russia.com/wp-content/uploads/2013/01/151-250x16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3861048"/>
            <a:ext cx="3140370" cy="20852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9" name="Picture 7" descr="http://img-fotki.yandex.ru/get/3708/v2884.1/0_35ddb_cd660c27_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3861048"/>
            <a:ext cx="2880320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Public\Pictures\Sample Pictures\tychyna1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0" y="764704"/>
            <a:ext cx="4038600" cy="2686050"/>
          </a:xfrm>
          <a:effectLst>
            <a:softEdge rad="112500"/>
          </a:effectLst>
        </p:spPr>
      </p:pic>
      <p:sp>
        <p:nvSpPr>
          <p:cNvPr id="5" name="Заголовок 4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uk-UA" b="1" dirty="0" smtClean="0">
                <a:solidFill>
                  <a:srgbClr val="002060"/>
                </a:solidFill>
              </a:rPr>
              <a:t/>
            </a:r>
            <a:br>
              <a:rPr lang="uk-UA" b="1" dirty="0" smtClean="0">
                <a:solidFill>
                  <a:srgbClr val="002060"/>
                </a:solidFill>
              </a:rPr>
            </a:br>
            <a:r>
              <a:rPr lang="uk-UA" b="1" dirty="0">
                <a:solidFill>
                  <a:srgbClr val="002060"/>
                </a:solidFill>
              </a:rPr>
              <a:t/>
            </a:r>
            <a:br>
              <a:rPr lang="uk-UA" b="1" dirty="0">
                <a:solidFill>
                  <a:srgbClr val="002060"/>
                </a:solidFill>
              </a:rPr>
            </a:br>
            <a:r>
              <a:rPr lang="uk-UA" b="1" dirty="0" smtClean="0">
                <a:solidFill>
                  <a:srgbClr val="002060"/>
                </a:solidFill>
              </a:rPr>
              <a:t/>
            </a:r>
            <a:br>
              <a:rPr lang="uk-UA" b="1" dirty="0" smtClean="0">
                <a:solidFill>
                  <a:srgbClr val="002060"/>
                </a:solidFill>
              </a:rPr>
            </a:br>
            <a:r>
              <a:rPr lang="uk-UA" b="1" dirty="0">
                <a:solidFill>
                  <a:srgbClr val="002060"/>
                </a:solidFill>
              </a:rPr>
              <a:t/>
            </a:r>
            <a:br>
              <a:rPr lang="uk-UA" b="1" dirty="0">
                <a:solidFill>
                  <a:srgbClr val="002060"/>
                </a:solidFill>
              </a:rPr>
            </a:br>
            <a:r>
              <a:rPr lang="uk-UA" b="1" dirty="0" smtClean="0">
                <a:solidFill>
                  <a:srgbClr val="002060"/>
                </a:solidFill>
              </a:rPr>
              <a:t/>
            </a:r>
            <a:br>
              <a:rPr lang="uk-UA" b="1" dirty="0" smtClean="0">
                <a:solidFill>
                  <a:srgbClr val="002060"/>
                </a:solidFill>
              </a:rPr>
            </a:br>
            <a:r>
              <a:rPr lang="uk-UA" b="1" dirty="0">
                <a:solidFill>
                  <a:srgbClr val="002060"/>
                </a:solidFill>
              </a:rPr>
              <a:t> </a:t>
            </a:r>
            <a:r>
              <a:rPr lang="uk-UA" b="1" dirty="0" smtClean="0">
                <a:solidFill>
                  <a:srgbClr val="002060"/>
                </a:solidFill>
              </a:rPr>
              <a:t>      Павло Тичина: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611188" y="1773238"/>
            <a:ext cx="7993062" cy="4352925"/>
          </a:xfrm>
        </p:spPr>
        <p:txBody>
          <a:bodyPr rtlCol="0">
            <a:normAutofit/>
          </a:bodyPr>
          <a:lstStyle/>
          <a:p>
            <a:pPr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b="1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b="1" i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b="1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b="1" i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</a:rPr>
              <a:t>Ах, </a:t>
            </a:r>
            <a:r>
              <a:rPr lang="ru-RU" b="1" i="1" dirty="0" err="1" smtClean="0">
                <a:solidFill>
                  <a:schemeClr val="accent1">
                    <a:lumMod val="50000"/>
                  </a:schemeClr>
                </a:solidFill>
              </a:rPr>
              <a:t>скільки</a:t>
            </a: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accent1">
                    <a:lumMod val="50000"/>
                  </a:schemeClr>
                </a:solidFill>
              </a:rPr>
              <a:t>радості</a:t>
            </a: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</a:rPr>
              <a:t>,</a:t>
            </a:r>
          </a:p>
          <a:p>
            <a:pPr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i="1" dirty="0">
                <a:solidFill>
                  <a:schemeClr val="accent1">
                    <a:lumMod val="50000"/>
                  </a:schemeClr>
                </a:solidFill>
              </a:rPr>
              <a:t>К</a:t>
            </a: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</a:rPr>
              <a:t>оли </a:t>
            </a:r>
            <a:r>
              <a:rPr lang="ru-RU" b="1" i="1" dirty="0" err="1" smtClean="0">
                <a:solidFill>
                  <a:schemeClr val="accent1">
                    <a:lumMod val="50000"/>
                  </a:schemeClr>
                </a:solidFill>
              </a:rPr>
              <a:t>ти</a:t>
            </a: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accent1">
                    <a:lumMod val="50000"/>
                  </a:schemeClr>
                </a:solidFill>
              </a:rPr>
              <a:t>любиш</a:t>
            </a: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</a:rPr>
              <a:t> землю,</a:t>
            </a:r>
            <a:endParaRPr lang="ru-RU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</a:rPr>
              <a:t>Коли </a:t>
            </a:r>
            <a:r>
              <a:rPr lang="ru-RU" b="1" i="1" dirty="0" err="1" smtClean="0">
                <a:solidFill>
                  <a:schemeClr val="accent1">
                    <a:lumMod val="50000"/>
                  </a:schemeClr>
                </a:solidFill>
              </a:rPr>
              <a:t>гармонії</a:t>
            </a: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i="1" dirty="0" err="1" smtClean="0">
                <a:solidFill>
                  <a:schemeClr val="accent1">
                    <a:lumMod val="50000"/>
                  </a:schemeClr>
                </a:solidFill>
              </a:rPr>
              <a:t>шукаєш</a:t>
            </a: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</a:rPr>
              <a:t> у </a:t>
            </a:r>
            <a:r>
              <a:rPr lang="ru-RU" b="1" i="1" dirty="0" err="1" smtClean="0">
                <a:solidFill>
                  <a:schemeClr val="accent1">
                    <a:lumMod val="50000"/>
                  </a:schemeClr>
                </a:solidFill>
              </a:rPr>
              <a:t>житті</a:t>
            </a: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</a:rPr>
              <a:t>…</a:t>
            </a:r>
            <a:endParaRPr lang="ru-RU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850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Павло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Григорович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Тичина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народився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в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селі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Піски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на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Чернігівщині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в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родині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сільського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дяка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і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вчителя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«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школи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грамоти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».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Його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дитинство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пройшло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у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злиднях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і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нестатках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. У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сім'ї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Тичин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росло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дев'ятеро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дітей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, тому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Павлусеві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з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дитинства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прийшлося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заробляти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 на кусок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хліба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  <p:pic>
        <p:nvPicPr>
          <p:cNvPr id="20482" name="Picture 2" descr="C:\Users\Public\Pictures\Sample Pictures\Pisky-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580112" y="3645024"/>
            <a:ext cx="3072341" cy="2304256"/>
          </a:xfrm>
          <a:effectLst>
            <a:softEdge rad="112500"/>
          </a:effectLst>
        </p:spPr>
      </p:pic>
      <p:pic>
        <p:nvPicPr>
          <p:cNvPr id="20483" name="Picture 3" descr="C:\Users\Public\Pictures\Sample Pictures\Тичина_Павло_Григорович_19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548680"/>
            <a:ext cx="1872208" cy="25425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85000" lnSpcReduction="2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Батько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Павла Григоровича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мав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талант педагога. </a:t>
            </a:r>
            <a:endParaRPr lang="ru-RU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Маленький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хлопчик </a:t>
            </a:r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</a:rPr>
              <a:t>міг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 годинами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сидіти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на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печі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і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слухати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цікаві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розповіді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Саме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там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він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</a:rPr>
              <a:t>і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</a:rPr>
              <a:t>навчився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читати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Багато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казок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і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пісень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знала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мати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- добра, мила </a:t>
            </a:r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</a:rPr>
              <a:t>жінка,яку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дуже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любив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Павлусь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</a:rPr>
              <a:t>Вечорами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коли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збиралася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родина,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батько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грав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на </a:t>
            </a:r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</a:rPr>
              <a:t>гармонії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, а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всі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співали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  <p:pic>
        <p:nvPicPr>
          <p:cNvPr id="21506" name="Picture 2" descr="C:\Users\Public\Pictures\Sample Pictures\Nagorodzhennya-59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932040" y="332656"/>
            <a:ext cx="3528392" cy="2646294"/>
          </a:xfrm>
          <a:effectLst>
            <a:softEdge rad="112500"/>
          </a:effectLst>
        </p:spPr>
      </p:pic>
      <p:pic>
        <p:nvPicPr>
          <p:cNvPr id="21508" name="Picture 4" descr="http://uklon.com.ua/MapImages/16058/images/98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3356992"/>
            <a:ext cx="3456384" cy="23000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Початкову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освіту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поет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отримав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у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сільській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школі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Він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мав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</a:rPr>
              <a:t>неабиякімузичні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та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вокальні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здібності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, а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любов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до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музики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і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художнього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слова </a:t>
            </a:r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</a:rPr>
              <a:t>йомуприщепила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перша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вчителька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Серафима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Миколаївна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Морачевська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  <p:pic>
        <p:nvPicPr>
          <p:cNvPr id="22530" name="Picture 2" descr="C:\Users\Public\Pictures\Sample Pictures\239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0" y="548680"/>
            <a:ext cx="3956719" cy="5359810"/>
          </a:xfrm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2530" name="Прямоугольник 3"/>
          <p:cNvSpPr>
            <a:spLocks noChangeArrowheads="1"/>
          </p:cNvSpPr>
          <p:nvPr/>
        </p:nvSpPr>
        <p:spPr bwMode="auto">
          <a:xfrm>
            <a:off x="1258888" y="1628775"/>
            <a:ext cx="7634287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 i="1">
                <a:solidFill>
                  <a:srgbClr val="C00000"/>
                </a:solidFill>
                <a:latin typeface="Calibri" pitchFamily="34" charset="0"/>
              </a:rPr>
              <a:t>Встаньте , діти, усміхніться, </a:t>
            </a:r>
            <a:br>
              <a:rPr lang="ru-RU" sz="3600" b="1" i="1">
                <a:solidFill>
                  <a:srgbClr val="C00000"/>
                </a:solidFill>
                <a:latin typeface="Calibri" pitchFamily="34" charset="0"/>
              </a:rPr>
            </a:br>
            <a:r>
              <a:rPr lang="ru-RU" sz="3600" b="1" i="1">
                <a:solidFill>
                  <a:srgbClr val="C00000"/>
                </a:solidFill>
                <a:latin typeface="Calibri" pitchFamily="34" charset="0"/>
              </a:rPr>
              <a:t>Землі рідній поклоніться. </a:t>
            </a:r>
            <a:br>
              <a:rPr lang="ru-RU" sz="3600" b="1" i="1">
                <a:solidFill>
                  <a:srgbClr val="C00000"/>
                </a:solidFill>
                <a:latin typeface="Calibri" pitchFamily="34" charset="0"/>
              </a:rPr>
            </a:br>
            <a:r>
              <a:rPr lang="ru-RU" sz="3600" b="1" i="1">
                <a:solidFill>
                  <a:srgbClr val="C00000"/>
                </a:solidFill>
                <a:latin typeface="Calibri" pitchFamily="34" charset="0"/>
              </a:rPr>
              <a:t>І до сонця дотягніться. </a:t>
            </a:r>
            <a:br>
              <a:rPr lang="ru-RU" sz="3600" b="1" i="1">
                <a:solidFill>
                  <a:srgbClr val="C00000"/>
                </a:solidFill>
                <a:latin typeface="Calibri" pitchFamily="34" charset="0"/>
              </a:rPr>
            </a:br>
            <a:r>
              <a:rPr lang="ru-RU" sz="3600" b="1" i="1">
                <a:solidFill>
                  <a:srgbClr val="C00000"/>
                </a:solidFill>
                <a:latin typeface="Calibri" pitchFamily="34" charset="0"/>
              </a:rPr>
              <a:t>Веретенцем покрутіться. </a:t>
            </a:r>
            <a:br>
              <a:rPr lang="ru-RU" sz="3600" b="1" i="1">
                <a:solidFill>
                  <a:srgbClr val="C00000"/>
                </a:solidFill>
                <a:latin typeface="Calibri" pitchFamily="34" charset="0"/>
              </a:rPr>
            </a:br>
            <a:r>
              <a:rPr lang="ru-RU" sz="3600" b="1" i="1">
                <a:solidFill>
                  <a:srgbClr val="C00000"/>
                </a:solidFill>
                <a:latin typeface="Calibri" pitchFamily="34" charset="0"/>
              </a:rPr>
              <a:t>Потанцюйте ,пострибайте, </a:t>
            </a:r>
            <a:br>
              <a:rPr lang="ru-RU" sz="3600" b="1" i="1">
                <a:solidFill>
                  <a:srgbClr val="C00000"/>
                </a:solidFill>
                <a:latin typeface="Calibri" pitchFamily="34" charset="0"/>
              </a:rPr>
            </a:br>
            <a:r>
              <a:rPr lang="ru-RU" sz="3600" b="1" i="1">
                <a:solidFill>
                  <a:srgbClr val="C00000"/>
                </a:solidFill>
                <a:latin typeface="Calibri" pitchFamily="34" charset="0"/>
              </a:rPr>
              <a:t>Рухи дружно повторяйте. </a:t>
            </a:r>
            <a:br>
              <a:rPr lang="ru-RU" sz="3600" b="1" i="1">
                <a:solidFill>
                  <a:srgbClr val="C00000"/>
                </a:solidFill>
                <a:latin typeface="Calibri" pitchFamily="34" charset="0"/>
              </a:rPr>
            </a:br>
            <a:r>
              <a:rPr lang="ru-RU" sz="3600" b="1" i="1">
                <a:solidFill>
                  <a:srgbClr val="C00000"/>
                </a:solidFill>
                <a:latin typeface="Calibri" pitchFamily="34" charset="0"/>
              </a:rPr>
              <a:t>Раз – присядьте, два – присядьте </a:t>
            </a:r>
            <a:br>
              <a:rPr lang="ru-RU" sz="3600" b="1" i="1">
                <a:solidFill>
                  <a:srgbClr val="C00000"/>
                </a:solidFill>
                <a:latin typeface="Calibri" pitchFamily="34" charset="0"/>
              </a:rPr>
            </a:br>
            <a:r>
              <a:rPr lang="ru-RU" sz="3600" b="1" i="1">
                <a:solidFill>
                  <a:srgbClr val="C00000"/>
                </a:solidFill>
                <a:latin typeface="Calibri" pitchFamily="34" charset="0"/>
              </a:rPr>
              <a:t>І за парти знову сядьте.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Осінь така мила…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3554" name="Picture 2" descr="http://1.bp.blogspot.com/-_-tBn5Sf6y0/Um9xDib2oiI/AAAAAAAAAP8/bejGJmix5Bs/s1600/IMG_66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268760"/>
            <a:ext cx="6599379" cy="49495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В. </a:t>
            </a:r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</a:rPr>
              <a:t>Заславський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 «</a:t>
            </a:r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</a:rPr>
              <a:t>Музична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</a:rPr>
              <a:t>поезія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»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31" name="Picture 7" descr="C:\Users\Public\Pictures\Sample Pictures\7911286_b840207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060848"/>
            <a:ext cx="2547392" cy="1910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3" name="Picture 9" descr="http://www.pizzatravel.com.ua/uploads/82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1484784"/>
            <a:ext cx="2698835" cy="17979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5" name="Picture 11" descr="http://space.if.ua/_nw/1/625415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4293096"/>
            <a:ext cx="2520280" cy="1642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7" name="Picture 13" descr="http://img-fotki.yandex.ru/get/5901/tanibezz.0/0_413ef_a19d0774_XL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1844824"/>
            <a:ext cx="2267744" cy="17008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9" name="Picture 15" descr="http://zaholovok.com.ua/sites/default/files/jpg_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1880" y="3645024"/>
            <a:ext cx="2736304" cy="21000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41" name="Picture 17" descr="https://encrypted-tbn2.gstatic.com/images?q=tbn:ANd9GcQkMawXM_cyrcuaAtWw5gSOrh_QS_pvxOiyxhStoROa3BYLAJIE1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7584" y="4437112"/>
            <a:ext cx="2466975" cy="18478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smtClean="0">
                <a:solidFill>
                  <a:srgbClr val="00B050"/>
                </a:solidFill>
              </a:rPr>
              <a:t>А я у гай ходила</a:t>
            </a:r>
            <a:endParaRPr lang="ru-RU" b="1" smtClean="0">
              <a:solidFill>
                <a:srgbClr val="00B050"/>
              </a:solidFill>
            </a:endParaRPr>
          </a:p>
        </p:txBody>
      </p:sp>
      <p:pic>
        <p:nvPicPr>
          <p:cNvPr id="25602" name="Picture 2" descr="http://lh6.ggpht.com/_MGL2_zZF9Ok/TBJg3750nyI/AAAAAAAAGaI/TK6xX9fY4m0/s800/1%20003a%2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2564904"/>
            <a:ext cx="2880320" cy="18578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06" name="Picture 6" descr="http://upload.wikimedia.org/wikipedia/commons/thumb/3/34/Coccyzus-americanus-001.jpg/200px-Coccyzus-americanus-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1484784"/>
            <a:ext cx="2232248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09" name="Picture 9" descr="C:\Users\Public\Pictures\Sample Pictures\0002-002-Zajchi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310844"/>
            <a:ext cx="2592288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10" name="Picture 10" descr="C:\Users\Public\Pictures\Sample Pictures\Літній_гай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1556792"/>
            <a:ext cx="2448272" cy="1843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AutoShape 12" descr="http://igormelika.com.ua/wp-content/uploads/2010/02/31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pic>
        <p:nvPicPr>
          <p:cNvPr id="25614" name="Picture 14" descr="http://igormelika.com.ua/wp-content/uploads/2010/02/3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4437112"/>
            <a:ext cx="2664295" cy="17782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sz="6600" b="1" dirty="0" smtClean="0">
                <a:solidFill>
                  <a:schemeClr val="tx2">
                    <a:lumMod val="50000"/>
                  </a:schemeClr>
                </a:solidFill>
              </a:rPr>
              <a:t>Вечір</a:t>
            </a:r>
            <a:endParaRPr lang="ru-RU" sz="6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6626" name="Picture 2" descr="http://4.bp.blogspot.com/_goWsZ4KWgE8/S2_Fnc2hJDI/AAAAAAAABDE/r5lMFoJkvH4/s1600/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1628800"/>
            <a:ext cx="2952328" cy="20297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28" name="Picture 4" descr="http://daypic.ru/pars/20140723/20140723_8171/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3933056"/>
            <a:ext cx="3275856" cy="21809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30" name="Picture 6" descr="http://avsart.com.ua/images/works/_/_/2/3/8/bi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1700808"/>
            <a:ext cx="2016224" cy="18991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smtClean="0">
                <a:solidFill>
                  <a:srgbClr val="002060"/>
                </a:solidFill>
              </a:rPr>
              <a:t>Слово</a:t>
            </a:r>
            <a:endParaRPr lang="ru-RU" b="1" smtClean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39750" y="1700213"/>
            <a:ext cx="4038600" cy="4525962"/>
          </a:xfrm>
        </p:spPr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uk-UA" b="1" dirty="0" smtClean="0">
              <a:solidFill>
                <a:srgbClr val="00206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uk-UA" b="1" dirty="0" smtClean="0">
              <a:solidFill>
                <a:srgbClr val="00206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sz="5400" b="1" dirty="0" smtClean="0">
                <a:solidFill>
                  <a:srgbClr val="002060"/>
                </a:solidFill>
              </a:rPr>
              <a:t>Вкраїни мова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sz="5400" b="1" dirty="0" smtClean="0">
                <a:solidFill>
                  <a:srgbClr val="002060"/>
                </a:solidFill>
              </a:rPr>
              <a:t>Сонце </a:t>
            </a:r>
            <a:r>
              <a:rPr lang="uk-UA" sz="5400" b="1" dirty="0" err="1" smtClean="0">
                <a:solidFill>
                  <a:srgbClr val="002060"/>
                </a:solidFill>
              </a:rPr>
              <a:t>дзвін-ко-тю-че</a:t>
            </a:r>
            <a:endParaRPr lang="uk-UA" sz="5400" b="1" dirty="0" smtClean="0">
              <a:solidFill>
                <a:srgbClr val="00206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sz="5400" b="1" dirty="0" smtClean="0">
                <a:solidFill>
                  <a:srgbClr val="002060"/>
                </a:solidFill>
              </a:rPr>
              <a:t>Давність і обнова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sz="5400" b="1" dirty="0" smtClean="0">
                <a:solidFill>
                  <a:srgbClr val="002060"/>
                </a:solidFill>
              </a:rPr>
              <a:t>Розцвітай же, слово!</a:t>
            </a:r>
          </a:p>
        </p:txBody>
      </p:sp>
      <p:pic>
        <p:nvPicPr>
          <p:cNvPr id="27650" name="Picture 2" descr="C:\Users\Public\Pictures\Sample Pictures\images (1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716016" y="1124744"/>
            <a:ext cx="2160240" cy="2054576"/>
          </a:xfrm>
          <a:effectLst>
            <a:softEdge rad="112500"/>
          </a:effectLst>
        </p:spPr>
      </p:pic>
      <p:pic>
        <p:nvPicPr>
          <p:cNvPr id="27652" name="Picture 4" descr="http://os1.i.ua/3/1/8431712_21e065d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3429000"/>
            <a:ext cx="3629376" cy="24208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654" name="Picture 6" descr="http://akunamatata.ucoz.com/_ph/33/2/51658449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1124744"/>
            <a:ext cx="1656184" cy="22082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Гра </a:t>
            </a:r>
            <a:r>
              <a:rPr lang="uk-UA" b="1" dirty="0" err="1" smtClean="0">
                <a:solidFill>
                  <a:schemeClr val="accent6">
                    <a:lumMod val="75000"/>
                  </a:schemeClr>
                </a:solidFill>
              </a:rPr>
              <a:t>“Пошуковці”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8674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uk-UA" b="1" smtClean="0">
                <a:solidFill>
                  <a:srgbClr val="C00000"/>
                </a:solidFill>
              </a:rPr>
              <a:t>Осінь (яка?) …, …</a:t>
            </a:r>
          </a:p>
          <a:p>
            <a:pPr algn="just"/>
            <a:r>
              <a:rPr lang="uk-UA" b="1" smtClean="0">
                <a:solidFill>
                  <a:srgbClr val="C00000"/>
                </a:solidFill>
              </a:rPr>
              <a:t>Сонце (яке?) …, …</a:t>
            </a:r>
          </a:p>
          <a:p>
            <a:pPr algn="just"/>
            <a:r>
              <a:rPr lang="uk-UA" b="1" smtClean="0">
                <a:solidFill>
                  <a:srgbClr val="C00000"/>
                </a:solidFill>
              </a:rPr>
              <a:t>Золото ( яке?) …</a:t>
            </a:r>
          </a:p>
          <a:p>
            <a:pPr algn="just"/>
            <a:r>
              <a:rPr lang="uk-UA" b="1" smtClean="0">
                <a:solidFill>
                  <a:srgbClr val="C00000"/>
                </a:solidFill>
              </a:rPr>
              <a:t>Мова (яка?) 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sz="6000" b="1" dirty="0" smtClean="0">
                <a:solidFill>
                  <a:schemeClr val="accent6">
                    <a:lumMod val="50000"/>
                  </a:schemeClr>
                </a:solidFill>
              </a:rPr>
              <a:t>Підсумок уроку </a:t>
            </a:r>
            <a:endParaRPr lang="ru-RU" sz="6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969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sz="4800" b="1" smtClean="0">
                <a:solidFill>
                  <a:srgbClr val="C00000"/>
                </a:solidFill>
              </a:rPr>
              <a:t>Сьогодні на уроці я познайомився з творчістю  … </a:t>
            </a:r>
          </a:p>
          <a:p>
            <a:r>
              <a:rPr lang="uk-UA" sz="4800" b="1" smtClean="0">
                <a:solidFill>
                  <a:srgbClr val="C00000"/>
                </a:solidFill>
              </a:rPr>
              <a:t>Найбільше мені сподобався його вірш … .</a:t>
            </a:r>
          </a:p>
          <a:p>
            <a:pPr>
              <a:buFont typeface="Arial" charset="0"/>
              <a:buNone/>
            </a:pPr>
            <a:r>
              <a:rPr lang="uk-UA" sz="4800" b="1" smtClean="0">
                <a:solidFill>
                  <a:srgbClr val="C00000"/>
                </a:solidFill>
              </a:rPr>
              <a:t>   </a:t>
            </a:r>
            <a:endParaRPr lang="ru-RU" sz="4800" b="1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261</Words>
  <Application>Microsoft Office PowerPoint</Application>
  <PresentationFormat>Экран (4:3)</PresentationFormat>
  <Paragraphs>54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0" baseType="lpstr">
      <vt:lpstr>Calibri</vt:lpstr>
      <vt:lpstr>Arial</vt:lpstr>
      <vt:lpstr>Тема Office</vt:lpstr>
      <vt:lpstr>Урок літературного читання</vt:lpstr>
      <vt:lpstr>Чистомовка</vt:lpstr>
      <vt:lpstr>Гра “Утвори нове слово”</vt:lpstr>
      <vt:lpstr>Н. Красоткіна:</vt:lpstr>
      <vt:lpstr>Краса і неповторність…</vt:lpstr>
      <vt:lpstr>            Павло Тичина:</vt:lpstr>
      <vt:lpstr>Слайд 7</vt:lpstr>
      <vt:lpstr>Слайд 8</vt:lpstr>
      <vt:lpstr>Слайд 9</vt:lpstr>
      <vt:lpstr>Слайд 10</vt:lpstr>
      <vt:lpstr>Осінь така мила…</vt:lpstr>
      <vt:lpstr>В. Заславський «Музична поезія»</vt:lpstr>
      <vt:lpstr>А я у гай ходила</vt:lpstr>
      <vt:lpstr>Вечір</vt:lpstr>
      <vt:lpstr>Слово</vt:lpstr>
      <vt:lpstr>Гра “Пошуковці”</vt:lpstr>
      <vt:lpstr>Підсумок уроку 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літературного читання</dc:title>
  <dc:creator>Наталья Алексеевна</dc:creator>
  <cp:lastModifiedBy>User</cp:lastModifiedBy>
  <cp:revision>24</cp:revision>
  <dcterms:created xsi:type="dcterms:W3CDTF">2014-10-05T16:00:59Z</dcterms:created>
  <dcterms:modified xsi:type="dcterms:W3CDTF">2019-11-09T20:59:32Z</dcterms:modified>
</cp:coreProperties>
</file>