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25" d="100"/>
          <a:sy n="25" d="100"/>
        </p:scale>
        <p:origin x="-2384" y="-8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AB7D826-A176-4792-A13B-72FB2D49F23C}" type="datetimeFigureOut">
              <a:rPr lang="uk-UA" smtClean="0"/>
              <a:t>19.02.2023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D5BA10-29EA-446D-8DD4-F4E97F2E2735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AB7D826-A176-4792-A13B-72FB2D49F23C}" type="datetimeFigureOut">
              <a:rPr lang="uk-UA" smtClean="0"/>
              <a:t>19.02.2023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D5BA10-29EA-446D-8DD4-F4E97F2E2735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AB7D826-A176-4792-A13B-72FB2D49F23C}" type="datetimeFigureOut">
              <a:rPr lang="uk-UA" smtClean="0"/>
              <a:t>19.02.2023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D5BA10-29EA-446D-8DD4-F4E97F2E2735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AB7D826-A176-4792-A13B-72FB2D49F23C}" type="datetimeFigureOut">
              <a:rPr lang="uk-UA" smtClean="0"/>
              <a:t>19.02.2023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D5BA10-29EA-446D-8DD4-F4E97F2E2735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AB7D826-A176-4792-A13B-72FB2D49F23C}" type="datetimeFigureOut">
              <a:rPr lang="uk-UA" smtClean="0"/>
              <a:t>19.02.2023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D5BA10-29EA-446D-8DD4-F4E97F2E2735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AB7D826-A176-4792-A13B-72FB2D49F23C}" type="datetimeFigureOut">
              <a:rPr lang="uk-UA" smtClean="0"/>
              <a:t>19.02.2023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D5BA10-29EA-446D-8DD4-F4E97F2E2735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AB7D826-A176-4792-A13B-72FB2D49F23C}" type="datetimeFigureOut">
              <a:rPr lang="uk-UA" smtClean="0"/>
              <a:t>19.02.2023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D5BA10-29EA-446D-8DD4-F4E97F2E2735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AB7D826-A176-4792-A13B-72FB2D49F23C}" type="datetimeFigureOut">
              <a:rPr lang="uk-UA" smtClean="0"/>
              <a:t>19.02.2023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D5BA10-29EA-446D-8DD4-F4E97F2E2735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AB7D826-A176-4792-A13B-72FB2D49F23C}" type="datetimeFigureOut">
              <a:rPr lang="uk-UA" smtClean="0"/>
              <a:t>19.02.2023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D5BA10-29EA-446D-8DD4-F4E97F2E2735}" type="slidenum">
              <a:rPr lang="uk-UA" smtClean="0"/>
              <a:t>‹#›</a:t>
            </a:fld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AB7D826-A176-4792-A13B-72FB2D49F23C}" type="datetimeFigureOut">
              <a:rPr lang="uk-UA" smtClean="0"/>
              <a:t>19.02.2023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D5BA10-29EA-446D-8DD4-F4E97F2E2735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AB7D826-A176-4792-A13B-72FB2D49F23C}" type="datetimeFigureOut">
              <a:rPr lang="uk-UA" smtClean="0"/>
              <a:t>19.02.2023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D5BA10-29EA-446D-8DD4-F4E97F2E2735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3AB7D826-A176-4792-A13B-72FB2D49F23C}" type="datetimeFigureOut">
              <a:rPr lang="uk-UA" smtClean="0"/>
              <a:t>19.02.2023</a:t>
            </a:fld>
            <a:endParaRPr lang="uk-UA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AAD5BA10-29EA-446D-8DD4-F4E97F2E2735}" type="slidenum">
              <a:rPr lang="uk-UA" smtClean="0"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noFill/>
        </p:spPr>
        <p:txBody>
          <a:bodyPr>
            <a:noAutofit/>
          </a:bodyPr>
          <a:lstStyle/>
          <a:p>
            <a:r>
              <a:rPr lang="uk-UA" sz="4000" dirty="0" smtClean="0">
                <a:solidFill>
                  <a:srgbClr val="C00000"/>
                </a:solidFill>
              </a:rPr>
              <a:t>«Космічна подорож зоряним небом» </a:t>
            </a:r>
            <a:endParaRPr lang="uk-UA" sz="4000" dirty="0">
              <a:solidFill>
                <a:srgbClr val="C00000"/>
              </a:solidFill>
            </a:endParaRPr>
          </a:p>
        </p:txBody>
      </p:sp>
      <p:sp>
        <p:nvSpPr>
          <p:cNvPr id="11" name="Текст 10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k-UA" sz="4000" dirty="0" smtClean="0">
                <a:solidFill>
                  <a:srgbClr val="0070C0"/>
                </a:solidFill>
              </a:rPr>
              <a:t>2 клас </a:t>
            </a:r>
            <a:endParaRPr lang="uk-UA" sz="4000" dirty="0">
              <a:solidFill>
                <a:srgbClr val="0070C0"/>
              </a:solidFill>
            </a:endParaRPr>
          </a:p>
        </p:txBody>
      </p:sp>
      <p:sp>
        <p:nvSpPr>
          <p:cNvPr id="13" name="Текст 12"/>
          <p:cNvSpPr>
            <a:spLocks noGrp="1"/>
          </p:cNvSpPr>
          <p:nvPr>
            <p:ph type="body" sz="half" idx="3"/>
          </p:nvPr>
        </p:nvSpPr>
        <p:spPr/>
        <p:txBody>
          <a:bodyPr>
            <a:noAutofit/>
          </a:bodyPr>
          <a:lstStyle/>
          <a:p>
            <a:r>
              <a:rPr lang="uk-UA" sz="3200" dirty="0" smtClean="0">
                <a:solidFill>
                  <a:srgbClr val="0070C0"/>
                </a:solidFill>
              </a:rPr>
              <a:t>Урок з математики </a:t>
            </a:r>
            <a:endParaRPr lang="uk-UA" sz="3200" dirty="0">
              <a:solidFill>
                <a:srgbClr val="0070C0"/>
              </a:solidFill>
            </a:endParaRPr>
          </a:p>
        </p:txBody>
      </p:sp>
      <p:pic>
        <p:nvPicPr>
          <p:cNvPr id="15" name="Объект 14"/>
          <p:cNvPicPr>
            <a:picLocks noGrp="1" noChangeAspect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013" y="1688443"/>
            <a:ext cx="3930650" cy="300803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6" name="Объект 15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2204864"/>
            <a:ext cx="2582028" cy="266025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7" name="4-конечная звезда 16"/>
          <p:cNvSpPr/>
          <p:nvPr/>
        </p:nvSpPr>
        <p:spPr>
          <a:xfrm>
            <a:off x="7020272" y="4653136"/>
            <a:ext cx="1562472" cy="1274440"/>
          </a:xfrm>
          <a:prstGeom prst="star4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279789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4800" dirty="0" smtClean="0">
                <a:solidFill>
                  <a:srgbClr val="C00000"/>
                </a:solidFill>
              </a:rPr>
              <a:t>Привітання </a:t>
            </a:r>
            <a:endParaRPr lang="uk-UA" sz="4800" dirty="0">
              <a:solidFill>
                <a:srgbClr val="C0000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484784"/>
            <a:ext cx="2880320" cy="345638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6" name="Объект 5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uk-UA" sz="2000" b="1" dirty="0" smtClean="0">
                <a:solidFill>
                  <a:srgbClr val="002060"/>
                </a:solidFill>
              </a:rPr>
              <a:t>Пролунав уже дзвінок      Починається урок .          В подорож полинемо.      Незвичне зустрінемо. Оченята закривайте,       Нічне небо уявляйте ! </a:t>
            </a:r>
            <a:endParaRPr lang="uk-UA" sz="2000" b="1" dirty="0">
              <a:solidFill>
                <a:srgbClr val="002060"/>
              </a:solidFill>
            </a:endParaRPr>
          </a:p>
        </p:txBody>
      </p:sp>
      <p:sp>
        <p:nvSpPr>
          <p:cNvPr id="8" name="4-конечная звезда 7"/>
          <p:cNvSpPr/>
          <p:nvPr/>
        </p:nvSpPr>
        <p:spPr>
          <a:xfrm>
            <a:off x="5796136" y="3645024"/>
            <a:ext cx="1418456" cy="1652371"/>
          </a:xfrm>
          <a:prstGeom prst="star4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4-конечная звезда 8"/>
          <p:cNvSpPr/>
          <p:nvPr/>
        </p:nvSpPr>
        <p:spPr>
          <a:xfrm>
            <a:off x="3995936" y="1196752"/>
            <a:ext cx="1202432" cy="1418456"/>
          </a:xfrm>
          <a:prstGeom prst="star4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835695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4800" dirty="0" smtClean="0">
                <a:solidFill>
                  <a:srgbClr val="C00000"/>
                </a:solidFill>
              </a:rPr>
              <a:t>Відгадай: </a:t>
            </a:r>
            <a:endParaRPr lang="uk-UA" sz="4800" dirty="0">
              <a:solidFill>
                <a:srgbClr val="C0000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uk-UA" sz="3600" dirty="0" smtClean="0">
                <a:solidFill>
                  <a:srgbClr val="0070C0"/>
                </a:solidFill>
              </a:rPr>
              <a:t>Загадка </a:t>
            </a:r>
            <a:endParaRPr lang="uk-UA" sz="3600" dirty="0">
              <a:solidFill>
                <a:srgbClr val="0070C0"/>
              </a:solidFill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918" y="1447800"/>
            <a:ext cx="3614840" cy="348932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6" name="Объект 5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uk-UA" b="1" dirty="0" smtClean="0">
                <a:solidFill>
                  <a:srgbClr val="002060"/>
                </a:solidFill>
              </a:rPr>
              <a:t>Поле не міряне ,</a:t>
            </a:r>
            <a:r>
              <a:rPr lang="en-US" b="1" dirty="0" smtClean="0">
                <a:solidFill>
                  <a:srgbClr val="002060"/>
                </a:solidFill>
              </a:rPr>
              <a:t>        </a:t>
            </a:r>
            <a:r>
              <a:rPr lang="uk-UA" b="1" dirty="0" smtClean="0">
                <a:solidFill>
                  <a:srgbClr val="002060"/>
                </a:solidFill>
              </a:rPr>
              <a:t>Вівці не лічені ,         Пастух рогатий .</a:t>
            </a:r>
            <a:endParaRPr lang="uk-UA" b="1" dirty="0">
              <a:solidFill>
                <a:srgbClr val="002060"/>
              </a:solidFill>
            </a:endParaRPr>
          </a:p>
        </p:txBody>
      </p:sp>
      <p:sp>
        <p:nvSpPr>
          <p:cNvPr id="8" name="4-конечная звезда 7"/>
          <p:cNvSpPr/>
          <p:nvPr/>
        </p:nvSpPr>
        <p:spPr>
          <a:xfrm>
            <a:off x="5436096" y="3429000"/>
            <a:ext cx="2210544" cy="1634480"/>
          </a:xfrm>
          <a:prstGeom prst="star4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659909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4000" dirty="0" smtClean="0">
                <a:solidFill>
                  <a:srgbClr val="C00000"/>
                </a:solidFill>
              </a:rPr>
              <a:t>Відгадай :</a:t>
            </a:r>
            <a:endParaRPr lang="uk-UA" sz="4000" dirty="0">
              <a:solidFill>
                <a:srgbClr val="C0000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uk-UA" sz="3600" dirty="0" smtClean="0">
                <a:solidFill>
                  <a:srgbClr val="0070C0"/>
                </a:solidFill>
              </a:rPr>
              <a:t>Загадка </a:t>
            </a:r>
            <a:endParaRPr lang="uk-UA" sz="3600" dirty="0">
              <a:solidFill>
                <a:srgbClr val="0070C0"/>
              </a:solidFill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477" y="1447800"/>
            <a:ext cx="3749722" cy="348932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Объект 5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uk-UA" sz="2800" b="1" dirty="0" smtClean="0">
                <a:solidFill>
                  <a:srgbClr val="002060"/>
                </a:solidFill>
              </a:rPr>
              <a:t>Засвітила ,полетіла   Хвіст вогненний залишила .</a:t>
            </a:r>
            <a:endParaRPr lang="uk-UA" sz="2800" b="1" dirty="0">
              <a:solidFill>
                <a:srgbClr val="002060"/>
              </a:solidFill>
            </a:endParaRPr>
          </a:p>
        </p:txBody>
      </p:sp>
      <p:sp>
        <p:nvSpPr>
          <p:cNvPr id="8" name="4-конечная звезда 7"/>
          <p:cNvSpPr/>
          <p:nvPr/>
        </p:nvSpPr>
        <p:spPr>
          <a:xfrm>
            <a:off x="5940152" y="2963028"/>
            <a:ext cx="1080120" cy="1490464"/>
          </a:xfrm>
          <a:prstGeom prst="star4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105644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467544" y="4467714"/>
            <a:ext cx="8183880" cy="1020664"/>
          </a:xfrm>
        </p:spPr>
        <p:txBody>
          <a:bodyPr/>
          <a:lstStyle/>
          <a:p>
            <a:r>
              <a:rPr lang="uk-UA" b="1" dirty="0" smtClean="0">
                <a:solidFill>
                  <a:srgbClr val="C00000"/>
                </a:solidFill>
              </a:rPr>
              <a:t>ВІДГАДАЙ:</a:t>
            </a:r>
            <a:endParaRPr lang="uk-UA" b="1" dirty="0">
              <a:solidFill>
                <a:srgbClr val="C00000"/>
              </a:solidFill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type="body" idx="1"/>
          </p:nvPr>
        </p:nvSpPr>
        <p:spPr>
          <a:xfrm>
            <a:off x="539552" y="5589240"/>
            <a:ext cx="8183880" cy="720080"/>
          </a:xfrm>
          <a:blipFill>
            <a:blip r:embed="rId2"/>
            <a:tile tx="0" ty="0" sx="100000" sy="100000" flip="none" algn="tl"/>
          </a:blipFill>
        </p:spPr>
        <p:txBody>
          <a:bodyPr>
            <a:normAutofit/>
          </a:bodyPr>
          <a:lstStyle/>
          <a:p>
            <a:endParaRPr lang="uk-UA" sz="2000" b="1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type="pic" idx="429496729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876" b="22876"/>
          <a:stretch>
            <a:fillRect/>
          </a:stretch>
        </p:blipFill>
        <p:spPr>
          <a:xfrm>
            <a:off x="-7525344" y="-7372126"/>
            <a:ext cx="5207000" cy="381635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4-конечная звезда 7"/>
          <p:cNvSpPr/>
          <p:nvPr/>
        </p:nvSpPr>
        <p:spPr>
          <a:xfrm>
            <a:off x="5724128" y="3140967"/>
            <a:ext cx="914400" cy="1359291"/>
          </a:xfrm>
          <a:prstGeom prst="star4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-6004048"/>
            <a:ext cx="6012159" cy="4896544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196752"/>
            <a:ext cx="3312368" cy="262386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15" name="Блок-схема: документ 14"/>
          <p:cNvSpPr/>
          <p:nvPr/>
        </p:nvSpPr>
        <p:spPr>
          <a:xfrm>
            <a:off x="5364088" y="1412776"/>
            <a:ext cx="2642592" cy="2537318"/>
          </a:xfrm>
          <a:prstGeom prst="flowChartDocumen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rgbClr val="C00000"/>
                </a:solidFill>
              </a:rPr>
              <a:t>Загадка  На ракеті він літає і скафандр чудовий має ?</a:t>
            </a:r>
            <a:endParaRPr lang="uk-UA" sz="2400" b="1" dirty="0">
              <a:solidFill>
                <a:srgbClr val="C00000"/>
              </a:solidFill>
            </a:endParaRPr>
          </a:p>
        </p:txBody>
      </p:sp>
      <p:sp>
        <p:nvSpPr>
          <p:cNvPr id="16" name="4-конечная звезда 15"/>
          <p:cNvSpPr/>
          <p:nvPr/>
        </p:nvSpPr>
        <p:spPr>
          <a:xfrm>
            <a:off x="611560" y="3429000"/>
            <a:ext cx="1634480" cy="1435494"/>
          </a:xfrm>
          <a:prstGeom prst="star4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7" name="4-конечная звезда 16"/>
          <p:cNvSpPr/>
          <p:nvPr/>
        </p:nvSpPr>
        <p:spPr>
          <a:xfrm>
            <a:off x="4427984" y="764704"/>
            <a:ext cx="1562472" cy="1346448"/>
          </a:xfrm>
          <a:prstGeom prst="star4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8" name="4-конечная звезда 17"/>
          <p:cNvSpPr/>
          <p:nvPr/>
        </p:nvSpPr>
        <p:spPr>
          <a:xfrm>
            <a:off x="7060480" y="4146747"/>
            <a:ext cx="914400" cy="914400"/>
          </a:xfrm>
          <a:prstGeom prst="star4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277787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5373216"/>
            <a:ext cx="7128792" cy="733832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r>
              <a:rPr lang="uk-UA" sz="4000" dirty="0" smtClean="0">
                <a:solidFill>
                  <a:srgbClr val="C00000"/>
                </a:solidFill>
              </a:rPr>
              <a:t>Відгадай :</a:t>
            </a:r>
            <a:endParaRPr lang="uk-UA" sz="4000" dirty="0">
              <a:solidFill>
                <a:srgbClr val="C0000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sz="4000" dirty="0" smtClean="0">
                <a:solidFill>
                  <a:srgbClr val="002060"/>
                </a:solidFill>
              </a:rPr>
              <a:t>Космос </a:t>
            </a:r>
            <a:endParaRPr lang="uk-UA" sz="4000" dirty="0">
              <a:solidFill>
                <a:srgbClr val="00206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uk-UA" sz="3600" dirty="0" smtClean="0">
                <a:solidFill>
                  <a:srgbClr val="0070C0"/>
                </a:solidFill>
              </a:rPr>
              <a:t>Загадка </a:t>
            </a:r>
            <a:endParaRPr lang="uk-UA" sz="3600" dirty="0">
              <a:solidFill>
                <a:srgbClr val="0070C0"/>
              </a:solidFill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700808"/>
            <a:ext cx="3930650" cy="272309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6" name="Объект 5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uk-UA" sz="2800" b="1" dirty="0" smtClean="0">
                <a:solidFill>
                  <a:srgbClr val="002060"/>
                </a:solidFill>
              </a:rPr>
              <a:t>Яким одним словом можна об’єднати ці слова ?</a:t>
            </a:r>
            <a:endParaRPr lang="uk-UA" sz="2800" b="1" dirty="0">
              <a:solidFill>
                <a:srgbClr val="002060"/>
              </a:solidFill>
            </a:endParaRPr>
          </a:p>
        </p:txBody>
      </p:sp>
      <p:sp>
        <p:nvSpPr>
          <p:cNvPr id="8" name="4-конечная звезда 7"/>
          <p:cNvSpPr/>
          <p:nvPr/>
        </p:nvSpPr>
        <p:spPr>
          <a:xfrm>
            <a:off x="6106203" y="3789040"/>
            <a:ext cx="914400" cy="1020523"/>
          </a:xfrm>
          <a:prstGeom prst="star4">
            <a:avLst>
              <a:gd name="adj" fmla="val 18947"/>
            </a:avLst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572141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899592" y="5373216"/>
            <a:ext cx="7200800" cy="661824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r>
              <a:rPr lang="uk-UA" dirty="0" smtClean="0">
                <a:solidFill>
                  <a:srgbClr val="C00000"/>
                </a:solidFill>
              </a:rPr>
              <a:t>СТАНЦІЯ  «КОСМОДРОМ»</a:t>
            </a:r>
            <a:endParaRPr lang="uk-UA" dirty="0">
              <a:solidFill>
                <a:srgbClr val="C00000"/>
              </a:solidFill>
            </a:endParaRPr>
          </a:p>
        </p:txBody>
      </p:sp>
      <p:pic>
        <p:nvPicPr>
          <p:cNvPr id="15" name="Объект 1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1268760"/>
            <a:ext cx="5760640" cy="3736602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6244822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971600" y="5301208"/>
            <a:ext cx="7200800" cy="735942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C00000"/>
                </a:solidFill>
              </a:rPr>
              <a:t>СТАНЦІЯ      «ПЕРЕВІРНА» </a:t>
            </a:r>
            <a:endParaRPr lang="uk-UA" b="1" dirty="0">
              <a:solidFill>
                <a:srgbClr val="C00000"/>
              </a:solidFill>
            </a:endParaRPr>
          </a:p>
        </p:txBody>
      </p:sp>
      <p:pic>
        <p:nvPicPr>
          <p:cNvPr id="11" name="Объект 10"/>
          <p:cNvPicPr>
            <a:picLocks noGrp="1" noChangeAspect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908720"/>
            <a:ext cx="3984625" cy="316865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3" name="Текст 12"/>
          <p:cNvSpPr>
            <a:spLocks noGrp="1"/>
          </p:cNvSpPr>
          <p:nvPr>
            <p:ph type="body" idx="4294967295"/>
          </p:nvPr>
        </p:nvSpPr>
        <p:spPr>
          <a:xfrm>
            <a:off x="0" y="5624513"/>
            <a:ext cx="8183563" cy="420687"/>
          </a:xfrm>
        </p:spPr>
        <p:txBody>
          <a:bodyPr>
            <a:normAutofit fontScale="77500" lnSpcReduction="20000"/>
          </a:bodyPr>
          <a:lstStyle/>
          <a:p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6" name="4-конечная звезда 15"/>
          <p:cNvSpPr/>
          <p:nvPr/>
        </p:nvSpPr>
        <p:spPr>
          <a:xfrm>
            <a:off x="1331640" y="764704"/>
            <a:ext cx="1440160" cy="914400"/>
          </a:xfrm>
          <a:prstGeom prst="star4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7" name="TextBox 16"/>
          <p:cNvSpPr txBox="1"/>
          <p:nvPr/>
        </p:nvSpPr>
        <p:spPr>
          <a:xfrm>
            <a:off x="5724128" y="3140968"/>
            <a:ext cx="319780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>
                <a:solidFill>
                  <a:srgbClr val="002060"/>
                </a:solidFill>
              </a:rPr>
              <a:t>Перевіряємо домашнє завдання </a:t>
            </a:r>
            <a:endParaRPr lang="uk-UA" sz="2800" b="1" dirty="0">
              <a:solidFill>
                <a:srgbClr val="002060"/>
              </a:solidFill>
            </a:endParaRPr>
          </a:p>
        </p:txBody>
      </p:sp>
      <p:sp>
        <p:nvSpPr>
          <p:cNvPr id="18" name="Стрелка вниз 17"/>
          <p:cNvSpPr/>
          <p:nvPr/>
        </p:nvSpPr>
        <p:spPr>
          <a:xfrm>
            <a:off x="7020272" y="1988840"/>
            <a:ext cx="484632" cy="1122424"/>
          </a:xfrm>
          <a:prstGeom prst="downArrow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168072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5373216"/>
            <a:ext cx="7128792" cy="663934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r>
              <a:rPr lang="uk-UA" dirty="0" smtClean="0">
                <a:solidFill>
                  <a:srgbClr val="C00000"/>
                </a:solidFill>
              </a:rPr>
              <a:t>СТАНЦІЯ    «СТАРТОВА» </a:t>
            </a:r>
            <a:endParaRPr lang="uk-UA" dirty="0">
              <a:solidFill>
                <a:srgbClr val="C00000"/>
              </a:solidFill>
            </a:endParaRPr>
          </a:p>
        </p:txBody>
      </p:sp>
      <p:sp>
        <p:nvSpPr>
          <p:cNvPr id="6" name="Блок-схема: документ 5"/>
          <p:cNvSpPr/>
          <p:nvPr/>
        </p:nvSpPr>
        <p:spPr>
          <a:xfrm>
            <a:off x="1691680" y="1273983"/>
            <a:ext cx="5544616" cy="3672408"/>
          </a:xfrm>
          <a:prstGeom prst="flowChartDocumen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C00000"/>
                </a:solidFill>
              </a:rPr>
              <a:t>Знайди</a:t>
            </a:r>
            <a:r>
              <a:rPr lang="uk-UA" sz="2800" b="1" dirty="0" smtClean="0">
                <a:solidFill>
                  <a:srgbClr val="0070C0"/>
                </a:solidFill>
              </a:rPr>
              <a:t> </a:t>
            </a:r>
            <a:r>
              <a:rPr lang="uk-UA" sz="2800" b="1" dirty="0" smtClean="0">
                <a:solidFill>
                  <a:srgbClr val="C00000"/>
                </a:solidFill>
              </a:rPr>
              <a:t>помилку</a:t>
            </a:r>
            <a:r>
              <a:rPr lang="uk-UA" sz="2800" b="1" dirty="0" smtClean="0">
                <a:solidFill>
                  <a:srgbClr val="0070C0"/>
                </a:solidFill>
              </a:rPr>
              <a:t> :       3*8-20=4    (16-4):2=6 3*9+3=30     3*(4+5)=24     2*(18-10)=16              (20-12):2=4</a:t>
            </a:r>
            <a:endParaRPr lang="uk-UA" sz="2800" b="1" dirty="0">
              <a:solidFill>
                <a:srgbClr val="0070C0"/>
              </a:solidFill>
            </a:endParaRPr>
          </a:p>
        </p:txBody>
      </p:sp>
      <p:sp>
        <p:nvSpPr>
          <p:cNvPr id="7" name="4-конечная звезда 6"/>
          <p:cNvSpPr/>
          <p:nvPr/>
        </p:nvSpPr>
        <p:spPr>
          <a:xfrm>
            <a:off x="1043608" y="620688"/>
            <a:ext cx="1634480" cy="1562472"/>
          </a:xfrm>
          <a:prstGeom prst="star4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4-конечная звезда 7"/>
          <p:cNvSpPr/>
          <p:nvPr/>
        </p:nvSpPr>
        <p:spPr>
          <a:xfrm>
            <a:off x="6444208" y="3789040"/>
            <a:ext cx="1490464" cy="1418456"/>
          </a:xfrm>
          <a:prstGeom prst="star4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577362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5229200"/>
            <a:ext cx="7128792" cy="807950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r>
              <a:rPr lang="uk-UA" dirty="0" smtClean="0">
                <a:solidFill>
                  <a:srgbClr val="C00000"/>
                </a:solidFill>
              </a:rPr>
              <a:t>ЗЛІТНА   СТАНЦІЯ </a:t>
            </a:r>
            <a:endParaRPr lang="uk-UA" dirty="0">
              <a:solidFill>
                <a:srgbClr val="C0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908720"/>
            <a:ext cx="5760640" cy="396044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4-конечная звезда 3"/>
          <p:cNvSpPr/>
          <p:nvPr/>
        </p:nvSpPr>
        <p:spPr>
          <a:xfrm>
            <a:off x="999561" y="476672"/>
            <a:ext cx="1368152" cy="1778496"/>
          </a:xfrm>
          <a:prstGeom prst="star4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840417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0120" y="5589240"/>
            <a:ext cx="7212280" cy="648072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90000"/>
          </a:bodyPr>
          <a:lstStyle/>
          <a:p>
            <a:r>
              <a:rPr lang="uk-UA" dirty="0" smtClean="0">
                <a:solidFill>
                  <a:srgbClr val="C00000"/>
                </a:solidFill>
              </a:rPr>
              <a:t>КОСМІЧНИЙ     ПРИБУЛЕЦЬ </a:t>
            </a:r>
            <a:endParaRPr lang="uk-UA" dirty="0">
              <a:solidFill>
                <a:srgbClr val="C0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1003837"/>
            <a:ext cx="4392488" cy="410445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4-конечная звезда 3"/>
          <p:cNvSpPr/>
          <p:nvPr/>
        </p:nvSpPr>
        <p:spPr>
          <a:xfrm>
            <a:off x="1403648" y="620688"/>
            <a:ext cx="1341360" cy="1706487"/>
          </a:xfrm>
          <a:prstGeom prst="star4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" name="4-конечная звезда 4"/>
          <p:cNvSpPr/>
          <p:nvPr/>
        </p:nvSpPr>
        <p:spPr>
          <a:xfrm>
            <a:off x="6588224" y="3501008"/>
            <a:ext cx="1274440" cy="1368153"/>
          </a:xfrm>
          <a:prstGeom prst="star4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TextBox 5"/>
          <p:cNvSpPr txBox="1"/>
          <p:nvPr/>
        </p:nvSpPr>
        <p:spPr>
          <a:xfrm>
            <a:off x="3674985" y="4182467"/>
            <a:ext cx="19896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>
                <a:solidFill>
                  <a:srgbClr val="C00000"/>
                </a:solidFill>
              </a:rPr>
              <a:t>«АЛЬФ»</a:t>
            </a:r>
            <a:endParaRPr lang="uk-UA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38935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5157192"/>
            <a:ext cx="7272808" cy="1080120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90000"/>
          </a:bodyPr>
          <a:lstStyle/>
          <a:p>
            <a:r>
              <a:rPr lang="uk-UA" dirty="0" smtClean="0">
                <a:solidFill>
                  <a:srgbClr val="C00000"/>
                </a:solidFill>
              </a:rPr>
              <a:t>Склади приклади на множення за малюнком: </a:t>
            </a:r>
            <a:endParaRPr lang="uk-UA" dirty="0">
              <a:solidFill>
                <a:srgbClr val="C0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908720"/>
            <a:ext cx="4572000" cy="284529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4-конечная звезда 3"/>
          <p:cNvSpPr/>
          <p:nvPr/>
        </p:nvSpPr>
        <p:spPr>
          <a:xfrm>
            <a:off x="5508104" y="1052736"/>
            <a:ext cx="914400" cy="914400"/>
          </a:xfrm>
          <a:prstGeom prst="star4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" name="4-конечная звезда 4"/>
          <p:cNvSpPr/>
          <p:nvPr/>
        </p:nvSpPr>
        <p:spPr>
          <a:xfrm>
            <a:off x="7236296" y="1052736"/>
            <a:ext cx="914400" cy="914400"/>
          </a:xfrm>
          <a:prstGeom prst="star4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4-конечная звезда 5"/>
          <p:cNvSpPr/>
          <p:nvPr/>
        </p:nvSpPr>
        <p:spPr>
          <a:xfrm>
            <a:off x="6732240" y="2420888"/>
            <a:ext cx="914400" cy="914400"/>
          </a:xfrm>
          <a:prstGeom prst="star4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4-конечная звезда 6"/>
          <p:cNvSpPr/>
          <p:nvPr/>
        </p:nvSpPr>
        <p:spPr>
          <a:xfrm>
            <a:off x="6109320" y="3636874"/>
            <a:ext cx="914400" cy="914400"/>
          </a:xfrm>
          <a:prstGeom prst="star4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4-конечная звезда 7"/>
          <p:cNvSpPr/>
          <p:nvPr/>
        </p:nvSpPr>
        <p:spPr>
          <a:xfrm>
            <a:off x="4067944" y="4437112"/>
            <a:ext cx="914400" cy="914400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4-конечная звезда 8"/>
          <p:cNvSpPr/>
          <p:nvPr/>
        </p:nvSpPr>
        <p:spPr>
          <a:xfrm>
            <a:off x="2411760" y="4293096"/>
            <a:ext cx="914400" cy="914400"/>
          </a:xfrm>
          <a:prstGeom prst="star4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4-конечная звезда 9"/>
          <p:cNvSpPr/>
          <p:nvPr/>
        </p:nvSpPr>
        <p:spPr>
          <a:xfrm>
            <a:off x="7693496" y="4221088"/>
            <a:ext cx="914400" cy="914400"/>
          </a:xfrm>
          <a:prstGeom prst="star4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4-конечная звезда 10"/>
          <p:cNvSpPr/>
          <p:nvPr/>
        </p:nvSpPr>
        <p:spPr>
          <a:xfrm>
            <a:off x="874440" y="3938460"/>
            <a:ext cx="914400" cy="914400"/>
          </a:xfrm>
          <a:prstGeom prst="star4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2" name="4-конечная звезда 11"/>
          <p:cNvSpPr/>
          <p:nvPr/>
        </p:nvSpPr>
        <p:spPr>
          <a:xfrm>
            <a:off x="5327576" y="2251720"/>
            <a:ext cx="914400" cy="914400"/>
          </a:xfrm>
          <a:prstGeom prst="star4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3" name="4-конечная звезда 12"/>
          <p:cNvSpPr/>
          <p:nvPr/>
        </p:nvSpPr>
        <p:spPr>
          <a:xfrm>
            <a:off x="4525144" y="3335288"/>
            <a:ext cx="1177280" cy="1517572"/>
          </a:xfrm>
          <a:prstGeom prst="star4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4" name="4-конечная звезда 13"/>
          <p:cNvSpPr/>
          <p:nvPr/>
        </p:nvSpPr>
        <p:spPr>
          <a:xfrm>
            <a:off x="586408" y="387043"/>
            <a:ext cx="1490464" cy="1562472"/>
          </a:xfrm>
          <a:prstGeom prst="star4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5" name="4-конечная звезда 14"/>
          <p:cNvSpPr/>
          <p:nvPr/>
        </p:nvSpPr>
        <p:spPr>
          <a:xfrm>
            <a:off x="6422504" y="476672"/>
            <a:ext cx="1152128" cy="1346448"/>
          </a:xfrm>
          <a:prstGeom prst="star4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6" name="4-конечная звезда 15"/>
          <p:cNvSpPr/>
          <p:nvPr/>
        </p:nvSpPr>
        <p:spPr>
          <a:xfrm>
            <a:off x="7646640" y="2878088"/>
            <a:ext cx="1029816" cy="914400"/>
          </a:xfrm>
          <a:prstGeom prst="star4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7" name="TextBox 16"/>
          <p:cNvSpPr txBox="1"/>
          <p:nvPr/>
        </p:nvSpPr>
        <p:spPr>
          <a:xfrm rot="556313">
            <a:off x="2052432" y="2302231"/>
            <a:ext cx="24875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C00000"/>
                </a:solidFill>
              </a:rPr>
              <a:t>Друзі АЛЬФА</a:t>
            </a:r>
            <a:endParaRPr lang="uk-UA" sz="2000" b="1" dirty="0">
              <a:solidFill>
                <a:srgbClr val="C00000"/>
              </a:solidFill>
            </a:endParaRPr>
          </a:p>
        </p:txBody>
      </p:sp>
      <p:sp>
        <p:nvSpPr>
          <p:cNvPr id="18" name="Кольцо 17"/>
          <p:cNvSpPr/>
          <p:nvPr/>
        </p:nvSpPr>
        <p:spPr>
          <a:xfrm>
            <a:off x="4648458" y="585225"/>
            <a:ext cx="1058416" cy="385192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19" name="Кольцо 18"/>
          <p:cNvSpPr/>
          <p:nvPr/>
        </p:nvSpPr>
        <p:spPr>
          <a:xfrm>
            <a:off x="6241976" y="2018402"/>
            <a:ext cx="914400" cy="258797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00717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5229200"/>
            <a:ext cx="7056784" cy="864096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90000"/>
          </a:bodyPr>
          <a:lstStyle/>
          <a:p>
            <a:r>
              <a:rPr lang="uk-UA" dirty="0" smtClean="0">
                <a:solidFill>
                  <a:srgbClr val="C00000"/>
                </a:solidFill>
              </a:rPr>
              <a:t>КОМЕТА «ГАЛЕЯ»- </a:t>
            </a:r>
            <a:r>
              <a:rPr lang="uk-UA" sz="3200" b="0" dirty="0" smtClean="0">
                <a:solidFill>
                  <a:srgbClr val="C00000"/>
                </a:solidFill>
              </a:rPr>
              <a:t>тіло Сонячної системи ,що має вигляд туманної світлової плями з яскравою частиною (головою і хвостом)</a:t>
            </a:r>
            <a:r>
              <a:rPr lang="uk-UA" sz="3200" b="0" dirty="0" err="1" smtClean="0">
                <a:solidFill>
                  <a:srgbClr val="C00000"/>
                </a:solidFill>
              </a:rPr>
              <a:t>.Вона</a:t>
            </a:r>
            <a:r>
              <a:rPr lang="uk-UA" sz="3200" b="0" dirty="0" smtClean="0">
                <a:solidFill>
                  <a:srgbClr val="C00000"/>
                </a:solidFill>
              </a:rPr>
              <a:t> посилає свої імпульси у вигляді промінчиків .</a:t>
            </a:r>
            <a:endParaRPr lang="uk-UA" sz="3200" b="0" dirty="0">
              <a:solidFill>
                <a:srgbClr val="C0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764704"/>
            <a:ext cx="5760640" cy="237626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4-конечная звезда 3"/>
          <p:cNvSpPr/>
          <p:nvPr/>
        </p:nvSpPr>
        <p:spPr>
          <a:xfrm>
            <a:off x="7668344" y="2852936"/>
            <a:ext cx="914400" cy="1418456"/>
          </a:xfrm>
          <a:prstGeom prst="star4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" name="4-конечная звезда 4"/>
          <p:cNvSpPr/>
          <p:nvPr/>
        </p:nvSpPr>
        <p:spPr>
          <a:xfrm>
            <a:off x="554527" y="1324737"/>
            <a:ext cx="914400" cy="914400"/>
          </a:xfrm>
          <a:prstGeom prst="star4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809375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0120" y="5301208"/>
            <a:ext cx="7212280" cy="1008112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90000"/>
          </a:bodyPr>
          <a:lstStyle/>
          <a:p>
            <a:r>
              <a:rPr lang="uk-UA" dirty="0" smtClean="0">
                <a:solidFill>
                  <a:srgbClr val="C00000"/>
                </a:solidFill>
              </a:rPr>
              <a:t>СОНЦЕ-найближча до Землі зоря </a:t>
            </a:r>
            <a:endParaRPr lang="uk-UA" dirty="0">
              <a:solidFill>
                <a:srgbClr val="C0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1340768"/>
            <a:ext cx="5688632" cy="346975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4-конечная звезда 3"/>
          <p:cNvSpPr/>
          <p:nvPr/>
        </p:nvSpPr>
        <p:spPr>
          <a:xfrm>
            <a:off x="611560" y="2190074"/>
            <a:ext cx="914400" cy="914400"/>
          </a:xfrm>
          <a:prstGeom prst="star4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" name="4-конечная звезда 4"/>
          <p:cNvSpPr/>
          <p:nvPr/>
        </p:nvSpPr>
        <p:spPr>
          <a:xfrm>
            <a:off x="7668344" y="3131125"/>
            <a:ext cx="914400" cy="914400"/>
          </a:xfrm>
          <a:prstGeom prst="star4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815024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5301208"/>
            <a:ext cx="7128792" cy="735942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r>
              <a:rPr lang="uk-UA" dirty="0" smtClean="0">
                <a:solidFill>
                  <a:srgbClr val="C00000"/>
                </a:solidFill>
              </a:rPr>
              <a:t>ЗАДАЧІ –ЖАРТИ </a:t>
            </a:r>
            <a:endParaRPr lang="uk-UA" dirty="0">
              <a:solidFill>
                <a:srgbClr val="C00000"/>
              </a:solidFill>
            </a:endParaRPr>
          </a:p>
        </p:txBody>
      </p:sp>
      <p:sp>
        <p:nvSpPr>
          <p:cNvPr id="3" name="Прямоугольник с двумя вырезанными противолежащими углами 2"/>
          <p:cNvSpPr/>
          <p:nvPr/>
        </p:nvSpPr>
        <p:spPr>
          <a:xfrm>
            <a:off x="1619672" y="980728"/>
            <a:ext cx="5832648" cy="3829544"/>
          </a:xfrm>
          <a:prstGeom prst="snip2DiagRect">
            <a:avLst>
              <a:gd name="adj1" fmla="val 0"/>
              <a:gd name="adj2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rgbClr val="002060"/>
                </a:solidFill>
              </a:rPr>
              <a:t>1.Коза </a:t>
            </a:r>
            <a:r>
              <a:rPr lang="uk-UA" sz="2400" b="1" dirty="0" err="1" smtClean="0">
                <a:solidFill>
                  <a:srgbClr val="002060"/>
                </a:solidFill>
              </a:rPr>
              <a:t>Люська</a:t>
            </a:r>
            <a:r>
              <a:rPr lang="uk-UA" sz="2400" b="1" dirty="0" smtClean="0">
                <a:solidFill>
                  <a:srgbClr val="002060"/>
                </a:solidFill>
              </a:rPr>
              <a:t> має 4криві ноги ,а її господиня тітка </a:t>
            </a:r>
            <a:r>
              <a:rPr lang="uk-UA" sz="2400" b="1" dirty="0" err="1" smtClean="0">
                <a:solidFill>
                  <a:srgbClr val="002060"/>
                </a:solidFill>
              </a:rPr>
              <a:t>Уля-тільки</a:t>
            </a:r>
            <a:r>
              <a:rPr lang="uk-UA" sz="2400" b="1" dirty="0" smtClean="0">
                <a:solidFill>
                  <a:srgbClr val="002060"/>
                </a:solidFill>
              </a:rPr>
              <a:t> 2.Скільки всього ніг в обох ?                             2.На дроті сиділо 5 ластівок </a:t>
            </a:r>
            <a:r>
              <a:rPr lang="uk-UA" sz="2400" b="1" dirty="0" err="1" smtClean="0">
                <a:solidFill>
                  <a:srgbClr val="002060"/>
                </a:solidFill>
              </a:rPr>
              <a:t>.Третя</a:t>
            </a:r>
            <a:r>
              <a:rPr lang="uk-UA" sz="2400" b="1" dirty="0" smtClean="0">
                <a:solidFill>
                  <a:srgbClr val="002060"/>
                </a:solidFill>
              </a:rPr>
              <a:t> ластівка полетіла </a:t>
            </a:r>
            <a:r>
              <a:rPr lang="uk-UA" sz="2400" b="1" dirty="0" err="1" smtClean="0">
                <a:solidFill>
                  <a:srgbClr val="002060"/>
                </a:solidFill>
              </a:rPr>
              <a:t>.Скільки</a:t>
            </a:r>
            <a:r>
              <a:rPr lang="uk-UA" sz="2400" b="1" dirty="0" smtClean="0">
                <a:solidFill>
                  <a:srgbClr val="002060"/>
                </a:solidFill>
              </a:rPr>
              <a:t> білочок залишилося ? </a:t>
            </a:r>
            <a:endParaRPr lang="uk-UA" sz="2400" b="1" dirty="0">
              <a:solidFill>
                <a:srgbClr val="002060"/>
              </a:solidFill>
            </a:endParaRPr>
          </a:p>
        </p:txBody>
      </p:sp>
      <p:sp>
        <p:nvSpPr>
          <p:cNvPr id="4" name="4-конечная звезда 3"/>
          <p:cNvSpPr/>
          <p:nvPr/>
        </p:nvSpPr>
        <p:spPr>
          <a:xfrm>
            <a:off x="604925" y="1124744"/>
            <a:ext cx="914400" cy="914400"/>
          </a:xfrm>
          <a:prstGeom prst="star4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" name="4-конечная звезда 4"/>
          <p:cNvSpPr/>
          <p:nvPr/>
        </p:nvSpPr>
        <p:spPr>
          <a:xfrm>
            <a:off x="7740352" y="3429000"/>
            <a:ext cx="914400" cy="914400"/>
          </a:xfrm>
          <a:prstGeom prst="star4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403435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5373216"/>
            <a:ext cx="7212280" cy="735942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90000"/>
          </a:bodyPr>
          <a:lstStyle/>
          <a:p>
            <a:r>
              <a:rPr lang="uk-UA" dirty="0" smtClean="0">
                <a:solidFill>
                  <a:srgbClr val="C00000"/>
                </a:solidFill>
              </a:rPr>
              <a:t>МУЗИЧНА ХВИЛИНКА-РУХАНКА</a:t>
            </a:r>
            <a:endParaRPr lang="uk-UA" dirty="0">
              <a:solidFill>
                <a:srgbClr val="C0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764704"/>
            <a:ext cx="4572000" cy="360040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Овал 3"/>
          <p:cNvSpPr/>
          <p:nvPr/>
        </p:nvSpPr>
        <p:spPr>
          <a:xfrm>
            <a:off x="6156176" y="1772816"/>
            <a:ext cx="1850504" cy="3123082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1600" b="1" dirty="0" smtClean="0">
                <a:solidFill>
                  <a:srgbClr val="C00000"/>
                </a:solidFill>
              </a:rPr>
              <a:t>У КОЖНОЇ ТЕМНОЇ ХМАРИН- КИ        Є СВІТЛИЙ КРАЄЧОК .</a:t>
            </a:r>
            <a:endParaRPr lang="uk-UA" sz="1600" b="1" dirty="0">
              <a:solidFill>
                <a:srgbClr val="C00000"/>
              </a:solidFill>
            </a:endParaRPr>
          </a:p>
        </p:txBody>
      </p:sp>
      <p:sp>
        <p:nvSpPr>
          <p:cNvPr id="5" name="4-конечная звезда 4"/>
          <p:cNvSpPr/>
          <p:nvPr/>
        </p:nvSpPr>
        <p:spPr>
          <a:xfrm>
            <a:off x="6012160" y="764704"/>
            <a:ext cx="1490464" cy="1418456"/>
          </a:xfrm>
          <a:prstGeom prst="star4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4-конечная звезда 5"/>
          <p:cNvSpPr/>
          <p:nvPr/>
        </p:nvSpPr>
        <p:spPr>
          <a:xfrm>
            <a:off x="1043608" y="4221088"/>
            <a:ext cx="914400" cy="914400"/>
          </a:xfrm>
          <a:prstGeom prst="star4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821372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9612" y="5229200"/>
            <a:ext cx="7128792" cy="807950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90000"/>
          </a:bodyPr>
          <a:lstStyle/>
          <a:p>
            <a:r>
              <a:rPr lang="uk-UA" dirty="0" smtClean="0">
                <a:solidFill>
                  <a:srgbClr val="C00000"/>
                </a:solidFill>
              </a:rPr>
              <a:t>МЕТЕОРИТНИЙ</a:t>
            </a:r>
            <a:r>
              <a:rPr lang="uk-UA" b="0" dirty="0" smtClean="0">
                <a:solidFill>
                  <a:srgbClr val="C00000"/>
                </a:solidFill>
              </a:rPr>
              <a:t>  </a:t>
            </a:r>
            <a:r>
              <a:rPr lang="uk-UA" dirty="0" smtClean="0">
                <a:solidFill>
                  <a:srgbClr val="C00000"/>
                </a:solidFill>
              </a:rPr>
              <a:t>ДОЩ</a:t>
            </a:r>
            <a:r>
              <a:rPr lang="uk-UA" b="0" dirty="0" smtClean="0">
                <a:solidFill>
                  <a:srgbClr val="C00000"/>
                </a:solidFill>
              </a:rPr>
              <a:t>            </a:t>
            </a:r>
            <a:r>
              <a:rPr lang="uk-UA" sz="3100" dirty="0" smtClean="0">
                <a:solidFill>
                  <a:srgbClr val="C00000"/>
                </a:solidFill>
              </a:rPr>
              <a:t>Метеорити</a:t>
            </a:r>
            <a:r>
              <a:rPr lang="uk-UA" sz="3100" b="0" dirty="0" smtClean="0">
                <a:solidFill>
                  <a:srgbClr val="C00000"/>
                </a:solidFill>
              </a:rPr>
              <a:t> </a:t>
            </a:r>
            <a:r>
              <a:rPr lang="uk-UA" sz="3100" b="0" dirty="0" err="1" smtClean="0">
                <a:solidFill>
                  <a:srgbClr val="C00000"/>
                </a:solidFill>
              </a:rPr>
              <a:t>–космічне</a:t>
            </a:r>
            <a:r>
              <a:rPr lang="uk-UA" sz="3100" b="0" dirty="0" smtClean="0">
                <a:solidFill>
                  <a:srgbClr val="C00000"/>
                </a:solidFill>
              </a:rPr>
              <a:t> тіло ,переважно залізне або кам’яне ,що падає на землю з космічного простору .</a:t>
            </a:r>
            <a:endParaRPr lang="uk-UA" sz="3100" b="0" dirty="0">
              <a:solidFill>
                <a:srgbClr val="C0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3949" y="786811"/>
            <a:ext cx="5544616" cy="273630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4-конечная звезда 3"/>
          <p:cNvSpPr/>
          <p:nvPr/>
        </p:nvSpPr>
        <p:spPr>
          <a:xfrm>
            <a:off x="683568" y="1556792"/>
            <a:ext cx="1274440" cy="1274440"/>
          </a:xfrm>
          <a:prstGeom prst="star4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" name="4-конечная звезда 4"/>
          <p:cNvSpPr/>
          <p:nvPr/>
        </p:nvSpPr>
        <p:spPr>
          <a:xfrm>
            <a:off x="7812360" y="3356992"/>
            <a:ext cx="792088" cy="1080120"/>
          </a:xfrm>
          <a:prstGeom prst="star4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810520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5085184"/>
            <a:ext cx="7751832" cy="990921"/>
          </a:xfrm>
        </p:spPr>
        <p:txBody>
          <a:bodyPr/>
          <a:lstStyle/>
          <a:p>
            <a:r>
              <a:rPr lang="uk-UA" dirty="0" smtClean="0">
                <a:solidFill>
                  <a:srgbClr val="C00000"/>
                </a:solidFill>
              </a:rPr>
              <a:t> </a:t>
            </a:r>
            <a:endParaRPr lang="uk-UA" dirty="0">
              <a:solidFill>
                <a:srgbClr val="C0000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467544" y="5013176"/>
            <a:ext cx="8043192" cy="1031932"/>
          </a:xfrm>
          <a:blipFill>
            <a:blip r:embed="rId2"/>
            <a:tile tx="0" ty="0" sx="100000" sy="100000" flip="none" algn="tl"/>
          </a:blipFill>
        </p:spPr>
        <p:txBody>
          <a:bodyPr>
            <a:normAutofit/>
          </a:bodyPr>
          <a:lstStyle/>
          <a:p>
            <a:r>
              <a:rPr lang="uk-UA" sz="4000" b="1" dirty="0" smtClean="0">
                <a:solidFill>
                  <a:srgbClr val="C00000"/>
                </a:solidFill>
              </a:rPr>
              <a:t>Невідома планета </a:t>
            </a:r>
            <a:endParaRPr lang="uk-UA" sz="4000" b="1" dirty="0">
              <a:solidFill>
                <a:srgbClr val="C0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764704"/>
            <a:ext cx="4320480" cy="345638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6" name="4-конечная звезда 5"/>
          <p:cNvSpPr/>
          <p:nvPr/>
        </p:nvSpPr>
        <p:spPr>
          <a:xfrm>
            <a:off x="683568" y="1124744"/>
            <a:ext cx="1346448" cy="1706488"/>
          </a:xfrm>
          <a:prstGeom prst="star4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4-конечная звезда 6"/>
          <p:cNvSpPr/>
          <p:nvPr/>
        </p:nvSpPr>
        <p:spPr>
          <a:xfrm>
            <a:off x="7092280" y="2831232"/>
            <a:ext cx="1418456" cy="1512168"/>
          </a:xfrm>
          <a:prstGeom prst="star4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4-конечная звезда 7"/>
          <p:cNvSpPr/>
          <p:nvPr/>
        </p:nvSpPr>
        <p:spPr>
          <a:xfrm>
            <a:off x="7092280" y="692696"/>
            <a:ext cx="1274440" cy="1490464"/>
          </a:xfrm>
          <a:prstGeom prst="star4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994932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3200" b="1" dirty="0" smtClean="0">
                <a:solidFill>
                  <a:srgbClr val="C00000"/>
                </a:solidFill>
              </a:rPr>
              <a:t>СУЗІР’Я ДРАКОНА </a:t>
            </a:r>
            <a:endParaRPr lang="uk-UA" sz="3200" b="1" dirty="0">
              <a:solidFill>
                <a:srgbClr val="C0000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589240"/>
            <a:ext cx="7920080" cy="576064"/>
          </a:xfrm>
          <a:blipFill>
            <a:blip r:embed="rId2"/>
            <a:tile tx="0" ty="0" sx="100000" sy="100000" flip="none" algn="tl"/>
          </a:blipFill>
        </p:spPr>
        <p:txBody>
          <a:bodyPr>
            <a:noAutofit/>
          </a:bodyPr>
          <a:lstStyle/>
          <a:p>
            <a:r>
              <a:rPr lang="uk-UA" sz="2000" b="1" dirty="0" smtClean="0">
                <a:solidFill>
                  <a:srgbClr val="C00000"/>
                </a:solidFill>
              </a:rPr>
              <a:t>СУЗІР’Я </a:t>
            </a:r>
            <a:r>
              <a:rPr lang="uk-UA" sz="2000" b="1" dirty="0" err="1" smtClean="0">
                <a:solidFill>
                  <a:srgbClr val="C00000"/>
                </a:solidFill>
              </a:rPr>
              <a:t>–це</a:t>
            </a:r>
            <a:r>
              <a:rPr lang="uk-UA" sz="2000" b="1" dirty="0" smtClean="0">
                <a:solidFill>
                  <a:srgbClr val="C00000"/>
                </a:solidFill>
              </a:rPr>
              <a:t> ділянки ,на які поділена небесна сфера для зручності орієнтування на </a:t>
            </a:r>
            <a:r>
              <a:rPr lang="uk-UA" sz="2000" b="1" dirty="0" err="1" smtClean="0">
                <a:solidFill>
                  <a:srgbClr val="C00000"/>
                </a:solidFill>
              </a:rPr>
              <a:t>зоряномунебі</a:t>
            </a:r>
            <a:r>
              <a:rPr lang="uk-UA" sz="2000" b="1" dirty="0" smtClean="0">
                <a:solidFill>
                  <a:srgbClr val="C00000"/>
                </a:solidFill>
              </a:rPr>
              <a:t>  </a:t>
            </a:r>
            <a:endParaRPr lang="uk-UA" sz="2000" b="1" dirty="0">
              <a:solidFill>
                <a:srgbClr val="C0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764704"/>
            <a:ext cx="5184576" cy="345638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4-конечная звезда 4"/>
          <p:cNvSpPr/>
          <p:nvPr/>
        </p:nvSpPr>
        <p:spPr>
          <a:xfrm>
            <a:off x="683568" y="1556792"/>
            <a:ext cx="1130424" cy="1202432"/>
          </a:xfrm>
          <a:prstGeom prst="star4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4-конечная звезда 5"/>
          <p:cNvSpPr/>
          <p:nvPr/>
        </p:nvSpPr>
        <p:spPr>
          <a:xfrm>
            <a:off x="7524328" y="3501008"/>
            <a:ext cx="1202432" cy="1202432"/>
          </a:xfrm>
          <a:prstGeom prst="star4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4-конечная звезда 6"/>
          <p:cNvSpPr/>
          <p:nvPr/>
        </p:nvSpPr>
        <p:spPr>
          <a:xfrm>
            <a:off x="7668344" y="1052736"/>
            <a:ext cx="914400" cy="914400"/>
          </a:xfrm>
          <a:prstGeom prst="star4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8201563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C00000"/>
                </a:solidFill>
              </a:rPr>
              <a:t>Розшифровування </a:t>
            </a:r>
            <a:r>
              <a:rPr lang="uk-UA" b="1" dirty="0" err="1" smtClean="0">
                <a:solidFill>
                  <a:srgbClr val="C00000"/>
                </a:solidFill>
              </a:rPr>
              <a:t>кодограм</a:t>
            </a:r>
            <a:r>
              <a:rPr lang="uk-UA" b="1" dirty="0" smtClean="0">
                <a:solidFill>
                  <a:srgbClr val="C00000"/>
                </a:solidFill>
              </a:rPr>
              <a:t> </a:t>
            </a:r>
            <a:endParaRPr lang="uk-UA" b="1" dirty="0">
              <a:solidFill>
                <a:srgbClr val="C0000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endParaRPr lang="uk-UA" dirty="0"/>
          </a:p>
        </p:txBody>
      </p:sp>
      <p:sp>
        <p:nvSpPr>
          <p:cNvPr id="4" name="Блок-схема: документ 3"/>
          <p:cNvSpPr/>
          <p:nvPr/>
        </p:nvSpPr>
        <p:spPr>
          <a:xfrm>
            <a:off x="971600" y="1556792"/>
            <a:ext cx="2448272" cy="2700880"/>
          </a:xfrm>
          <a:prstGeom prst="flowChartDocumen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002060"/>
                </a:solidFill>
              </a:rPr>
              <a:t>10:2    0           2*2    С               3*3    К               4*2    М            6:2     Н             14:2    А          5*2     В           3*5     Т                             </a:t>
            </a:r>
            <a:endParaRPr lang="uk-UA" b="1" dirty="0">
              <a:solidFill>
                <a:srgbClr val="002060"/>
              </a:solidFill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3563888" y="476672"/>
            <a:ext cx="3362672" cy="2210544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002060"/>
                </a:solidFill>
              </a:rPr>
              <a:t>3*3    Е           3*7    Л          3*4     0          6:2    Н             4:2      І          5*2     Д</a:t>
            </a:r>
            <a:endParaRPr lang="uk-UA" b="1" dirty="0">
              <a:solidFill>
                <a:srgbClr val="002060"/>
              </a:solidFill>
            </a:endParaRPr>
          </a:p>
        </p:txBody>
      </p:sp>
      <p:sp>
        <p:nvSpPr>
          <p:cNvPr id="6" name="Параллелограмм 5"/>
          <p:cNvSpPr/>
          <p:nvPr/>
        </p:nvSpPr>
        <p:spPr>
          <a:xfrm>
            <a:off x="3851920" y="2872226"/>
            <a:ext cx="4200768" cy="1780910"/>
          </a:xfrm>
          <a:prstGeom prst="parallelogram">
            <a:avLst>
              <a:gd name="adj" fmla="val 49210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 smtClean="0"/>
              <a:t>2*8        К                    16:2       А                 2*9          Е                  18:2    Д       2*7   Н 14:2        Ю               2*9     К</a:t>
            </a:r>
            <a:endParaRPr lang="uk-UA" b="1" dirty="0"/>
          </a:p>
        </p:txBody>
      </p:sp>
      <p:sp>
        <p:nvSpPr>
          <p:cNvPr id="8" name="4-конечная звезда 7"/>
          <p:cNvSpPr/>
          <p:nvPr/>
        </p:nvSpPr>
        <p:spPr>
          <a:xfrm>
            <a:off x="7380312" y="1196752"/>
            <a:ext cx="1202432" cy="1490464"/>
          </a:xfrm>
          <a:prstGeom prst="star4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4-конечная звезда 8"/>
          <p:cNvSpPr/>
          <p:nvPr/>
        </p:nvSpPr>
        <p:spPr>
          <a:xfrm>
            <a:off x="611560" y="502546"/>
            <a:ext cx="1202432" cy="1130424"/>
          </a:xfrm>
          <a:prstGeom prst="star4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4-конечная звезда 9"/>
          <p:cNvSpPr/>
          <p:nvPr/>
        </p:nvSpPr>
        <p:spPr>
          <a:xfrm>
            <a:off x="2771800" y="3933056"/>
            <a:ext cx="1202432" cy="1239016"/>
          </a:xfrm>
          <a:prstGeom prst="star4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3238725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C00000"/>
                </a:solidFill>
              </a:rPr>
              <a:t>ЛЕОНІД  КАДЕНЮК </a:t>
            </a:r>
            <a:endParaRPr lang="uk-UA" b="1" dirty="0">
              <a:solidFill>
                <a:srgbClr val="C0000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980728"/>
            <a:ext cx="3078088" cy="348924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Овал 4"/>
          <p:cNvSpPr/>
          <p:nvPr/>
        </p:nvSpPr>
        <p:spPr>
          <a:xfrm>
            <a:off x="5652120" y="1772816"/>
            <a:ext cx="2376264" cy="216024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C00000"/>
                </a:solidFill>
                <a:latin typeface="Arial Black" pitchFamily="34" charset="0"/>
              </a:rPr>
              <a:t>Перший космонавт НЕЗАЛЕЖ- НОЇ   УКРАЇНИ! </a:t>
            </a:r>
            <a:endParaRPr lang="uk-UA" b="1" dirty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6" name="4-конечная звезда 5"/>
          <p:cNvSpPr/>
          <p:nvPr/>
        </p:nvSpPr>
        <p:spPr>
          <a:xfrm>
            <a:off x="7452320" y="764704"/>
            <a:ext cx="1274440" cy="1202432"/>
          </a:xfrm>
          <a:prstGeom prst="star4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4-конечная звезда 6"/>
          <p:cNvSpPr/>
          <p:nvPr/>
        </p:nvSpPr>
        <p:spPr>
          <a:xfrm>
            <a:off x="1167640" y="3861048"/>
            <a:ext cx="914400" cy="914400"/>
          </a:xfrm>
          <a:prstGeom prst="star4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4-конечная звезда 7"/>
          <p:cNvSpPr/>
          <p:nvPr/>
        </p:nvSpPr>
        <p:spPr>
          <a:xfrm>
            <a:off x="467544" y="548680"/>
            <a:ext cx="1562472" cy="1634480"/>
          </a:xfrm>
          <a:prstGeom prst="star4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7467015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C00000"/>
                </a:solidFill>
              </a:rPr>
              <a:t>Вправа  « ДОЛОНЬКИ»</a:t>
            </a:r>
            <a:endParaRPr lang="uk-UA" b="1" dirty="0">
              <a:solidFill>
                <a:srgbClr val="C0000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r>
              <a:rPr lang="uk-UA" sz="2400" b="1" dirty="0" smtClean="0">
                <a:solidFill>
                  <a:srgbClr val="C00000"/>
                </a:solidFill>
              </a:rPr>
              <a:t>РЕФЛЕКСІЯ </a:t>
            </a:r>
            <a:endParaRPr lang="uk-UA" sz="2400" b="1" dirty="0">
              <a:solidFill>
                <a:srgbClr val="C0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836712"/>
            <a:ext cx="2477889" cy="343460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3" y="980728"/>
            <a:ext cx="2236291" cy="345638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6" name="4-конечная звезда 5"/>
          <p:cNvSpPr/>
          <p:nvPr/>
        </p:nvSpPr>
        <p:spPr>
          <a:xfrm>
            <a:off x="4644008" y="1556792"/>
            <a:ext cx="914400" cy="914400"/>
          </a:xfrm>
          <a:prstGeom prst="star4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4-конечная звезда 6"/>
          <p:cNvSpPr/>
          <p:nvPr/>
        </p:nvSpPr>
        <p:spPr>
          <a:xfrm>
            <a:off x="4644008" y="3861048"/>
            <a:ext cx="914400" cy="914400"/>
          </a:xfrm>
          <a:prstGeom prst="star4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4-конечная звезда 7"/>
          <p:cNvSpPr/>
          <p:nvPr/>
        </p:nvSpPr>
        <p:spPr>
          <a:xfrm>
            <a:off x="4139952" y="2554012"/>
            <a:ext cx="914400" cy="1429348"/>
          </a:xfrm>
          <a:prstGeom prst="star4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4-конечная звезда 8"/>
          <p:cNvSpPr/>
          <p:nvPr/>
        </p:nvSpPr>
        <p:spPr>
          <a:xfrm>
            <a:off x="611560" y="642392"/>
            <a:ext cx="914400" cy="914400"/>
          </a:xfrm>
          <a:prstGeom prst="star4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4-конечная звезда 9"/>
          <p:cNvSpPr/>
          <p:nvPr/>
        </p:nvSpPr>
        <p:spPr>
          <a:xfrm>
            <a:off x="899592" y="3861048"/>
            <a:ext cx="914400" cy="914400"/>
          </a:xfrm>
          <a:prstGeom prst="star4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6357480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C00000"/>
                </a:solidFill>
              </a:rPr>
              <a:t>СМАКОЛИКИ ВІД АЛЬФА </a:t>
            </a:r>
            <a:endParaRPr lang="uk-UA" b="1" dirty="0">
              <a:solidFill>
                <a:srgbClr val="C0000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620688"/>
            <a:ext cx="2520280" cy="326936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648065"/>
            <a:ext cx="2430760" cy="257099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7510" y="2852936"/>
            <a:ext cx="2120900" cy="169545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7" name="Блок-схема: документ 6"/>
          <p:cNvSpPr/>
          <p:nvPr/>
        </p:nvSpPr>
        <p:spPr>
          <a:xfrm>
            <a:off x="3779912" y="648065"/>
            <a:ext cx="1501272" cy="1585554"/>
          </a:xfrm>
          <a:prstGeom prst="flowChartDocumen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C00000"/>
                </a:solidFill>
              </a:rPr>
              <a:t>«ЗОРЯНЕ СЯЙВО»</a:t>
            </a:r>
            <a:endParaRPr lang="uk-UA" b="1" dirty="0">
              <a:solidFill>
                <a:srgbClr val="C00000"/>
              </a:solidFill>
            </a:endParaRPr>
          </a:p>
        </p:txBody>
      </p:sp>
      <p:sp>
        <p:nvSpPr>
          <p:cNvPr id="8" name="4-конечная звезда 7"/>
          <p:cNvSpPr/>
          <p:nvPr/>
        </p:nvSpPr>
        <p:spPr>
          <a:xfrm>
            <a:off x="7011516" y="3890052"/>
            <a:ext cx="914400" cy="914400"/>
          </a:xfrm>
          <a:prstGeom prst="star4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4-конечная звезда 8"/>
          <p:cNvSpPr/>
          <p:nvPr/>
        </p:nvSpPr>
        <p:spPr>
          <a:xfrm>
            <a:off x="1043608" y="3046161"/>
            <a:ext cx="1260140" cy="1346448"/>
          </a:xfrm>
          <a:prstGeom prst="star4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4-конечная звезда 9"/>
          <p:cNvSpPr/>
          <p:nvPr/>
        </p:nvSpPr>
        <p:spPr>
          <a:xfrm>
            <a:off x="5482952" y="2804985"/>
            <a:ext cx="914400" cy="914400"/>
          </a:xfrm>
          <a:prstGeom prst="star4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4031933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C00000"/>
                </a:solidFill>
              </a:rPr>
              <a:t>ПІДСУМОК  УРОКУ </a:t>
            </a:r>
            <a:endParaRPr lang="uk-UA" b="1" dirty="0">
              <a:solidFill>
                <a:srgbClr val="C0000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567" y="1124744"/>
            <a:ext cx="3885787" cy="304437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5" name="Овал 4"/>
          <p:cNvSpPr/>
          <p:nvPr/>
        </p:nvSpPr>
        <p:spPr>
          <a:xfrm>
            <a:off x="5580112" y="1340768"/>
            <a:ext cx="1994520" cy="2828352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1400" b="1" dirty="0" smtClean="0">
                <a:solidFill>
                  <a:srgbClr val="C00000"/>
                </a:solidFill>
                <a:latin typeface="Arial Black" pitchFamily="34" charset="0"/>
              </a:rPr>
              <a:t>УРОКУ НАШОМУ КІНЕЦЬ,         ХТО ТРУДИВСЯ         МОЛОДЕЦЬ !</a:t>
            </a:r>
            <a:endParaRPr lang="uk-UA" sz="1400" b="1" dirty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6" name="4-конечная звезда 5"/>
          <p:cNvSpPr/>
          <p:nvPr/>
        </p:nvSpPr>
        <p:spPr>
          <a:xfrm>
            <a:off x="7740352" y="1052736"/>
            <a:ext cx="914400" cy="914400"/>
          </a:xfrm>
          <a:prstGeom prst="star4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4-конечная звезда 6"/>
          <p:cNvSpPr/>
          <p:nvPr/>
        </p:nvSpPr>
        <p:spPr>
          <a:xfrm>
            <a:off x="5580112" y="3789040"/>
            <a:ext cx="914400" cy="914400"/>
          </a:xfrm>
          <a:prstGeom prst="star4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4-конечная звезда 7"/>
          <p:cNvSpPr/>
          <p:nvPr/>
        </p:nvSpPr>
        <p:spPr>
          <a:xfrm>
            <a:off x="4514354" y="1124744"/>
            <a:ext cx="914400" cy="914400"/>
          </a:xfrm>
          <a:prstGeom prst="star4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6805568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404</TotalTime>
  <Words>328</Words>
  <Application>Microsoft Office PowerPoint</Application>
  <PresentationFormat>Экран (4:3)</PresentationFormat>
  <Paragraphs>51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Аспект</vt:lpstr>
      <vt:lpstr>«Космічна подорож зоряним небом» </vt:lpstr>
      <vt:lpstr>Привітання </vt:lpstr>
      <vt:lpstr>Відгадай: </vt:lpstr>
      <vt:lpstr>Відгадай :</vt:lpstr>
      <vt:lpstr>ВІДГАДАЙ:</vt:lpstr>
      <vt:lpstr>Відгадай :</vt:lpstr>
      <vt:lpstr>СТАНЦІЯ  «КОСМОДРОМ»</vt:lpstr>
      <vt:lpstr>СТАНЦІЯ      «ПЕРЕВІРНА» </vt:lpstr>
      <vt:lpstr>СТАНЦІЯ    «СТАРТОВА» </vt:lpstr>
      <vt:lpstr>ЗЛІТНА   СТАНЦІЯ </vt:lpstr>
      <vt:lpstr>КОСМІЧНИЙ     ПРИБУЛЕЦЬ </vt:lpstr>
      <vt:lpstr>Склади приклади на множення за малюнком: </vt:lpstr>
      <vt:lpstr>КОМЕТА «ГАЛЕЯ»- тіло Сонячної системи ,що має вигляд туманної світлової плями з яскравою частиною (головою і хвостом).Вона посилає свої імпульси у вигляді промінчиків .</vt:lpstr>
      <vt:lpstr>СОНЦЕ-найближча до Землі зоря </vt:lpstr>
      <vt:lpstr>ЗАДАЧІ –ЖАРТИ </vt:lpstr>
      <vt:lpstr>МУЗИЧНА ХВИЛИНКА-РУХАНКА</vt:lpstr>
      <vt:lpstr>МЕТЕОРИТНИЙ  ДОЩ            Метеорити –космічне тіло ,переважно залізне або кам’яне ,що падає на землю з космічного простору .</vt:lpstr>
      <vt:lpstr> </vt:lpstr>
      <vt:lpstr>СУЗІР’Я ДРАКОНА </vt:lpstr>
      <vt:lpstr>Розшифровування кодограм </vt:lpstr>
      <vt:lpstr>ЛЕОНІД  КАДЕНЮК </vt:lpstr>
      <vt:lpstr>Вправа  « ДОЛОНЬКИ»</vt:lpstr>
      <vt:lpstr>СМАКОЛИКИ ВІД АЛЬФА </vt:lpstr>
      <vt:lpstr>ПІДСУМОК  УРОКУ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«Космічна подорож зоряним небом»</dc:title>
  <dc:creator>LENOVO</dc:creator>
  <cp:lastModifiedBy>LENOVO</cp:lastModifiedBy>
  <cp:revision>36</cp:revision>
  <dcterms:created xsi:type="dcterms:W3CDTF">2023-02-19T13:28:40Z</dcterms:created>
  <dcterms:modified xsi:type="dcterms:W3CDTF">2023-02-19T20:13:40Z</dcterms:modified>
</cp:coreProperties>
</file>