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0" r:id="rId2"/>
    <p:sldId id="361" r:id="rId3"/>
    <p:sldId id="362" r:id="rId4"/>
    <p:sldId id="359" r:id="rId5"/>
    <p:sldId id="369" r:id="rId6"/>
    <p:sldId id="363" r:id="rId7"/>
    <p:sldId id="364" r:id="rId8"/>
    <p:sldId id="365" r:id="rId9"/>
    <p:sldId id="329" r:id="rId10"/>
    <p:sldId id="297" r:id="rId11"/>
    <p:sldId id="353" r:id="rId12"/>
    <p:sldId id="354" r:id="rId13"/>
    <p:sldId id="355" r:id="rId14"/>
    <p:sldId id="366" r:id="rId15"/>
    <p:sldId id="370" r:id="rId16"/>
    <p:sldId id="368" r:id="rId17"/>
    <p:sldId id="367" r:id="rId1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8009264-C3A9-4C7C-AD9D-65D7616995C4}">
          <p14:sldIdLst/>
        </p14:section>
        <p14:section name="Раздел без заголовка" id="{69A8CFAA-4564-47D0-8315-169559EEC7FA}">
          <p14:sldIdLst>
            <p14:sldId id="360"/>
            <p14:sldId id="361"/>
            <p14:sldId id="362"/>
            <p14:sldId id="359"/>
            <p14:sldId id="369"/>
            <p14:sldId id="363"/>
            <p14:sldId id="364"/>
            <p14:sldId id="365"/>
            <p14:sldId id="329"/>
            <p14:sldId id="297"/>
            <p14:sldId id="353"/>
            <p14:sldId id="354"/>
            <p14:sldId id="355"/>
            <p14:sldId id="366"/>
            <p14:sldId id="370"/>
            <p14:sldId id="368"/>
            <p14:sldId id="3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9D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9540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9134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22000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915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784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9592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1618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3856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3682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6935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2565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284F3-7FD7-4036-8048-FA5B7DCF1C38}" type="datetimeFigureOut">
              <a:rPr lang="uk-UA" smtClean="0"/>
              <a:t>10.02.2023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87E5B-4BFA-4147-A418-64A6ED3109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1358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-2" y="23432"/>
            <a:ext cx="9143999" cy="5154522"/>
            <a:chOff x="0" y="0"/>
            <a:chExt cx="9143999" cy="5154522"/>
          </a:xfrm>
        </p:grpSpPr>
        <p:pic>
          <p:nvPicPr>
            <p:cNvPr id="5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989"/>
            <a:stretch/>
          </p:blipFill>
          <p:spPr bwMode="auto">
            <a:xfrm>
              <a:off x="0" y="0"/>
              <a:ext cx="4769427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59"/>
            <a:stretch/>
          </p:blipFill>
          <p:spPr bwMode="auto">
            <a:xfrm>
              <a:off x="4623954" y="11022"/>
              <a:ext cx="4520045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251520" y="263425"/>
            <a:ext cx="65252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FF0000"/>
                </a:solidFill>
                <a:latin typeface="Arial Narrow" pitchFamily="34" charset="0"/>
              </a:rPr>
              <a:t>Письмове додавання і віднімання </a:t>
            </a:r>
          </a:p>
          <a:p>
            <a:pPr algn="ctr"/>
            <a:r>
              <a:rPr lang="uk-UA" sz="5400" b="1" dirty="0" smtClean="0">
                <a:solidFill>
                  <a:srgbClr val="FF0000"/>
                </a:solidFill>
                <a:latin typeface="Arial Narrow" pitchFamily="34" charset="0"/>
              </a:rPr>
              <a:t>іменованих чисел.</a:t>
            </a:r>
          </a:p>
        </p:txBody>
      </p:sp>
      <p:pic>
        <p:nvPicPr>
          <p:cNvPr id="8" name="Picture 2" descr="D:\kisspng-weighing-scale-weight-carrot-elements-5a8505d530b464.213700031518667221199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849006"/>
            <a:ext cx="2608359" cy="399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gewichte-waage-png-gewichte-waage-clipart-for-our-users-24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15308"/>
            <a:ext cx="3647356" cy="1826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378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7788"/>
            <a:ext cx="7220628" cy="498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485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авантаження (1)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-164554"/>
            <a:ext cx="806489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083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2" y="23432"/>
            <a:ext cx="9143999" cy="5154522"/>
            <a:chOff x="0" y="0"/>
            <a:chExt cx="9143999" cy="5154522"/>
          </a:xfrm>
        </p:grpSpPr>
        <p:pic>
          <p:nvPicPr>
            <p:cNvPr id="3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989"/>
            <a:stretch/>
          </p:blipFill>
          <p:spPr bwMode="auto">
            <a:xfrm>
              <a:off x="0" y="0"/>
              <a:ext cx="4769427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59"/>
            <a:stretch/>
          </p:blipFill>
          <p:spPr bwMode="auto">
            <a:xfrm>
              <a:off x="4623954" y="11022"/>
              <a:ext cx="4520045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1331640" y="141685"/>
            <a:ext cx="2087836" cy="1081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КЛАС</a:t>
            </a:r>
          </a:p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ТИСЯЧ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4996805" y="141685"/>
            <a:ext cx="3312742" cy="1081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КЛАС</a:t>
            </a:r>
          </a:p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ОДИНИЦЬ</a:t>
            </a:r>
          </a:p>
        </p:txBody>
      </p:sp>
      <p:pic>
        <p:nvPicPr>
          <p:cNvPr id="7" name="Picture 5" descr="ша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08" y="1275160"/>
            <a:ext cx="647699" cy="70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ша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514" y="1301948"/>
            <a:ext cx="719485" cy="70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ша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5" y="1275160"/>
            <a:ext cx="722312" cy="70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ша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556" y="1237385"/>
            <a:ext cx="714333" cy="70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ша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73" y="1263579"/>
            <a:ext cx="671007" cy="70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ша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90" y="1263578"/>
            <a:ext cx="708891" cy="70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WordArt 11"/>
          <p:cNvSpPr>
            <a:spLocks noChangeArrowheads="1" noChangeShapeType="1" noTextEdit="1"/>
          </p:cNvSpPr>
          <p:nvPr/>
        </p:nvSpPr>
        <p:spPr bwMode="auto">
          <a:xfrm rot="16200000">
            <a:off x="4482891" y="2913274"/>
            <a:ext cx="1980034" cy="6492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80"/>
                </a:solidFill>
                <a:latin typeface="Arial"/>
                <a:cs typeface="Arial"/>
              </a:rPr>
              <a:t>СОТНІ</a:t>
            </a:r>
          </a:p>
        </p:txBody>
      </p:sp>
      <p:sp>
        <p:nvSpPr>
          <p:cNvPr id="14" name="WordArt 12"/>
          <p:cNvSpPr>
            <a:spLocks noChangeArrowheads="1" noChangeShapeType="1" noTextEdit="1"/>
          </p:cNvSpPr>
          <p:nvPr/>
        </p:nvSpPr>
        <p:spPr bwMode="auto">
          <a:xfrm rot="16200000">
            <a:off x="5392008" y="3183136"/>
            <a:ext cx="2466849" cy="6492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80"/>
                </a:solidFill>
                <a:latin typeface="Arial"/>
                <a:cs typeface="Arial"/>
              </a:rPr>
              <a:t>ДЕСЯТКИ</a:t>
            </a:r>
          </a:p>
        </p:txBody>
      </p:sp>
      <p:sp>
        <p:nvSpPr>
          <p:cNvPr id="15" name="WordArt 13"/>
          <p:cNvSpPr>
            <a:spLocks noChangeArrowheads="1" noChangeShapeType="1" noTextEdit="1"/>
          </p:cNvSpPr>
          <p:nvPr/>
        </p:nvSpPr>
        <p:spPr bwMode="auto">
          <a:xfrm rot="16200000">
            <a:off x="6336707" y="3270558"/>
            <a:ext cx="2736454" cy="6492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80"/>
                </a:solidFill>
                <a:latin typeface="Arial"/>
                <a:cs typeface="Arial"/>
              </a:rPr>
              <a:t>ОДИНИЦІ</a:t>
            </a:r>
          </a:p>
        </p:txBody>
      </p:sp>
      <p:sp>
        <p:nvSpPr>
          <p:cNvPr id="16" name="WordArt 14"/>
          <p:cNvSpPr>
            <a:spLocks noChangeArrowheads="1" noChangeShapeType="1" noTextEdit="1"/>
          </p:cNvSpPr>
          <p:nvPr/>
        </p:nvSpPr>
        <p:spPr bwMode="auto">
          <a:xfrm rot="16200000">
            <a:off x="161715" y="2913274"/>
            <a:ext cx="1980035" cy="6492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80"/>
                </a:solidFill>
                <a:latin typeface="Arial"/>
                <a:cs typeface="Arial"/>
              </a:rPr>
              <a:t>СОТНІ</a:t>
            </a:r>
          </a:p>
        </p:txBody>
      </p:sp>
      <p:sp>
        <p:nvSpPr>
          <p:cNvPr id="17" name="WordArt 15"/>
          <p:cNvSpPr>
            <a:spLocks noChangeArrowheads="1" noChangeShapeType="1" noTextEdit="1"/>
          </p:cNvSpPr>
          <p:nvPr/>
        </p:nvSpPr>
        <p:spPr bwMode="auto">
          <a:xfrm rot="16200000">
            <a:off x="1098217" y="3155751"/>
            <a:ext cx="2412081" cy="6492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80"/>
                </a:solidFill>
                <a:latin typeface="Arial"/>
                <a:cs typeface="Arial"/>
              </a:rPr>
              <a:t>ДЕСЯТКИ</a:t>
            </a:r>
          </a:p>
        </p:txBody>
      </p:sp>
      <p:sp>
        <p:nvSpPr>
          <p:cNvPr id="18" name="WordArt 16"/>
          <p:cNvSpPr>
            <a:spLocks noChangeArrowheads="1" noChangeShapeType="1" noTextEdit="1"/>
          </p:cNvSpPr>
          <p:nvPr/>
        </p:nvSpPr>
        <p:spPr bwMode="auto">
          <a:xfrm rot="16200000">
            <a:off x="2115346" y="3270557"/>
            <a:ext cx="2682876" cy="6492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80"/>
                </a:solidFill>
                <a:latin typeface="Arial"/>
                <a:cs typeface="Arial"/>
              </a:rPr>
              <a:t>ОДИНИЦІ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 rot="5400000">
            <a:off x="2349302" y="275630"/>
            <a:ext cx="270272" cy="3457575"/>
          </a:xfrm>
          <a:prstGeom prst="rightBracket">
            <a:avLst>
              <a:gd name="adj" fmla="val 79956"/>
            </a:avLst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" name="AutoShape 18"/>
          <p:cNvSpPr>
            <a:spLocks/>
          </p:cNvSpPr>
          <p:nvPr/>
        </p:nvSpPr>
        <p:spPr bwMode="auto">
          <a:xfrm rot="5400000">
            <a:off x="6381552" y="275630"/>
            <a:ext cx="270272" cy="3457575"/>
          </a:xfrm>
          <a:prstGeom prst="rightBracket">
            <a:avLst>
              <a:gd name="adj" fmla="val 79956"/>
            </a:avLst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63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9502"/>
            <a:ext cx="87129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 у порядку зростання</a:t>
            </a:r>
          </a:p>
          <a:p>
            <a:pPr algn="ctr"/>
            <a:endParaRPr lang="uk-UA" sz="6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uk-UA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r>
              <a:rPr lang="uk-UA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2 км; 5 см; 5дм; 2 мм; 1000 м</a:t>
            </a:r>
            <a:r>
              <a:rPr lang="uk-U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5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395536" y="627534"/>
            <a:ext cx="7560840" cy="4783460"/>
            <a:chOff x="611560" y="267494"/>
            <a:chExt cx="7275564" cy="5143500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267494"/>
              <a:ext cx="7275564" cy="5143500"/>
            </a:xfrm>
            <a:prstGeom prst="rect">
              <a:avLst/>
            </a:prstGeom>
          </p:spPr>
        </p:pic>
        <p:grpSp>
          <p:nvGrpSpPr>
            <p:cNvPr id="9" name="Группа 8"/>
            <p:cNvGrpSpPr/>
            <p:nvPr/>
          </p:nvGrpSpPr>
          <p:grpSpPr>
            <a:xfrm>
              <a:off x="1331640" y="686478"/>
              <a:ext cx="6336704" cy="4305531"/>
              <a:chOff x="1331640" y="693564"/>
              <a:chExt cx="6336704" cy="4305531"/>
            </a:xfrm>
          </p:grpSpPr>
          <p:sp>
            <p:nvSpPr>
              <p:cNvPr id="3" name="TextBox 2"/>
              <p:cNvSpPr txBox="1"/>
              <p:nvPr/>
            </p:nvSpPr>
            <p:spPr>
              <a:xfrm>
                <a:off x="1403648" y="699542"/>
                <a:ext cx="2376264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6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т</a:t>
                </a:r>
                <a:endParaRPr lang="ru-RU" sz="6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5292080" y="2355726"/>
                <a:ext cx="2376264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6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30 ц</a:t>
                </a:r>
                <a:endParaRPr lang="ru-RU" sz="6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5220072" y="3883360"/>
                <a:ext cx="2376264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6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62 кг</a:t>
                </a:r>
                <a:endParaRPr lang="ru-RU" sz="6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4645386" y="693564"/>
                <a:ext cx="2950950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6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1002 г</a:t>
                </a:r>
                <a:endParaRPr lang="ru-RU" sz="6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331640" y="2285246"/>
                <a:ext cx="2376264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6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 г</a:t>
                </a:r>
                <a:endParaRPr lang="ru-RU" sz="6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331640" y="3891099"/>
                <a:ext cx="2376264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6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 кг</a:t>
                </a:r>
                <a:endParaRPr lang="ru-RU" sz="6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15658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-92546"/>
            <a:ext cx="7275564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3608" y="123478"/>
            <a:ext cx="309634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sz="8000" dirty="0" smtClean="0"/>
              <a:t>17494     </a:t>
            </a:r>
          </a:p>
          <a:p>
            <a:endParaRPr lang="ru-RU" sz="8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899592" y="2067694"/>
            <a:ext cx="299312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/>
              <a:t>111513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133630" y="3612484"/>
            <a:ext cx="252505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/>
              <a:t>73420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422206" y="1851670"/>
            <a:ext cx="299312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/>
              <a:t>100779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49342" y="0"/>
            <a:ext cx="3637782" cy="14916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427653" y="3219822"/>
            <a:ext cx="3637782" cy="14916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484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6665" y="123478"/>
            <a:ext cx="8607335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                          Іменовані числа</a:t>
            </a:r>
          </a:p>
          <a:p>
            <a:pPr algn="ctr"/>
            <a:endParaRPr lang="uk-UA" sz="4800" b="1" dirty="0">
              <a:solidFill>
                <a:schemeClr val="tx2">
                  <a:lumMod val="75000"/>
                </a:schemeClr>
              </a:solidFill>
              <a:latin typeface="Arial Narrow" pitchFamily="34" charset="0"/>
            </a:endParaRPr>
          </a:p>
          <a:p>
            <a:pPr algn="ctr"/>
            <a:endParaRPr lang="uk-UA" sz="4800" b="1" dirty="0" smtClean="0">
              <a:solidFill>
                <a:schemeClr val="tx2">
                  <a:lumMod val="75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                        </a:t>
            </a:r>
          </a:p>
          <a:p>
            <a:pPr algn="ctr"/>
            <a:r>
              <a:rPr lang="uk-UA" sz="4800" b="1" dirty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               Прості        Складені</a:t>
            </a:r>
          </a:p>
          <a:p>
            <a:pPr marL="0" lvl="1"/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         </a:t>
            </a:r>
            <a:r>
              <a:rPr lang="uk-UA" sz="4800" dirty="0">
                <a:solidFill>
                  <a:srgbClr val="FF0000"/>
                </a:solidFill>
                <a:latin typeface="Century Gothic" panose="020B0502020202020204" pitchFamily="34" charset="0"/>
              </a:rPr>
              <a:t>2061 </a:t>
            </a:r>
            <a:r>
              <a:rPr lang="uk-UA" sz="48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м          </a:t>
            </a:r>
            <a:r>
              <a:rPr lang="uk-UA" sz="5400" dirty="0">
                <a:solidFill>
                  <a:srgbClr val="FF0000"/>
                </a:solidFill>
                <a:latin typeface="Century Gothic" panose="020B0502020202020204" pitchFamily="34" charset="0"/>
              </a:rPr>
              <a:t>2 км 61 м</a:t>
            </a:r>
            <a:endParaRPr lang="ru-RU" sz="54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ru-RU" sz="4800" dirty="0">
              <a:latin typeface="Century Gothic" panose="020B0502020202020204" pitchFamily="34" charset="0"/>
            </a:endParaRPr>
          </a:p>
          <a:p>
            <a:endParaRPr lang="uk-UA" sz="4800" b="1" dirty="0" smtClean="0">
              <a:solidFill>
                <a:schemeClr val="tx2">
                  <a:lumMod val="75000"/>
                </a:schemeClr>
              </a:solidFill>
              <a:latin typeface="Arial Narrow" pitchFamily="34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4499992" y="1563638"/>
            <a:ext cx="864096" cy="1512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7164288" y="1658298"/>
            <a:ext cx="936104" cy="1512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Говерла - найвища вершина України Карпат (краєвиди з квадрокоптера) -  YouTub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103"/>
            <a:ext cx="4574002" cy="266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656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3999" cy="5154522"/>
            <a:chOff x="0" y="0"/>
            <a:chExt cx="9143999" cy="5154522"/>
          </a:xfrm>
        </p:grpSpPr>
        <p:pic>
          <p:nvPicPr>
            <p:cNvPr id="6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989"/>
            <a:stretch/>
          </p:blipFill>
          <p:spPr bwMode="auto">
            <a:xfrm>
              <a:off x="0" y="0"/>
              <a:ext cx="4769427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59"/>
            <a:stretch/>
          </p:blipFill>
          <p:spPr bwMode="auto">
            <a:xfrm>
              <a:off x="4623954" y="11022"/>
              <a:ext cx="4520045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Box 11"/>
          <p:cNvSpPr txBox="1"/>
          <p:nvPr/>
        </p:nvSpPr>
        <p:spPr>
          <a:xfrm>
            <a:off x="285072" y="11022"/>
            <a:ext cx="86073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Розглянь, як можна виконати письмове додавання іменованих чисел.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2977" y="1211351"/>
            <a:ext cx="91450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>
                <a:solidFill>
                  <a:srgbClr val="FF0000"/>
                </a:solidFill>
              </a:rPr>
              <a:t>7ц59кг + 1ц75кг=9ц34кг</a:t>
            </a:r>
          </a:p>
          <a:p>
            <a:endParaRPr lang="uk-UA" sz="6000" b="1" dirty="0" smtClean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87624" y="1995686"/>
            <a:ext cx="2520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/>
              <a:t>7ц59кг </a:t>
            </a:r>
          </a:p>
          <a:p>
            <a:r>
              <a:rPr lang="uk-UA" sz="6000" dirty="0" smtClean="0"/>
              <a:t>1ц75кг</a:t>
            </a:r>
          </a:p>
          <a:p>
            <a:r>
              <a:rPr lang="uk-UA" sz="6000" dirty="0" smtClean="0"/>
              <a:t>9ц34кг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96136" y="2020584"/>
            <a:ext cx="2520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/>
              <a:t>759 </a:t>
            </a:r>
          </a:p>
          <a:p>
            <a:r>
              <a:rPr lang="uk-UA" sz="6000" b="1" dirty="0" smtClean="0"/>
              <a:t>175</a:t>
            </a:r>
          </a:p>
          <a:p>
            <a:r>
              <a:rPr lang="uk-UA" sz="6000" b="1" dirty="0" smtClean="0"/>
              <a:t>934(кг)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2332" y="2435839"/>
            <a:ext cx="537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/>
              <a:t>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58528" y="2430887"/>
            <a:ext cx="537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/>
              <a:t>+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755576" y="3867894"/>
            <a:ext cx="302433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5148064" y="3867894"/>
            <a:ext cx="302433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937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-45047"/>
            <a:ext cx="9143999" cy="5154522"/>
            <a:chOff x="0" y="0"/>
            <a:chExt cx="9143999" cy="5154522"/>
          </a:xfrm>
        </p:grpSpPr>
        <p:pic>
          <p:nvPicPr>
            <p:cNvPr id="6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989"/>
            <a:stretch/>
          </p:blipFill>
          <p:spPr bwMode="auto">
            <a:xfrm>
              <a:off x="0" y="0"/>
              <a:ext cx="4769427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59"/>
            <a:stretch/>
          </p:blipFill>
          <p:spPr bwMode="auto">
            <a:xfrm>
              <a:off x="4623954" y="11022"/>
              <a:ext cx="4520045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Box 11"/>
          <p:cNvSpPr txBox="1"/>
          <p:nvPr/>
        </p:nvSpPr>
        <p:spPr>
          <a:xfrm>
            <a:off x="395536" y="123478"/>
            <a:ext cx="8607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Обчисли письмово.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5007" y="914576"/>
            <a:ext cx="91450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3ц18кг + 2ц 93кг=</a:t>
            </a:r>
          </a:p>
          <a:p>
            <a:r>
              <a:rPr lang="uk-UA" sz="6000" b="1" dirty="0" smtClean="0">
                <a:solidFill>
                  <a:srgbClr val="FF0000"/>
                </a:solidFill>
              </a:rPr>
              <a:t>5дм79мм+1дм 96мм=</a:t>
            </a:r>
          </a:p>
          <a:p>
            <a:endParaRPr lang="uk-UA" sz="60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16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3999" cy="5154522"/>
            <a:chOff x="0" y="0"/>
            <a:chExt cx="9143999" cy="5154522"/>
          </a:xfrm>
        </p:grpSpPr>
        <p:pic>
          <p:nvPicPr>
            <p:cNvPr id="6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989"/>
            <a:stretch/>
          </p:blipFill>
          <p:spPr bwMode="auto">
            <a:xfrm>
              <a:off x="0" y="0"/>
              <a:ext cx="4769427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59"/>
            <a:stretch/>
          </p:blipFill>
          <p:spPr bwMode="auto">
            <a:xfrm>
              <a:off x="4623954" y="11022"/>
              <a:ext cx="4520045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Box 11"/>
          <p:cNvSpPr txBox="1"/>
          <p:nvPr/>
        </p:nvSpPr>
        <p:spPr>
          <a:xfrm>
            <a:off x="285072" y="11022"/>
            <a:ext cx="86073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Розглянь, як можна виконати письмове віднімання іменованих чисел.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2977" y="1211351"/>
            <a:ext cx="91450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8ц12кг - 5ц47кг=2ц65кг</a:t>
            </a:r>
          </a:p>
          <a:p>
            <a:endParaRPr lang="uk-UA" sz="6000" b="1" dirty="0" smtClean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87624" y="1995686"/>
            <a:ext cx="2520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8ц12кг </a:t>
            </a:r>
          </a:p>
          <a:p>
            <a:r>
              <a:rPr lang="uk-UA" sz="6000" b="1" dirty="0" smtClean="0">
                <a:solidFill>
                  <a:srgbClr val="FF0000"/>
                </a:solidFill>
              </a:rPr>
              <a:t>5ц47кг</a:t>
            </a:r>
          </a:p>
          <a:p>
            <a:r>
              <a:rPr lang="uk-UA" sz="6000" b="1" dirty="0" smtClean="0">
                <a:solidFill>
                  <a:srgbClr val="FF0000"/>
                </a:solidFill>
              </a:rPr>
              <a:t>2ц65кг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96136" y="2020584"/>
            <a:ext cx="27363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812 </a:t>
            </a:r>
          </a:p>
          <a:p>
            <a:r>
              <a:rPr lang="uk-UA" sz="6000" b="1" dirty="0" smtClean="0">
                <a:solidFill>
                  <a:srgbClr val="FF0000"/>
                </a:solidFill>
              </a:rPr>
              <a:t>547</a:t>
            </a:r>
          </a:p>
          <a:p>
            <a:r>
              <a:rPr lang="uk-UA" sz="6000" b="1" dirty="0" smtClean="0">
                <a:solidFill>
                  <a:srgbClr val="FF0000"/>
                </a:solidFill>
              </a:rPr>
              <a:t>265(кг)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5576" y="2412005"/>
            <a:ext cx="537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58528" y="2430887"/>
            <a:ext cx="537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-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755576" y="3867894"/>
            <a:ext cx="302433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5148064" y="3867894"/>
            <a:ext cx="302433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1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-45047"/>
            <a:ext cx="9143999" cy="5154522"/>
            <a:chOff x="0" y="0"/>
            <a:chExt cx="9143999" cy="5154522"/>
          </a:xfrm>
        </p:grpSpPr>
        <p:pic>
          <p:nvPicPr>
            <p:cNvPr id="6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989"/>
            <a:stretch/>
          </p:blipFill>
          <p:spPr bwMode="auto">
            <a:xfrm>
              <a:off x="0" y="0"/>
              <a:ext cx="4769427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37-1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59"/>
            <a:stretch/>
          </p:blipFill>
          <p:spPr bwMode="auto">
            <a:xfrm>
              <a:off x="4623954" y="11022"/>
              <a:ext cx="4520045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Box 11"/>
          <p:cNvSpPr txBox="1"/>
          <p:nvPr/>
        </p:nvSpPr>
        <p:spPr>
          <a:xfrm>
            <a:off x="395536" y="123478"/>
            <a:ext cx="8607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Обчисли письмово.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5007" y="914576"/>
            <a:ext cx="91450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4ц 06кг – 2ц 98кг=</a:t>
            </a:r>
          </a:p>
          <a:p>
            <a:r>
              <a:rPr lang="uk-UA" sz="6000" b="1" dirty="0" smtClean="0">
                <a:solidFill>
                  <a:srgbClr val="FF0000"/>
                </a:solidFill>
              </a:rPr>
              <a:t>8м 34см – 7м 35см=</a:t>
            </a:r>
          </a:p>
          <a:p>
            <a:endParaRPr lang="uk-UA" sz="60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32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87158" y="195486"/>
            <a:ext cx="867359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err="1" smtClean="0">
                <a:latin typeface="Arial Narrow" pitchFamily="34" charset="0"/>
              </a:rPr>
              <a:t>Апельс</a:t>
            </a:r>
            <a:r>
              <a:rPr lang="uk-UA" sz="4400" b="1" dirty="0" smtClean="0">
                <a:latin typeface="Arial Narrow" pitchFamily="34" charset="0"/>
              </a:rPr>
              <a:t>.– 46 </a:t>
            </a:r>
            <a:r>
              <a:rPr lang="uk-UA" sz="4400" b="1" dirty="0" err="1" smtClean="0">
                <a:latin typeface="Arial Narrow" pitchFamily="34" charset="0"/>
              </a:rPr>
              <a:t>ящ</a:t>
            </a:r>
            <a:r>
              <a:rPr lang="uk-UA" sz="4400" b="1" dirty="0" smtClean="0">
                <a:latin typeface="Arial Narrow" pitchFamily="34" charset="0"/>
              </a:rPr>
              <a:t>.</a:t>
            </a:r>
          </a:p>
          <a:p>
            <a:r>
              <a:rPr lang="uk-UA" sz="4400" b="1" dirty="0" err="1" smtClean="0">
                <a:latin typeface="Arial Narrow" pitchFamily="34" charset="0"/>
              </a:rPr>
              <a:t>Мандар</a:t>
            </a:r>
            <a:r>
              <a:rPr lang="uk-UA" sz="4400" b="1" dirty="0" smtClean="0">
                <a:latin typeface="Arial Narrow" pitchFamily="34" charset="0"/>
              </a:rPr>
              <a:t>.– 36 </a:t>
            </a:r>
            <a:r>
              <a:rPr lang="uk-UA" sz="4400" b="1" dirty="0" err="1" smtClean="0">
                <a:latin typeface="Arial Narrow" pitchFamily="34" charset="0"/>
              </a:rPr>
              <a:t>ящ</a:t>
            </a:r>
            <a:r>
              <a:rPr lang="uk-UA" sz="4400" b="1" dirty="0" smtClean="0">
                <a:latin typeface="Arial Narrow" pitchFamily="34" charset="0"/>
              </a:rPr>
              <a:t>., на 100 кг</a:t>
            </a:r>
            <a:r>
              <a:rPr lang="en-US" sz="4400" b="1" dirty="0" smtClean="0">
                <a:latin typeface="Arial Narrow" pitchFamily="34" charset="0"/>
              </a:rPr>
              <a:t> </a:t>
            </a:r>
            <a:r>
              <a:rPr lang="en-US" sz="4400" b="1" dirty="0" smtClean="0">
                <a:solidFill>
                  <a:srgbClr val="00B050"/>
                </a:solidFill>
                <a:latin typeface="Arial Narrow" pitchFamily="34" charset="0"/>
              </a:rPr>
              <a:t>&lt;</a:t>
            </a:r>
            <a:r>
              <a:rPr lang="uk-UA" sz="4400" b="1" dirty="0" smtClean="0">
                <a:latin typeface="Arial Narrow" pitchFamily="34" charset="0"/>
              </a:rPr>
              <a:t> </a:t>
            </a:r>
            <a:endParaRPr lang="ru-RU" sz="4400" b="1" dirty="0">
              <a:latin typeface="Arial Narrow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5551705" y="672997"/>
            <a:ext cx="1296144" cy="720080"/>
            <a:chOff x="3995936" y="2859782"/>
            <a:chExt cx="1296144" cy="720080"/>
          </a:xfrm>
        </p:grpSpPr>
        <p:cxnSp>
          <p:nvCxnSpPr>
            <p:cNvPr id="3" name="Прямая соединительная линия 2"/>
            <p:cNvCxnSpPr/>
            <p:nvPr/>
          </p:nvCxnSpPr>
          <p:spPr>
            <a:xfrm>
              <a:off x="5292080" y="2859782"/>
              <a:ext cx="0" cy="72008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 стрелкой 8"/>
            <p:cNvCxnSpPr/>
            <p:nvPr/>
          </p:nvCxnSpPr>
          <p:spPr>
            <a:xfrm flipH="1" flipV="1">
              <a:off x="3995936" y="2859782"/>
              <a:ext cx="1296144" cy="1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Правая фигурная скобка 14"/>
          <p:cNvSpPr/>
          <p:nvPr/>
        </p:nvSpPr>
        <p:spPr>
          <a:xfrm>
            <a:off x="7005440" y="233419"/>
            <a:ext cx="422886" cy="1360437"/>
          </a:xfrm>
          <a:prstGeom prst="rightBrace">
            <a:avLst>
              <a:gd name="adj1" fmla="val 8333"/>
              <a:gd name="adj2" fmla="val 50566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7435044" y="565515"/>
            <a:ext cx="1313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solidFill>
                  <a:srgbClr val="FF0000"/>
                </a:solidFill>
              </a:rPr>
              <a:t>? кг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47" y="1938010"/>
            <a:ext cx="3380317" cy="225354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749326"/>
            <a:ext cx="3232940" cy="215529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27584" y="4011910"/>
            <a:ext cx="3312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dirty="0" smtClean="0"/>
              <a:t>46 </a:t>
            </a:r>
            <a:r>
              <a:rPr lang="uk-UA" sz="4400" dirty="0" err="1" smtClean="0"/>
              <a:t>ящ</a:t>
            </a:r>
            <a:r>
              <a:rPr lang="uk-UA" sz="4400" dirty="0" smtClean="0"/>
              <a:t>. - ? кг</a:t>
            </a:r>
            <a:endParaRPr lang="ru-RU" sz="4400" dirty="0"/>
          </a:p>
        </p:txBody>
      </p:sp>
      <p:sp>
        <p:nvSpPr>
          <p:cNvPr id="18" name="TextBox 17"/>
          <p:cNvSpPr txBox="1"/>
          <p:nvPr/>
        </p:nvSpPr>
        <p:spPr>
          <a:xfrm>
            <a:off x="4113361" y="3762951"/>
            <a:ext cx="49530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dirty="0"/>
              <a:t>3</a:t>
            </a:r>
            <a:r>
              <a:rPr lang="uk-UA" sz="4400" dirty="0" smtClean="0"/>
              <a:t>6 </a:t>
            </a:r>
            <a:r>
              <a:rPr lang="uk-UA" sz="4400" dirty="0" err="1" smtClean="0"/>
              <a:t>ящ</a:t>
            </a:r>
            <a:r>
              <a:rPr lang="uk-UA" sz="4400" dirty="0" smtClean="0"/>
              <a:t>. - ? Кг,</a:t>
            </a:r>
          </a:p>
          <a:p>
            <a:r>
              <a:rPr lang="uk-UA" sz="4400" dirty="0" smtClean="0"/>
              <a:t>на 100 кг </a:t>
            </a:r>
            <a:r>
              <a:rPr lang="en-US" sz="4400" dirty="0"/>
              <a:t>&lt;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51384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755576" y="267494"/>
            <a:ext cx="8229600" cy="223224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Накреслити</a:t>
            </a:r>
            <a:r>
              <a:rPr kumimoji="0" lang="ru-RU" sz="43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kumimoji="0" lang="ru-RU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відрізок</a:t>
            </a:r>
            <a:r>
              <a:rPr kumimoji="0" lang="ru-RU" sz="43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kumimoji="0" lang="ru-RU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довжиною</a:t>
            </a:r>
            <a:r>
              <a:rPr kumimoji="0" lang="ru-RU" sz="43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43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3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 см 6 мм,  </a:t>
            </a:r>
            <a:r>
              <a:rPr kumimoji="0" lang="ru-RU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другий</a:t>
            </a:r>
            <a:r>
              <a:rPr kumimoji="0" lang="ru-RU" sz="43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– 6 см 2 мм.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7050" y="2387084"/>
            <a:ext cx="85298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/>
            <a:r>
              <a:rPr lang="ru-RU" sz="36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Знайти</a:t>
            </a:r>
            <a:r>
              <a:rPr lang="ru-RU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sz="36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різницю</a:t>
            </a:r>
            <a:r>
              <a:rPr lang="ru-RU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sz="36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довжин</a:t>
            </a:r>
            <a:r>
              <a:rPr lang="ru-RU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sz="36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цих</a:t>
            </a:r>
            <a:r>
              <a:rPr lang="ru-RU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ru-RU" sz="36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відрізків</a:t>
            </a:r>
            <a:r>
              <a:rPr lang="ru-RU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6447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72019893_301463381932746_5880389716053587207_n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3568" y="123478"/>
            <a:ext cx="7272808" cy="494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27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ефлексія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608" y="-308570"/>
            <a:ext cx="7200799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653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915" y="0"/>
            <a:ext cx="363616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9715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178</Words>
  <Application>Microsoft Office PowerPoint</Application>
  <PresentationFormat>Экран (16:9)</PresentationFormat>
  <Paragraphs>68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Arial Narrow</vt:lpstr>
      <vt:lpstr>Calibri</vt:lpstr>
      <vt:lpstr>Century Gothic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User</cp:lastModifiedBy>
  <cp:revision>70</cp:revision>
  <dcterms:created xsi:type="dcterms:W3CDTF">2014-08-30T06:15:20Z</dcterms:created>
  <dcterms:modified xsi:type="dcterms:W3CDTF">2023-02-10T06:12:30Z</dcterms:modified>
</cp:coreProperties>
</file>