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58" r:id="rId4"/>
    <p:sldId id="256" r:id="rId5"/>
    <p:sldId id="270" r:id="rId6"/>
    <p:sldId id="271" r:id="rId7"/>
    <p:sldId id="260" r:id="rId8"/>
    <p:sldId id="259" r:id="rId9"/>
    <p:sldId id="262" r:id="rId10"/>
    <p:sldId id="263" r:id="rId11"/>
    <p:sldId id="264" r:id="rId12"/>
    <p:sldId id="266" r:id="rId13"/>
    <p:sldId id="272" r:id="rId14"/>
    <p:sldId id="273" r:id="rId15"/>
    <p:sldId id="274" r:id="rId16"/>
    <p:sldId id="275" r:id="rId17"/>
    <p:sldId id="268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F7CDA4-04A5-4D41-A7D6-887CE69525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31EE11A-1159-4B0E-AF02-A83FD203EB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042C506-AC60-4CF1-9DAC-0EDC55D66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21E41D5-412E-442E-80D9-9AD41069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3564F9-20A6-41F6-A805-FD1C64159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3885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348FEC-FF99-4654-B219-9520CD9C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891B232-B26D-4F18-9962-78BA004A4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19EF090-346F-4634-969D-3141F9CD5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FAC1D98-1E16-4C48-B394-3C11FDDFE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9C0DA6E-3DC1-4D14-A3AC-63F850F7D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6186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CD313C-6BCD-498C-9A2C-30C7C127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89ED4C3-DF64-4092-9ED5-2CF0ED719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EE7145C-8D0D-493A-9171-A053CFBAC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1C7BDD0-9E73-409B-A42E-5DD8372C0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5DF713E-A2CA-4DA9-84B1-554BD631E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193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DBCB5F-3847-4F99-A2AE-5AA210B0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8055EE7-41B5-4633-884D-98B3181B91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20D9A81-B017-4BF0-B48D-DD2BCF104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7063C6D-DF15-4CB8-8350-1936709BD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6A9BBA8-1CC4-4292-AD4B-816D61009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AE02A80-2C6F-4ED8-BDE7-AB968095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451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247BD8-4EC7-499E-822E-F4C6F05C5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2E21307-6214-40C9-8822-EF55354B8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84B678B-A493-4566-BE03-F741C8602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A9453B4B-BCFB-4387-9F56-3CF63BF347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4F41B91-1414-4E23-922F-2F684E3B85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DF7A109-980B-439A-9422-28C86FCB1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3D8DD619-66BB-4139-8DFC-BB1D13FBC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E80260F1-87B6-4EDB-A4D4-D8AF89F3B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2916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8246D7-DB82-4552-B593-D1FB20E05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34A91D0-B621-4500-96B4-B2A619839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975FF4D-E8B8-46A1-8AC2-622B86DCA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D17F37A7-1933-4C6B-B1A2-63D67DECD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5293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D5BFC7B-CDB7-4421-B67D-B5558425D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6BE14EB1-D596-4AA7-B4BF-0D619098D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0C4CF1CC-ABDE-4BCD-B056-5538CA2A8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1986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7C0233-D163-4696-B7C9-33AF2E2F8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E2A83DA-BF81-4ABF-BAC9-EB76FF1CE2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B3B4D78-CF2D-43D1-9557-6CBC52020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B38C18D-C127-4B0F-8E2A-767B6C86C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FA38B51-C5B7-448C-8624-B33C2F859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349BDD4-CC3C-45A5-ABB4-153CF19E1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4245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C0B4-5FC7-441E-B8AA-9CC4CC343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2FE7FA6-9B24-499F-9591-09D9649BF0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2FD20E7-ED1D-4B63-B2E6-F9F1E031C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5D6D091-C284-49D5-977C-2A98A32C5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D4D096B-3160-4ECD-88F3-375C4420A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BB47768-E99E-4299-B192-D154102E9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0365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0708B-BCD6-4BE9-9DCC-61470D7AD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E50CE7D-B485-422E-9CE0-7E56607204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3A523B-A41B-4FC1-9E1F-131E43D88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B1E4162-9928-4F31-B9D4-3EFEADAEC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853E73-97A7-4A09-9785-A3247F821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7003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EB2B040-DC8A-44A2-ADCB-126567D533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20989D9-C8BF-4D59-B435-A93EC715A5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7461C90-3878-43DE-8E9A-0CAD6E71E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6F5FE47-04B1-4ED7-980D-70C7A6892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4FEF1E9-4F23-4057-BDB9-697B4651C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116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6691EB-F259-4ADD-8F4A-AB3891755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790D8AD-C5CD-4B6D-88D2-AEA01FA2E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7D94350-F223-46E6-824A-4D370E7873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9F267-D5F5-41B5-A186-2FBF43E9E34D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531033D-2F6E-4628-8863-553F0DE7EB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BC7F5D2-6742-46DE-B959-E278907039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7ECEB-326B-4A2E-B86B-5ECCDC15637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70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ocument 2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94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0CCD1D-08EE-4C73-A7DA-A44CA05BDBFB}"/>
              </a:ext>
            </a:extLst>
          </p:cNvPr>
          <p:cNvSpPr txBox="1"/>
          <p:nvPr/>
        </p:nvSpPr>
        <p:spPr>
          <a:xfrm>
            <a:off x="838199" y="171162"/>
            <a:ext cx="3248025" cy="5017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dirty="0" err="1">
                <a:latin typeface="+mj-lt"/>
                <a:ea typeface="+mj-ea"/>
                <a:cs typeface="+mj-cs"/>
              </a:rPr>
              <a:t>Розкажи</a:t>
            </a:r>
            <a:r>
              <a:rPr lang="en-US" sz="3200" b="1" kern="1200" dirty="0">
                <a:latin typeface="+mj-lt"/>
                <a:ea typeface="+mj-ea"/>
                <a:cs typeface="+mj-cs"/>
              </a:rPr>
              <a:t> </a:t>
            </a:r>
            <a:r>
              <a:rPr lang="uk-UA" sz="3200" b="1" dirty="0">
                <a:latin typeface="+mj-lt"/>
                <a:ea typeface="+mj-ea"/>
                <a:cs typeface="+mj-cs"/>
              </a:rPr>
              <a:t>групі.</a:t>
            </a:r>
            <a:endParaRPr lang="en-US" sz="3200" b="1" kern="1200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i="1" kern="120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Які</a:t>
            </a:r>
            <a:r>
              <a:rPr lang="en-US" sz="4000" b="1" i="1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i="1" kern="120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звуки</a:t>
            </a:r>
            <a:r>
              <a:rPr lang="en-US" sz="4000" b="1" i="1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i="1" kern="120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природи</a:t>
            </a:r>
            <a:r>
              <a:rPr lang="en-US" sz="4000" b="1" i="1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uk-UA" sz="4000" b="1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чи у місті, чи на дачі, чи у гаю, чи у горах, чи на морі, чи у прочитаній казці почув </a:t>
            </a:r>
            <a:r>
              <a:rPr lang="uk-UA" sz="4000" b="1" i="1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ти?</a:t>
            </a:r>
            <a:r>
              <a:rPr lang="uk-UA" sz="4000" b="1" i="1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ти</a:t>
            </a:r>
            <a:r>
              <a:rPr lang="uk-UA" sz="4000" b="1" i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?</a:t>
            </a:r>
            <a:endParaRPr lang="uk-UA" sz="4000" b="1" i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 descr="Зображення, що містить текст, тканина, малює&#10;&#10;Автоматично згенерований опис">
            <a:extLst>
              <a:ext uri="{FF2B5EF4-FFF2-40B4-BE49-F238E27FC236}">
                <a16:creationId xmlns:a16="http://schemas.microsoft.com/office/drawing/2014/main" id="{1EF9A246-D853-429A-B53E-72AA5D9D98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5" r="20426" b="5137"/>
          <a:stretch/>
        </p:blipFill>
        <p:spPr>
          <a:xfrm>
            <a:off x="4355873" y="640080"/>
            <a:ext cx="7051657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01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EFFF4A2-EB01-4738-9824-8D9A72A51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E40129-2915-4C0C-8DFF-D13D2829E2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4" r="5263" b="2"/>
          <a:stretch/>
        </p:blipFill>
        <p:spPr>
          <a:xfrm>
            <a:off x="6125205" y="193774"/>
            <a:ext cx="2978497" cy="4226709"/>
          </a:xfrm>
          <a:prstGeom prst="rect">
            <a:avLst/>
          </a:prstGeom>
        </p:spPr>
      </p:pic>
      <p:pic>
        <p:nvPicPr>
          <p:cNvPr id="4" name="Рисунок 3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BBDC0F9D-CD17-4352-9F26-789BD25703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7"/>
          <a:stretch/>
        </p:blipFill>
        <p:spPr>
          <a:xfrm>
            <a:off x="110123" y="215590"/>
            <a:ext cx="2990088" cy="4224518"/>
          </a:xfrm>
          <a:prstGeom prst="rect">
            <a:avLst/>
          </a:prstGeom>
        </p:spPr>
      </p:pic>
      <p:pic>
        <p:nvPicPr>
          <p:cNvPr id="10" name="Рисунок 9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79214D5D-B00E-41C6-B42D-8A0D400536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1" r="14937" b="-1"/>
          <a:stretch/>
        </p:blipFill>
        <p:spPr>
          <a:xfrm>
            <a:off x="9091789" y="183978"/>
            <a:ext cx="2990088" cy="4224518"/>
          </a:xfrm>
          <a:prstGeom prst="rect">
            <a:avLst/>
          </a:prstGeom>
        </p:spPr>
      </p:pic>
      <p:pic>
        <p:nvPicPr>
          <p:cNvPr id="6" name="Рисунок 5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920741C5-7F88-4A30-9C49-C3D915A560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4" r="3790" b="-3"/>
          <a:stretch/>
        </p:blipFill>
        <p:spPr>
          <a:xfrm>
            <a:off x="3156589" y="71666"/>
            <a:ext cx="2980528" cy="42245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402F41-E1FA-4EED-A6A6-FAFCB28F7FD7}"/>
              </a:ext>
            </a:extLst>
          </p:cNvPr>
          <p:cNvSpPr txBox="1"/>
          <p:nvPr/>
        </p:nvSpPr>
        <p:spPr>
          <a:xfrm>
            <a:off x="2835797" y="4190035"/>
            <a:ext cx="6737971" cy="19638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 err="1"/>
              <a:t>Звуки</a:t>
            </a:r>
            <a:r>
              <a:rPr lang="en-US" sz="2400" dirty="0"/>
              <a:t> в </a:t>
            </a:r>
            <a:r>
              <a:rPr lang="en-US" sz="2400" dirty="0" err="1"/>
              <a:t>казках</a:t>
            </a:r>
            <a:endParaRPr lang="en-US" sz="2400" dirty="0"/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Крики карлика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Гуркіт велетня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Плач зайчика Косі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Шарудіння в скрині</a:t>
            </a:r>
            <a:endParaRPr lang="en-US" sz="24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4469D90-62FA-49B2-981E-5305361D5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2370" y="4592474"/>
            <a:ext cx="1128382" cy="847206"/>
            <a:chOff x="8183879" y="1000124"/>
            <a:chExt cx="1562267" cy="1172973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281E6897-9689-4C48-ADC3-9F41AAE3A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404E145C-C4EA-4DED-B029-22B811FC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10722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олосні звуки та букви, що їх позначають — урок. Українська мова НУШ, 2  клас.">
            <a:extLst>
              <a:ext uri="{FF2B5EF4-FFF2-40B4-BE49-F238E27FC236}">
                <a16:creationId xmlns:a16="http://schemas.microsoft.com/office/drawing/2014/main" id="{8F8908A5-3662-4BE0-A5D4-E95D6AE18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303" y="2000249"/>
            <a:ext cx="6784245" cy="461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CA1619-A794-43DC-906B-0813978B0388}"/>
              </a:ext>
            </a:extLst>
          </p:cNvPr>
          <p:cNvSpPr txBox="1"/>
          <p:nvPr/>
        </p:nvSpPr>
        <p:spPr>
          <a:xfrm>
            <a:off x="775504" y="810228"/>
            <a:ext cx="104403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dirty="0"/>
              <a:t>Які звуки співають дівчатка?</a:t>
            </a:r>
          </a:p>
        </p:txBody>
      </p:sp>
    </p:spTree>
    <p:extLst>
      <p:ext uri="{BB962C8B-B14F-4D97-AF65-F5344CB8AC3E}">
        <p14:creationId xmlns:p14="http://schemas.microsoft.com/office/powerpoint/2010/main" val="3118712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327CD12-A6CF-489C-ADCF-17D7E56C7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4E48C8E-1009-4750-9630-436223C9E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4" name="Freeform 5">
              <a:extLst>
                <a:ext uri="{FF2B5EF4-FFF2-40B4-BE49-F238E27FC236}">
                  <a16:creationId xmlns:a16="http://schemas.microsoft.com/office/drawing/2014/main" id="{70ACFF1E-E5E6-43E9-A5B7-33E0BEBD6E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id="{C217FABC-C638-4392-847B-1D5D24ACF2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id="{5F4D7986-89F7-4A82-BCE1-D3748FA19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id="{086EDA91-62A8-4A58-8FD1-50579B98CC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9">
              <a:extLst>
                <a:ext uri="{FF2B5EF4-FFF2-40B4-BE49-F238E27FC236}">
                  <a16:creationId xmlns:a16="http://schemas.microsoft.com/office/drawing/2014/main" id="{D2FE2666-E34E-4114-988D-0D6E0E7EF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0">
              <a:extLst>
                <a:ext uri="{FF2B5EF4-FFF2-40B4-BE49-F238E27FC236}">
                  <a16:creationId xmlns:a16="http://schemas.microsoft.com/office/drawing/2014/main" id="{30447EE7-0C29-4B15-AABB-C0C4A8F6A7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">
              <a:extLst>
                <a:ext uri="{FF2B5EF4-FFF2-40B4-BE49-F238E27FC236}">
                  <a16:creationId xmlns:a16="http://schemas.microsoft.com/office/drawing/2014/main" id="{D5347D5C-1205-4D74-AA55-A6AC8C781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2">
              <a:extLst>
                <a:ext uri="{FF2B5EF4-FFF2-40B4-BE49-F238E27FC236}">
                  <a16:creationId xmlns:a16="http://schemas.microsoft.com/office/drawing/2014/main" id="{13696D3F-405F-490D-AF68-9BBDC7DDDA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3">
              <a:extLst>
                <a:ext uri="{FF2B5EF4-FFF2-40B4-BE49-F238E27FC236}">
                  <a16:creationId xmlns:a16="http://schemas.microsoft.com/office/drawing/2014/main" id="{8194048F-FCD0-4944-9723-14BFD0715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id="{F634E52A-02AD-4955-AA3F-8E8935F41F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id="{99E661E3-26F4-4992-B424-91AAE0A006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6">
              <a:extLst>
                <a:ext uri="{FF2B5EF4-FFF2-40B4-BE49-F238E27FC236}">
                  <a16:creationId xmlns:a16="http://schemas.microsoft.com/office/drawing/2014/main" id="{65FC5C1D-91B5-4EBF-9A3E-BB5DC1E2A7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7">
              <a:extLst>
                <a:ext uri="{FF2B5EF4-FFF2-40B4-BE49-F238E27FC236}">
                  <a16:creationId xmlns:a16="http://schemas.microsoft.com/office/drawing/2014/main" id="{6D39CDA7-D7D3-4FED-B2BA-40464AA42D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8">
              <a:extLst>
                <a:ext uri="{FF2B5EF4-FFF2-40B4-BE49-F238E27FC236}">
                  <a16:creationId xmlns:a16="http://schemas.microsoft.com/office/drawing/2014/main" id="{F7F716E2-501F-47E8-9626-D9EC5492C1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9">
              <a:extLst>
                <a:ext uri="{FF2B5EF4-FFF2-40B4-BE49-F238E27FC236}">
                  <a16:creationId xmlns:a16="http://schemas.microsoft.com/office/drawing/2014/main" id="{3074FC5C-533A-4B99-8B9E-ED1C65AE6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20">
              <a:extLst>
                <a:ext uri="{FF2B5EF4-FFF2-40B4-BE49-F238E27FC236}">
                  <a16:creationId xmlns:a16="http://schemas.microsoft.com/office/drawing/2014/main" id="{00EDCFC2-0B77-4D95-8F8E-DB60A85F2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21">
              <a:extLst>
                <a:ext uri="{FF2B5EF4-FFF2-40B4-BE49-F238E27FC236}">
                  <a16:creationId xmlns:a16="http://schemas.microsoft.com/office/drawing/2014/main" id="{974CB405-A36B-4456-9DE3-EBE212552F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22">
              <a:extLst>
                <a:ext uri="{FF2B5EF4-FFF2-40B4-BE49-F238E27FC236}">
                  <a16:creationId xmlns:a16="http://schemas.microsoft.com/office/drawing/2014/main" id="{BD84B494-4095-4E61-B65F-34F5C6BC84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23">
              <a:extLst>
                <a:ext uri="{FF2B5EF4-FFF2-40B4-BE49-F238E27FC236}">
                  <a16:creationId xmlns:a16="http://schemas.microsoft.com/office/drawing/2014/main" id="{33484AA0-BE6E-4F8B-85CF-9C4C750FF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C7D38E5F-6E59-41DA-B3CA-6AD28BF6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3893141"/>
            <a:ext cx="8845667" cy="1771275"/>
            <a:chOff x="1669293" y="3893141"/>
            <a:chExt cx="8845667" cy="1771275"/>
          </a:xfrm>
        </p:grpSpPr>
        <p:sp>
          <p:nvSpPr>
            <p:cNvPr id="95" name="Isosceles Triangle 39">
              <a:extLst>
                <a:ext uri="{FF2B5EF4-FFF2-40B4-BE49-F238E27FC236}">
                  <a16:creationId xmlns:a16="http://schemas.microsoft.com/office/drawing/2014/main" id="{9AF9BC5C-44FD-4080-8C54-CC4E5F83FC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BA884903-3516-494A-B966-3E7651567A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3893141"/>
              <a:ext cx="8845667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1C7CC15-4802-4437-BD31-A0115D534A4D}"/>
              </a:ext>
            </a:extLst>
          </p:cNvPr>
          <p:cNvSpPr txBox="1"/>
          <p:nvPr/>
        </p:nvSpPr>
        <p:spPr>
          <a:xfrm>
            <a:off x="1759236" y="3980237"/>
            <a:ext cx="8672295" cy="7277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i="1" kern="1200" dirty="0">
                <a:solidFill>
                  <a:srgbClr val="FFFFFE"/>
                </a:solidFill>
                <a:latin typeface="+mj-lt"/>
                <a:ea typeface="+mj-ea"/>
                <a:cs typeface="+mj-cs"/>
              </a:rPr>
              <a:t>ГОЛОСНІ ЗВУКИ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2019510-1F68-48FE-8C72-905BF5582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68032" y="1179555"/>
            <a:ext cx="8850737" cy="262144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0432FC7-A56F-4CAD-B333-CB439113A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7203" y="1128788"/>
            <a:ext cx="11016536" cy="2230848"/>
          </a:xfrm>
          <a:prstGeom prst="rect">
            <a:avLst/>
          </a:prstGeom>
          <a:noFill/>
          <a:ln w="127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123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6B15EE-1413-4B68-BB2A-DB75086C0D0E}"/>
              </a:ext>
            </a:extLst>
          </p:cNvPr>
          <p:cNvSpPr txBox="1"/>
          <p:nvPr/>
        </p:nvSpPr>
        <p:spPr>
          <a:xfrm>
            <a:off x="712381" y="563526"/>
            <a:ext cx="1050496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>
                <a:solidFill>
                  <a:schemeClr val="accent2">
                    <a:lumMod val="75000"/>
                  </a:schemeClr>
                </a:solidFill>
              </a:rPr>
              <a:t>Прочитай, які звуки літнього ранку в селі. Встав букви, що позначають голосні звуки. Підкресли їх. </a:t>
            </a:r>
          </a:p>
          <a:p>
            <a:pPr algn="just"/>
            <a:r>
              <a:rPr lang="uk-UA" sz="5400" dirty="0"/>
              <a:t>  </a:t>
            </a:r>
            <a:r>
              <a:rPr lang="uk-UA" sz="6000" dirty="0" err="1"/>
              <a:t>К_р_в</a:t>
            </a:r>
            <a:r>
              <a:rPr lang="uk-UA" sz="6000" dirty="0"/>
              <a:t>_  </a:t>
            </a:r>
            <a:r>
              <a:rPr lang="uk-UA" sz="6000" dirty="0" err="1"/>
              <a:t>м_к</a:t>
            </a:r>
            <a:r>
              <a:rPr lang="uk-UA" sz="6000" dirty="0"/>
              <a:t>_ _. </a:t>
            </a:r>
          </a:p>
          <a:p>
            <a:pPr algn="just"/>
            <a:r>
              <a:rPr lang="uk-UA" sz="6000" dirty="0"/>
              <a:t> </a:t>
            </a:r>
          </a:p>
          <a:p>
            <a:pPr algn="just"/>
            <a:r>
              <a:rPr lang="uk-UA" sz="6000" dirty="0" err="1"/>
              <a:t>К_н_к</a:t>
            </a:r>
            <a:r>
              <a:rPr lang="uk-UA" sz="6000" dirty="0"/>
              <a:t>    </a:t>
            </a:r>
            <a:r>
              <a:rPr lang="uk-UA" sz="6000" dirty="0" err="1"/>
              <a:t>с_рк_ч</a:t>
            </a:r>
            <a:r>
              <a:rPr lang="uk-UA" sz="6000" dirty="0"/>
              <a:t>_.</a:t>
            </a:r>
          </a:p>
          <a:p>
            <a:pPr algn="just"/>
            <a:endParaRPr lang="uk-UA" sz="4000" dirty="0"/>
          </a:p>
          <a:p>
            <a:pPr algn="just"/>
            <a:endParaRPr lang="uk-UA" sz="4000" dirty="0"/>
          </a:p>
        </p:txBody>
      </p:sp>
      <p:pic>
        <p:nvPicPr>
          <p:cNvPr id="4" name="Рисунок 3" descr="Зображення, що містить зелений, комаха&#10;&#10;Автоматично згенерований опис">
            <a:extLst>
              <a:ext uri="{FF2B5EF4-FFF2-40B4-BE49-F238E27FC236}">
                <a16:creationId xmlns:a16="http://schemas.microsoft.com/office/drawing/2014/main" id="{D8D19343-7737-46D6-9202-DBC5AB5C0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498" y="4610030"/>
            <a:ext cx="2921876" cy="1940507"/>
          </a:xfrm>
          <a:prstGeom prst="rect">
            <a:avLst/>
          </a:prstGeom>
        </p:spPr>
      </p:pic>
      <p:pic>
        <p:nvPicPr>
          <p:cNvPr id="6" name="Рисунок 5" descr="Зображення, що містить трава, корова, поле, надворі&#10;&#10;Автоматично згенерований опис">
            <a:extLst>
              <a:ext uri="{FF2B5EF4-FFF2-40B4-BE49-F238E27FC236}">
                <a16:creationId xmlns:a16="http://schemas.microsoft.com/office/drawing/2014/main" id="{AE9E9496-7992-40DD-9BA5-C0C2A8F1B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233" y="2364971"/>
            <a:ext cx="4256116" cy="212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42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778106-072D-4855-BEED-A3503A9646B6}"/>
              </a:ext>
            </a:extLst>
          </p:cNvPr>
          <p:cNvSpPr txBox="1"/>
          <p:nvPr/>
        </p:nvSpPr>
        <p:spPr>
          <a:xfrm>
            <a:off x="786809" y="659219"/>
            <a:ext cx="9962707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 err="1"/>
              <a:t>Перевір</a:t>
            </a:r>
            <a:endParaRPr lang="uk-UA" sz="6600" dirty="0"/>
          </a:p>
          <a:p>
            <a:pPr algn="just"/>
            <a:r>
              <a:rPr lang="uk-UA" sz="6600" dirty="0"/>
              <a:t>К</a:t>
            </a:r>
            <a:r>
              <a:rPr lang="uk-UA" sz="6600" dirty="0">
                <a:solidFill>
                  <a:srgbClr val="C00000"/>
                </a:solidFill>
              </a:rPr>
              <a:t>о</a:t>
            </a:r>
            <a:r>
              <a:rPr lang="uk-UA" sz="6600" dirty="0"/>
              <a:t>р</a:t>
            </a:r>
            <a:r>
              <a:rPr lang="uk-UA" sz="6600" dirty="0">
                <a:solidFill>
                  <a:srgbClr val="C00000"/>
                </a:solidFill>
              </a:rPr>
              <a:t>о</a:t>
            </a:r>
            <a:r>
              <a:rPr lang="uk-UA" sz="6600" dirty="0"/>
              <a:t>в</a:t>
            </a:r>
            <a:r>
              <a:rPr lang="uk-UA" sz="6600" dirty="0">
                <a:solidFill>
                  <a:srgbClr val="C00000"/>
                </a:solidFill>
              </a:rPr>
              <a:t>а</a:t>
            </a:r>
            <a:r>
              <a:rPr lang="uk-UA" sz="6600" dirty="0"/>
              <a:t> м</a:t>
            </a:r>
            <a:r>
              <a:rPr lang="uk-UA" sz="6600" dirty="0">
                <a:solidFill>
                  <a:srgbClr val="C00000"/>
                </a:solidFill>
              </a:rPr>
              <a:t>у</a:t>
            </a:r>
            <a:r>
              <a:rPr lang="uk-UA" sz="6600" dirty="0"/>
              <a:t>к</a:t>
            </a:r>
            <a:r>
              <a:rPr lang="uk-UA" sz="6600" dirty="0">
                <a:solidFill>
                  <a:srgbClr val="C00000"/>
                </a:solidFill>
              </a:rPr>
              <a:t>ає</a:t>
            </a:r>
            <a:r>
              <a:rPr lang="uk-UA" sz="6600" dirty="0"/>
              <a:t>.</a:t>
            </a:r>
          </a:p>
          <a:p>
            <a:pPr algn="just"/>
            <a:endParaRPr lang="uk-UA" sz="6600" dirty="0"/>
          </a:p>
          <a:p>
            <a:pPr algn="just"/>
            <a:r>
              <a:rPr lang="uk-UA" sz="6600" dirty="0"/>
              <a:t>К</a:t>
            </a:r>
            <a:r>
              <a:rPr lang="uk-UA" sz="6600" dirty="0">
                <a:solidFill>
                  <a:srgbClr val="C00000"/>
                </a:solidFill>
              </a:rPr>
              <a:t>о</a:t>
            </a:r>
            <a:r>
              <a:rPr lang="uk-UA" sz="6600" dirty="0"/>
              <a:t>н</a:t>
            </a:r>
            <a:r>
              <a:rPr lang="uk-UA" sz="6600" dirty="0">
                <a:solidFill>
                  <a:srgbClr val="C00000"/>
                </a:solidFill>
              </a:rPr>
              <a:t>и</a:t>
            </a:r>
            <a:r>
              <a:rPr lang="uk-UA" sz="6600" dirty="0"/>
              <a:t>к с</a:t>
            </a:r>
            <a:r>
              <a:rPr lang="uk-UA" sz="6600" dirty="0">
                <a:solidFill>
                  <a:srgbClr val="C00000"/>
                </a:solidFill>
              </a:rPr>
              <a:t>ю</a:t>
            </a:r>
            <a:r>
              <a:rPr lang="uk-UA" sz="6600" dirty="0"/>
              <a:t>рк</a:t>
            </a:r>
            <a:r>
              <a:rPr lang="uk-UA" sz="6600" dirty="0">
                <a:solidFill>
                  <a:srgbClr val="C00000"/>
                </a:solidFill>
              </a:rPr>
              <a:t>о</a:t>
            </a:r>
            <a:r>
              <a:rPr lang="uk-UA" sz="6600" dirty="0"/>
              <a:t>ч</a:t>
            </a:r>
            <a:r>
              <a:rPr lang="uk-UA" sz="6600" dirty="0">
                <a:solidFill>
                  <a:srgbClr val="C00000"/>
                </a:solidFill>
              </a:rPr>
              <a:t>е</a:t>
            </a:r>
            <a:r>
              <a:rPr lang="uk-UA" sz="6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4898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8ED5DE8-CA8B-4332-9D76-60AD9B8183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AE8975-E8E9-4F88-BE16-12C78E72C04B}"/>
              </a:ext>
            </a:extLst>
          </p:cNvPr>
          <p:cNvSpPr txBox="1"/>
          <p:nvPr/>
        </p:nvSpPr>
        <p:spPr>
          <a:xfrm>
            <a:off x="338050" y="1230020"/>
            <a:ext cx="3931924" cy="422448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900" i="1" u="sng" dirty="0" err="1">
                <a:latin typeface="+mj-lt"/>
                <a:ea typeface="+mj-ea"/>
                <a:cs typeface="+mj-cs"/>
              </a:rPr>
              <a:t>Встав</a:t>
            </a:r>
            <a:r>
              <a:rPr lang="en-US" sz="3900" i="1" u="sng" dirty="0">
                <a:latin typeface="+mj-lt"/>
                <a:ea typeface="+mj-ea"/>
                <a:cs typeface="+mj-cs"/>
              </a:rPr>
              <a:t> </a:t>
            </a:r>
            <a:r>
              <a:rPr lang="en-US" sz="3900" i="1" u="sng" dirty="0" err="1">
                <a:latin typeface="+mj-lt"/>
                <a:ea typeface="+mj-ea"/>
                <a:cs typeface="+mj-cs"/>
              </a:rPr>
              <a:t>пропущені</a:t>
            </a:r>
            <a:r>
              <a:rPr lang="en-US" sz="3900" i="1" u="sng" dirty="0">
                <a:latin typeface="+mj-lt"/>
                <a:ea typeface="+mj-ea"/>
                <a:cs typeface="+mj-cs"/>
              </a:rPr>
              <a:t> </a:t>
            </a:r>
            <a:r>
              <a:rPr lang="en-US" sz="3900" i="1" u="sng" dirty="0" err="1">
                <a:latin typeface="+mj-lt"/>
                <a:ea typeface="+mj-ea"/>
                <a:cs typeface="+mj-cs"/>
              </a:rPr>
              <a:t>букви</a:t>
            </a:r>
            <a:r>
              <a:rPr lang="en-US" sz="3900" i="1" u="sng" dirty="0">
                <a:latin typeface="+mj-lt"/>
                <a:ea typeface="+mj-ea"/>
                <a:cs typeface="+mj-cs"/>
              </a:rPr>
              <a:t>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900" b="1" dirty="0">
                <a:latin typeface="+mj-lt"/>
                <a:ea typeface="+mj-ea"/>
                <a:cs typeface="+mj-cs"/>
              </a:rPr>
              <a:t>_</a:t>
            </a:r>
            <a:r>
              <a:rPr lang="en-US" sz="6600" b="1" dirty="0" err="1">
                <a:latin typeface="+mj-lt"/>
                <a:ea typeface="+mj-ea"/>
                <a:cs typeface="+mj-cs"/>
              </a:rPr>
              <a:t>лля</a:t>
            </a:r>
            <a:r>
              <a:rPr lang="en-US" sz="6600" b="1" dirty="0">
                <a:latin typeface="+mj-lt"/>
                <a:ea typeface="+mj-ea"/>
                <a:cs typeface="+mj-cs"/>
              </a:rPr>
              <a:t>,</a:t>
            </a:r>
            <a:r>
              <a:rPr lang="uk-UA" sz="6600" b="1" dirty="0">
                <a:latin typeface="+mj-lt"/>
                <a:ea typeface="+mj-ea"/>
                <a:cs typeface="+mj-cs"/>
              </a:rPr>
              <a:t>    </a:t>
            </a:r>
            <a:r>
              <a:rPr lang="en-US" sz="6600" b="1" dirty="0">
                <a:latin typeface="+mj-lt"/>
                <a:ea typeface="+mj-ea"/>
                <a:cs typeface="+mj-cs"/>
              </a:rPr>
              <a:t> _</a:t>
            </a:r>
            <a:r>
              <a:rPr lang="en-US" sz="6600" b="1" dirty="0" err="1">
                <a:latin typeface="+mj-lt"/>
                <a:ea typeface="+mj-ea"/>
                <a:cs typeface="+mj-cs"/>
              </a:rPr>
              <a:t>ва</a:t>
            </a:r>
            <a:r>
              <a:rPr lang="en-US" sz="6600" b="1" dirty="0">
                <a:latin typeface="+mj-lt"/>
                <a:ea typeface="+mj-ea"/>
                <a:cs typeface="+mj-cs"/>
              </a:rPr>
              <a:t>, _</a:t>
            </a:r>
            <a:r>
              <a:rPr lang="en-US" sz="6600" b="1" dirty="0" err="1">
                <a:latin typeface="+mj-lt"/>
                <a:ea typeface="+mj-ea"/>
                <a:cs typeface="+mj-cs"/>
              </a:rPr>
              <a:t>львіра</a:t>
            </a:r>
            <a:r>
              <a:rPr lang="en-US" sz="6600" b="1" dirty="0">
                <a:latin typeface="+mj-lt"/>
                <a:ea typeface="+mj-ea"/>
                <a:cs typeface="+mj-cs"/>
              </a:rPr>
              <a:t>, </a:t>
            </a:r>
            <a:r>
              <a:rPr lang="en-US" sz="6600" b="1" dirty="0" err="1">
                <a:latin typeface="+mj-lt"/>
                <a:ea typeface="+mj-ea"/>
                <a:cs typeface="+mj-cs"/>
              </a:rPr>
              <a:t>Укра_на</a:t>
            </a:r>
            <a:r>
              <a:rPr lang="en-US" sz="6600" b="1" dirty="0">
                <a:latin typeface="+mj-lt"/>
                <a:ea typeface="+mj-ea"/>
                <a:cs typeface="+mj-cs"/>
              </a:rPr>
              <a:t>.</a:t>
            </a:r>
            <a:endParaRPr lang="uk-UA" sz="6600" b="1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3800" i="1" u="sng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Підкресли букви, що позначають голосні звуки.</a:t>
            </a:r>
            <a:endParaRPr lang="uk-UA" sz="3800" i="1" u="sng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3800" i="1" u="sng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Постав наголос.</a:t>
            </a:r>
            <a:endParaRPr lang="en-US" sz="3800" i="1" u="sng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2983B4D-AA9E-4FCA-A321-B87362793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2446384" cy="5777808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2432161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2446384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0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7417" y="679731"/>
            <a:ext cx="6875958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6AB3CF-83E3-4B5B-85F5-032DD7158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472" y="984594"/>
            <a:ext cx="3118104" cy="233857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93C014A-5ABB-4D54-81B5-CDA86CB07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330" y="984594"/>
            <a:ext cx="3118104" cy="233857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E2D6AD-ACC9-47C4-B934-97BCA1EB5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472" y="3693889"/>
            <a:ext cx="3118104" cy="233857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1F0408-F4B8-4937-A97C-F1B54F7476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330" y="3767944"/>
            <a:ext cx="3118104" cy="219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85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59AB4C8-9178-4F7A-8404-6890510B5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A55B4-AF36-4C69-A95C-1842AB263385}"/>
              </a:ext>
            </a:extLst>
          </p:cNvPr>
          <p:cNvSpPr txBox="1"/>
          <p:nvPr/>
        </p:nvSpPr>
        <p:spPr>
          <a:xfrm>
            <a:off x="638881" y="457201"/>
            <a:ext cx="10909640" cy="18326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i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Чим особливі букви Я, Ю, Є, Ї?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i="1" u="sng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endParaRPr lang="en-US" sz="3600" i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3" name="sketch line">
            <a:extLst>
              <a:ext uri="{FF2B5EF4-FFF2-40B4-BE49-F238E27FC236}">
                <a16:creationId xmlns:a16="http://schemas.microsoft.com/office/drawing/2014/main" id="{4CFDFB37-4BC7-42C6-915D-A6609139B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2343912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Голосні звуки та букви, що їх позначають — урок. Українська мова НУШ, 2  клас.">
            <a:extLst>
              <a:ext uri="{FF2B5EF4-FFF2-40B4-BE49-F238E27FC236}">
                <a16:creationId xmlns:a16="http://schemas.microsoft.com/office/drawing/2014/main" id="{B1075874-3B25-4275-A64F-B6D5FB81B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040" y="3174279"/>
            <a:ext cx="11548872" cy="300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764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136FBD8F-E3B2-44CF-8F83-8A770BDAD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96" y="227329"/>
            <a:ext cx="9705292" cy="3201671"/>
          </a:xfrm>
          <a:prstGeom prst="rect">
            <a:avLst/>
          </a:prstGeom>
        </p:spPr>
      </p:pic>
      <p:pic>
        <p:nvPicPr>
          <p:cNvPr id="5" name="Рисунок 4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BD3C31FE-861C-4C21-82A2-F3B773D98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96" y="3429000"/>
            <a:ext cx="9705291" cy="340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554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AF9A4B-7798-41EA-8CD1-27D1939044A5}"/>
              </a:ext>
            </a:extLst>
          </p:cNvPr>
          <p:cNvSpPr txBox="1"/>
          <p:nvPr/>
        </p:nvSpPr>
        <p:spPr>
          <a:xfrm>
            <a:off x="544010" y="590309"/>
            <a:ext cx="1084547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i="1" u="sng" dirty="0">
                <a:solidFill>
                  <a:schemeClr val="accent1">
                    <a:lumMod val="75000"/>
                  </a:schemeClr>
                </a:solidFill>
              </a:rPr>
              <a:t>Працюй у парі</a:t>
            </a:r>
            <a:r>
              <a:rPr lang="uk-UA" sz="4000" u="sng" dirty="0">
                <a:solidFill>
                  <a:schemeClr val="accent1">
                    <a:lumMod val="75000"/>
                  </a:schemeClr>
                </a:solidFill>
              </a:rPr>
              <a:t>. Заміни звукову транскрипцію буквами. </a:t>
            </a:r>
            <a:r>
              <a:rPr lang="uk-UA" sz="4000" u="sng" dirty="0" err="1">
                <a:solidFill>
                  <a:schemeClr val="accent1">
                    <a:lumMod val="75000"/>
                  </a:schemeClr>
                </a:solidFill>
              </a:rPr>
              <a:t>Запиши</a:t>
            </a:r>
            <a:r>
              <a:rPr lang="uk-UA" sz="4000" u="sng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just"/>
            <a:r>
              <a:rPr lang="uk-UA" sz="4000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4000" u="sng" dirty="0">
                <a:solidFill>
                  <a:srgbClr val="C00000"/>
                </a:solidFill>
              </a:rPr>
              <a:t>Постав наголос.</a:t>
            </a:r>
            <a:endParaRPr lang="uk-UA" sz="4000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7200" dirty="0"/>
              <a:t>[</a:t>
            </a:r>
            <a:r>
              <a:rPr lang="uk-UA" sz="7200" dirty="0" err="1"/>
              <a:t>йа</a:t>
            </a:r>
            <a:r>
              <a:rPr lang="en-US" sz="7200" dirty="0"/>
              <a:t>]</a:t>
            </a:r>
            <a:r>
              <a:rPr lang="uk-UA" sz="7200" dirty="0"/>
              <a:t>годи, </a:t>
            </a:r>
            <a:r>
              <a:rPr lang="uk-UA" sz="7200" dirty="0" err="1"/>
              <a:t>со</a:t>
            </a:r>
            <a:r>
              <a:rPr lang="en-US" sz="7200" dirty="0"/>
              <a:t>[</a:t>
            </a:r>
            <a:r>
              <a:rPr lang="uk-UA" sz="7200" dirty="0" err="1"/>
              <a:t>н’а</a:t>
            </a:r>
            <a:r>
              <a:rPr lang="en-US" sz="7200" dirty="0"/>
              <a:t>]</a:t>
            </a:r>
            <a:r>
              <a:rPr lang="uk-UA" sz="7200" dirty="0" err="1"/>
              <a:t>шник</a:t>
            </a:r>
            <a:r>
              <a:rPr lang="uk-UA" sz="7200" dirty="0"/>
              <a:t>, </a:t>
            </a:r>
            <a:r>
              <a:rPr lang="uk-UA" sz="7200" dirty="0" err="1"/>
              <a:t>лілі</a:t>
            </a:r>
            <a:r>
              <a:rPr lang="en-US" sz="7200" dirty="0"/>
              <a:t>[</a:t>
            </a:r>
            <a:r>
              <a:rPr lang="uk-UA" sz="7200" dirty="0" err="1"/>
              <a:t>йі</a:t>
            </a:r>
            <a:r>
              <a:rPr lang="en-US" sz="7200" dirty="0"/>
              <a:t>]</a:t>
            </a:r>
            <a:r>
              <a:rPr lang="uk-UA" sz="7200" dirty="0"/>
              <a:t>,   ко</a:t>
            </a:r>
            <a:r>
              <a:rPr lang="en-US" sz="7200" dirty="0"/>
              <a:t>[</a:t>
            </a:r>
            <a:r>
              <a:rPr lang="uk-UA" sz="7200" dirty="0" err="1"/>
              <a:t>н’у</a:t>
            </a:r>
            <a:r>
              <a:rPr lang="en-US" sz="7200" dirty="0"/>
              <a:t>]</a:t>
            </a:r>
            <a:r>
              <a:rPr lang="uk-UA" sz="7200" dirty="0"/>
              <a:t>шина.</a:t>
            </a:r>
          </a:p>
          <a:p>
            <a:pPr algn="just"/>
            <a:r>
              <a:rPr lang="uk-UA" sz="4000" u="sng" dirty="0">
                <a:solidFill>
                  <a:schemeClr val="accent2">
                    <a:lumMod val="75000"/>
                  </a:schemeClr>
                </a:solidFill>
              </a:rPr>
              <a:t>Познач кількість букв та звуків в одному слові.</a:t>
            </a:r>
          </a:p>
          <a:p>
            <a:pPr algn="just"/>
            <a:r>
              <a:rPr lang="uk-UA" sz="4000" u="sng" dirty="0">
                <a:solidFill>
                  <a:schemeClr val="accent6">
                    <a:lumMod val="75000"/>
                  </a:schemeClr>
                </a:solidFill>
              </a:rPr>
              <a:t>Чи можна назвати ці словами «літніми»? Чому?</a:t>
            </a:r>
          </a:p>
          <a:p>
            <a:pPr algn="just"/>
            <a:r>
              <a:rPr lang="uk-UA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1615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2018E1B-E0B9-4440-AFF3-4112E50A27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320506-337D-4972-8630-7419FC7E1F0D}"/>
              </a:ext>
            </a:extLst>
          </p:cNvPr>
          <p:cNvSpPr txBox="1"/>
          <p:nvPr/>
        </p:nvSpPr>
        <p:spPr>
          <a:xfrm>
            <a:off x="838200" y="557190"/>
            <a:ext cx="10515600" cy="18400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5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</a:t>
            </a:r>
            <a:r>
              <a:rPr lang="uk-UA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5б.6зв.               8б.8зв.            5б.6зв.            8б.8зв.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Ягоди</a:t>
            </a:r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54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соняшник</a:t>
            </a:r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54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лілії</a:t>
            </a:r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54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конюшина</a:t>
            </a:r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C642F1-4A9E-47C4-A892-2B484FD987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4" r="-2" b="-2"/>
          <a:stretch/>
        </p:blipFill>
        <p:spPr>
          <a:xfrm>
            <a:off x="3180760" y="2568919"/>
            <a:ext cx="2827865" cy="3731891"/>
          </a:xfrm>
          <a:prstGeom prst="rect">
            <a:avLst/>
          </a:prstGeom>
        </p:spPr>
      </p:pic>
      <p:pic>
        <p:nvPicPr>
          <p:cNvPr id="9" name="Рисунок 8" descr="Зображення, що містить рослина, квітка, трава, зелений&#10;&#10;Автоматично згенерований опис">
            <a:extLst>
              <a:ext uri="{FF2B5EF4-FFF2-40B4-BE49-F238E27FC236}">
                <a16:creationId xmlns:a16="http://schemas.microsoft.com/office/drawing/2014/main" id="{2D081D81-F808-4EAD-9EEE-9B1D9FCEA4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5" r="33737" b="-2"/>
          <a:stretch/>
        </p:blipFill>
        <p:spPr>
          <a:xfrm>
            <a:off x="9183842" y="2558694"/>
            <a:ext cx="2827865" cy="3731891"/>
          </a:xfrm>
          <a:prstGeom prst="rect">
            <a:avLst/>
          </a:prstGeom>
        </p:spPr>
      </p:pic>
      <p:pic>
        <p:nvPicPr>
          <p:cNvPr id="7" name="Рисунок 6" descr="Зображення, що містить рослина, квітка, білий&#10;&#10;Автоматично згенерований опис">
            <a:extLst>
              <a:ext uri="{FF2B5EF4-FFF2-40B4-BE49-F238E27FC236}">
                <a16:creationId xmlns:a16="http://schemas.microsoft.com/office/drawing/2014/main" id="{17AD29F4-CF8C-4993-99F3-96A82584B38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6" r="24264" b="3"/>
          <a:stretch/>
        </p:blipFill>
        <p:spPr>
          <a:xfrm>
            <a:off x="6178733" y="2558694"/>
            <a:ext cx="2827865" cy="373189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47B71F-CB3C-4DD5-9D63-BFCD4062A80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9" r="25602" b="3"/>
          <a:stretch/>
        </p:blipFill>
        <p:spPr>
          <a:xfrm>
            <a:off x="261501" y="2568919"/>
            <a:ext cx="2827865" cy="368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52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F17E4D-14FF-49A9-9E07-0F3930FDC0B4}"/>
              </a:ext>
            </a:extLst>
          </p:cNvPr>
          <p:cNvSpPr txBox="1"/>
          <p:nvPr/>
        </p:nvSpPr>
        <p:spPr>
          <a:xfrm>
            <a:off x="729205" y="416689"/>
            <a:ext cx="1076445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>
                <a:solidFill>
                  <a:schemeClr val="accent1">
                    <a:lumMod val="75000"/>
                  </a:schemeClr>
                </a:solidFill>
              </a:rPr>
              <a:t>Диктант.</a:t>
            </a:r>
          </a:p>
          <a:p>
            <a:pPr algn="just"/>
            <a:r>
              <a:rPr lang="uk-UA" sz="4000" dirty="0"/>
              <a:t>          </a:t>
            </a:r>
            <a:r>
              <a:rPr lang="uk-UA" sz="6000" dirty="0"/>
              <a:t>Ілля зривав </a:t>
            </a:r>
            <a:r>
              <a:rPr lang="uk-UA" sz="6000" b="1" dirty="0"/>
              <a:t>рум’яні</a:t>
            </a:r>
            <a:r>
              <a:rPr lang="uk-UA" sz="6000" dirty="0"/>
              <a:t> ягоди суниць. </a:t>
            </a:r>
            <a:r>
              <a:rPr lang="uk-UA" sz="6000" b="1" dirty="0"/>
              <a:t>Юрко</a:t>
            </a:r>
            <a:r>
              <a:rPr lang="uk-UA" sz="6000" dirty="0"/>
              <a:t> пас коней у лузі. Там тварини смачно </a:t>
            </a:r>
            <a:r>
              <a:rPr lang="uk-UA" sz="6000" b="1" dirty="0"/>
              <a:t>їли</a:t>
            </a:r>
            <a:r>
              <a:rPr lang="uk-UA" sz="6000" dirty="0"/>
              <a:t> листя конюшини.</a:t>
            </a:r>
          </a:p>
          <a:p>
            <a:pPr algn="just"/>
            <a:r>
              <a:rPr lang="uk-UA" sz="4000" u="sng" dirty="0">
                <a:solidFill>
                  <a:schemeClr val="accent6">
                    <a:lumMod val="75000"/>
                  </a:schemeClr>
                </a:solidFill>
              </a:rPr>
              <a:t>У виділених словах познач кількість букв та звуків.</a:t>
            </a:r>
          </a:p>
          <a:p>
            <a:pPr algn="just"/>
            <a:endParaRPr lang="uk-UA" sz="4000" dirty="0"/>
          </a:p>
          <a:p>
            <a:pPr algn="just"/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2498190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392245-6C79-4140-A997-A8C4475E069F}"/>
              </a:ext>
            </a:extLst>
          </p:cNvPr>
          <p:cNvSpPr txBox="1"/>
          <p:nvPr/>
        </p:nvSpPr>
        <p:spPr>
          <a:xfrm>
            <a:off x="563526" y="499731"/>
            <a:ext cx="10909004" cy="2108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3200" u="sng" dirty="0">
                <a:solidFill>
                  <a:srgbClr val="2F559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Дай відповіді на питання. </a:t>
            </a:r>
            <a:r>
              <a:rPr lang="uk-UA" sz="3200" u="sng" dirty="0" err="1">
                <a:solidFill>
                  <a:srgbClr val="2F559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Запиши</a:t>
            </a:r>
            <a:r>
              <a:rPr lang="uk-UA" sz="3200" u="sng" dirty="0">
                <a:solidFill>
                  <a:srgbClr val="2F559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ці речення.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 якої квітки джміль збирає нектар?</a:t>
            </a:r>
            <a:endParaRPr lang="uk-UA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Яку рослину називають квіткою сонця?</a:t>
            </a:r>
            <a:endParaRPr lang="uk-UA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334C84-91BE-459F-B18F-1B1DA9D386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4" r="-2" b="-2"/>
          <a:stretch/>
        </p:blipFill>
        <p:spPr>
          <a:xfrm>
            <a:off x="6271200" y="2608257"/>
            <a:ext cx="2827865" cy="3731891"/>
          </a:xfrm>
          <a:prstGeom prst="rect">
            <a:avLst/>
          </a:prstGeom>
        </p:spPr>
      </p:pic>
      <p:pic>
        <p:nvPicPr>
          <p:cNvPr id="5" name="Рисунок 4" descr="Зображення, що містить рослина, квітка, трава, зелений&#10;&#10;Автоматично згенерований опис">
            <a:extLst>
              <a:ext uri="{FF2B5EF4-FFF2-40B4-BE49-F238E27FC236}">
                <a16:creationId xmlns:a16="http://schemas.microsoft.com/office/drawing/2014/main" id="{D84DBD40-A9C6-4C9B-B18C-466EE8CE8B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5" r="33737" b="-2"/>
          <a:stretch/>
        </p:blipFill>
        <p:spPr>
          <a:xfrm>
            <a:off x="1544551" y="2626378"/>
            <a:ext cx="2827865" cy="373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6377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Хмара 2">
            <a:extLst>
              <a:ext uri="{FF2B5EF4-FFF2-40B4-BE49-F238E27FC236}">
                <a16:creationId xmlns:a16="http://schemas.microsoft.com/office/drawing/2014/main" id="{8151EAE4-5449-4103-8D18-5B035F889AFA}"/>
              </a:ext>
            </a:extLst>
          </p:cNvPr>
          <p:cNvSpPr/>
          <p:nvPr/>
        </p:nvSpPr>
        <p:spPr>
          <a:xfrm>
            <a:off x="2083981" y="329609"/>
            <a:ext cx="8793125" cy="3902149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Літні слова</a:t>
            </a:r>
          </a:p>
        </p:txBody>
      </p:sp>
      <p:pic>
        <p:nvPicPr>
          <p:cNvPr id="5" name="Рисунок 4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2C0450D2-92A9-4805-AE82-F217DCB88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66" y="4444678"/>
            <a:ext cx="4307838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12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217A9C-BDBC-4CFC-A4F4-2B8BE654584A}"/>
              </a:ext>
            </a:extLst>
          </p:cNvPr>
          <p:cNvSpPr txBox="1"/>
          <p:nvPr/>
        </p:nvSpPr>
        <p:spPr>
          <a:xfrm>
            <a:off x="1031358" y="712381"/>
            <a:ext cx="101292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i="1" dirty="0">
                <a:solidFill>
                  <a:schemeClr val="accent6">
                    <a:lumMod val="75000"/>
                  </a:schemeClr>
                </a:solidFill>
              </a:rPr>
              <a:t>САМООЦІНЮВАННЯ</a:t>
            </a:r>
          </a:p>
          <a:p>
            <a:pPr algn="just"/>
            <a:r>
              <a:rPr lang="uk-UA" sz="7200" b="1" dirty="0">
                <a:solidFill>
                  <a:schemeClr val="accent6">
                    <a:lumMod val="75000"/>
                  </a:schemeClr>
                </a:solidFill>
              </a:rPr>
              <a:t>1.</a:t>
            </a:r>
            <a:r>
              <a:rPr lang="uk-UA" sz="8800" b="1" dirty="0">
                <a:solidFill>
                  <a:schemeClr val="accent6">
                    <a:lumMod val="75000"/>
                  </a:schemeClr>
                </a:solidFill>
              </a:rPr>
              <a:t>Мені вдалося…</a:t>
            </a:r>
          </a:p>
          <a:p>
            <a:pPr algn="just"/>
            <a:r>
              <a:rPr lang="uk-UA" sz="7200" b="1" dirty="0">
                <a:solidFill>
                  <a:schemeClr val="accent6">
                    <a:lumMod val="75000"/>
                  </a:schemeClr>
                </a:solidFill>
              </a:rPr>
              <a:t>2. </a:t>
            </a:r>
            <a:r>
              <a:rPr lang="uk-UA" sz="8800" b="1" dirty="0">
                <a:solidFill>
                  <a:schemeClr val="accent6">
                    <a:lumMod val="75000"/>
                  </a:schemeClr>
                </a:solidFill>
              </a:rPr>
              <a:t>Ще тренуюсь…</a:t>
            </a:r>
          </a:p>
          <a:p>
            <a:pPr algn="just"/>
            <a:r>
              <a:rPr lang="uk-UA" sz="7200" b="1" dirty="0">
                <a:solidFill>
                  <a:schemeClr val="accent6">
                    <a:lumMod val="75000"/>
                  </a:schemeClr>
                </a:solidFill>
              </a:rPr>
              <a:t>3. Потребую допомоги…</a:t>
            </a:r>
          </a:p>
        </p:txBody>
      </p:sp>
    </p:spTree>
    <p:extLst>
      <p:ext uri="{BB962C8B-B14F-4D97-AF65-F5344CB8AC3E}">
        <p14:creationId xmlns:p14="http://schemas.microsoft.com/office/powerpoint/2010/main" val="3210290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вузол 1">
            <a:extLst>
              <a:ext uri="{FF2B5EF4-FFF2-40B4-BE49-F238E27FC236}">
                <a16:creationId xmlns:a16="http://schemas.microsoft.com/office/drawing/2014/main" id="{C1E7D127-BF04-465E-AC97-A618284E843D}"/>
              </a:ext>
            </a:extLst>
          </p:cNvPr>
          <p:cNvSpPr/>
          <p:nvPr/>
        </p:nvSpPr>
        <p:spPr>
          <a:xfrm>
            <a:off x="648586" y="340243"/>
            <a:ext cx="7208874" cy="2052084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</a:rPr>
              <a:t>записати правильно великі літери в словах</a:t>
            </a:r>
          </a:p>
        </p:txBody>
      </p:sp>
      <p:sp>
        <p:nvSpPr>
          <p:cNvPr id="3" name="Блок-схема: вузол 2">
            <a:extLst>
              <a:ext uri="{FF2B5EF4-FFF2-40B4-BE49-F238E27FC236}">
                <a16:creationId xmlns:a16="http://schemas.microsoft.com/office/drawing/2014/main" id="{D55A69FD-2E89-4B6B-9B35-46884761EA1A}"/>
              </a:ext>
            </a:extLst>
          </p:cNvPr>
          <p:cNvSpPr/>
          <p:nvPr/>
        </p:nvSpPr>
        <p:spPr>
          <a:xfrm>
            <a:off x="3955313" y="2392327"/>
            <a:ext cx="7134446" cy="1690576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dirty="0"/>
              <a:t>позначити букви і звуки в слові</a:t>
            </a:r>
          </a:p>
        </p:txBody>
      </p:sp>
      <p:sp>
        <p:nvSpPr>
          <p:cNvPr id="5" name="Блок-схема: вузол 4">
            <a:extLst>
              <a:ext uri="{FF2B5EF4-FFF2-40B4-BE49-F238E27FC236}">
                <a16:creationId xmlns:a16="http://schemas.microsoft.com/office/drawing/2014/main" id="{99AEA9FC-0CC5-4B06-98E1-20B15383B65F}"/>
              </a:ext>
            </a:extLst>
          </p:cNvPr>
          <p:cNvSpPr/>
          <p:nvPr/>
        </p:nvSpPr>
        <p:spPr>
          <a:xfrm>
            <a:off x="404037" y="2392326"/>
            <a:ext cx="5061098" cy="2732567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писати </a:t>
            </a:r>
            <a:r>
              <a:rPr lang="uk-UA" sz="4000" b="1" dirty="0" err="1">
                <a:solidFill>
                  <a:schemeClr val="accent1">
                    <a:lumMod val="75000"/>
                  </a:schemeClr>
                </a:solidFill>
              </a:rPr>
              <a:t>грамотно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</a:rPr>
              <a:t> речення</a:t>
            </a:r>
          </a:p>
        </p:txBody>
      </p:sp>
      <p:sp>
        <p:nvSpPr>
          <p:cNvPr id="6" name="Блок-схема: вузол 5">
            <a:extLst>
              <a:ext uri="{FF2B5EF4-FFF2-40B4-BE49-F238E27FC236}">
                <a16:creationId xmlns:a16="http://schemas.microsoft.com/office/drawing/2014/main" id="{78AB8F47-D028-4B87-8D11-6B020CE95E1A}"/>
              </a:ext>
            </a:extLst>
          </p:cNvPr>
          <p:cNvSpPr/>
          <p:nvPr/>
        </p:nvSpPr>
        <p:spPr>
          <a:xfrm>
            <a:off x="5986130" y="4082903"/>
            <a:ext cx="5465135" cy="2360427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accent2">
                    <a:lumMod val="50000"/>
                  </a:schemeClr>
                </a:solidFill>
              </a:rPr>
              <a:t>знаходити голосні звуки в словах</a:t>
            </a:r>
          </a:p>
        </p:txBody>
      </p:sp>
    </p:spTree>
    <p:extLst>
      <p:ext uri="{BB962C8B-B14F-4D97-AF65-F5344CB8AC3E}">
        <p14:creationId xmlns:p14="http://schemas.microsoft.com/office/powerpoint/2010/main" val="13921244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919BBD-143A-4FB3-BD84-A84AECFB7379}"/>
              </a:ext>
            </a:extLst>
          </p:cNvPr>
          <p:cNvSpPr txBox="1"/>
          <p:nvPr/>
        </p:nvSpPr>
        <p:spPr>
          <a:xfrm>
            <a:off x="574158" y="552893"/>
            <a:ext cx="103348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800" i="1" dirty="0"/>
              <a:t>Домашнє завдання</a:t>
            </a:r>
          </a:p>
          <a:p>
            <a:pPr algn="just"/>
            <a:r>
              <a:rPr lang="uk-UA" sz="4800" b="1" dirty="0">
                <a:solidFill>
                  <a:schemeClr val="accent6">
                    <a:lumMod val="75000"/>
                  </a:schemeClr>
                </a:solidFill>
              </a:rPr>
              <a:t>с.5 вправа 7 (1,2)</a:t>
            </a:r>
          </a:p>
          <a:p>
            <a:pPr algn="just"/>
            <a:endParaRPr lang="uk-UA" sz="4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0E3E7C8-980A-4073-AE5B-E8C1C7B8A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37" y="2210764"/>
            <a:ext cx="7416239" cy="290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2717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329</Words>
  <Application>Microsoft Office PowerPoint</Application>
  <PresentationFormat>Широкий екран</PresentationFormat>
  <Paragraphs>49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Оксана Чепіженко</dc:creator>
  <cp:lastModifiedBy>Оксана Чепіженко</cp:lastModifiedBy>
  <cp:revision>9</cp:revision>
  <dcterms:created xsi:type="dcterms:W3CDTF">2021-08-22T16:44:03Z</dcterms:created>
  <dcterms:modified xsi:type="dcterms:W3CDTF">2021-08-31T17:32:38Z</dcterms:modified>
</cp:coreProperties>
</file>