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5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9/26/2021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389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983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38"/>
            <a:ext cx="10570210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3"/>
            <a:ext cx="1057021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259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726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1812"/>
            <a:ext cx="5220335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825749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1812"/>
            <a:ext cx="5183188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25749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9/26/2021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632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9/26/2021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195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9/26/2021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90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190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92450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637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545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260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4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039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9/26/2021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‹№›</a:t>
            </a:fld>
            <a:endParaRPr lang="en-US" sz="10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8133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74" r:id="rId8"/>
    <p:sldLayoutId id="2147483875" r:id="rId9"/>
    <p:sldLayoutId id="2147483876" r:id="rId10"/>
    <p:sldLayoutId id="2147483884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733E0473-C315-42D8-A82A-A2FE49DC6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AD23A251-68F2-43E5-812B-4BBAE1A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" name="Picture 3" descr="Refreshing blue watery background">
            <a:extLst>
              <a:ext uri="{FF2B5EF4-FFF2-40B4-BE49-F238E27FC236}">
                <a16:creationId xmlns:a16="http://schemas.microsoft.com/office/drawing/2014/main" id="{C9B3EC9B-BBD6-494F-AD3F-912CEEBF18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6246" r="-1" b="9462"/>
          <a:stretch/>
        </p:blipFill>
        <p:spPr>
          <a:xfrm>
            <a:off x="1525" y="-196760"/>
            <a:ext cx="12188951" cy="6857990"/>
          </a:xfrm>
          <a:prstGeom prst="rect">
            <a:avLst/>
          </a:prstGeom>
        </p:spPr>
      </p:pic>
      <p:grpSp>
        <p:nvGrpSpPr>
          <p:cNvPr id="57" name="decorative circle">
            <a:extLst>
              <a:ext uri="{FF2B5EF4-FFF2-40B4-BE49-F238E27FC236}">
                <a16:creationId xmlns:a16="http://schemas.microsoft.com/office/drawing/2014/main" id="{0350AF23-2606-421F-AB7B-23D9B48F3E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14102" y="236341"/>
            <a:ext cx="11340713" cy="5464029"/>
            <a:chOff x="314102" y="236341"/>
            <a:chExt cx="11340713" cy="5464029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526A544A-3C76-4502-A741-F4DB0E2CD2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017B8593-D171-47B5-8D1A-E34E7B138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4102" y="3044381"/>
              <a:ext cx="226735" cy="226735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1FEF60D4-64F6-450F-B86D-383EEA1C84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88374" y="386135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A97D4A7C-B520-46CB-9A94-711F53997B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65714" y="236341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2B7B976F-E84B-4936-90D7-C8298A5E7B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51535" y="2516671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DC91FFEC-59DF-4D22-A925-F515207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30142" y="458803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58931E95-0847-47E4-8AEC-312312A032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02046" y="5394590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3C094915-EF93-49A0-9B90-C44FB9B500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08287" y="5160714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B08E03-2C5A-48EA-8AE5-B2D08DB69B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0010" y="1122363"/>
            <a:ext cx="10690455" cy="2387600"/>
          </a:xfrm>
        </p:spPr>
        <p:txBody>
          <a:bodyPr>
            <a:noAutofit/>
          </a:bodyPr>
          <a:lstStyle/>
          <a:p>
            <a:r>
              <a:rPr lang="uk-UA" sz="4000" dirty="0">
                <a:solidFill>
                  <a:srgbClr val="FFFFFF"/>
                </a:solidFill>
              </a:rPr>
              <a:t>А) В’юн, голуб’ятко, комп’ютер, м’ята, пір’їна, п’єса, торф’яний.</a:t>
            </a:r>
            <a:br>
              <a:rPr lang="uk-UA" sz="4000" dirty="0">
                <a:solidFill>
                  <a:srgbClr val="FFFFFF"/>
                </a:solidFill>
              </a:rPr>
            </a:br>
            <a:br>
              <a:rPr lang="uk-UA" sz="4000" dirty="0">
                <a:solidFill>
                  <a:srgbClr val="FFFFFF"/>
                </a:solidFill>
              </a:rPr>
            </a:br>
            <a:r>
              <a:rPr lang="uk-UA" sz="4000" dirty="0">
                <a:solidFill>
                  <a:srgbClr val="FFFFFF"/>
                </a:solidFill>
              </a:rPr>
              <a:t>Б) В’юн, голуб’ятко, комп’ютер, м’ята, п’єса, пір’їна, торф’яний.</a:t>
            </a:r>
            <a:br>
              <a:rPr lang="uk-UA" sz="4000" dirty="0">
                <a:solidFill>
                  <a:srgbClr val="FFFFFF"/>
                </a:solidFill>
              </a:rPr>
            </a:br>
            <a:endParaRPr lang="uk-UA" sz="4000" dirty="0">
              <a:solidFill>
                <a:srgbClr val="FFFFFF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F2CDC22D-14F7-45AF-B6CC-7EFEE7FB66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2606" y="3602038"/>
            <a:ext cx="7063739" cy="1655762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rgbClr val="FFFFFF"/>
                </a:solidFill>
              </a:rPr>
              <a:t>ОБЕРИ, ЯКИЙ ВАРІАНТ РОЗТАШУВАННЯ ЗА АЛФАВІТОМ ПРАВИЛЬНИЙ.</a:t>
            </a:r>
            <a:endParaRPr lang="uk-UA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405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75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92" name="Rectangle 91">
            <a:extLst>
              <a:ext uri="{FF2B5EF4-FFF2-40B4-BE49-F238E27FC236}">
                <a16:creationId xmlns:a16="http://schemas.microsoft.com/office/drawing/2014/main" id="{375C00A8-2250-4F87-9F80-E3E80531FB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CC528D8-C318-4E44-BB11-0CAE58C2A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ADDDCE-BB47-4F5E-BCCE-3DD5B56FE232}"/>
              </a:ext>
            </a:extLst>
          </p:cNvPr>
          <p:cNvSpPr txBox="1"/>
          <p:nvPr/>
        </p:nvSpPr>
        <p:spPr>
          <a:xfrm>
            <a:off x="744842" y="351199"/>
            <a:ext cx="6199789" cy="31587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Пригадай, де використовуємо алфавіт?</a:t>
            </a:r>
          </a:p>
        </p:txBody>
      </p:sp>
      <p:grpSp>
        <p:nvGrpSpPr>
          <p:cNvPr id="96" name="decorative circles">
            <a:extLst>
              <a:ext uri="{FF2B5EF4-FFF2-40B4-BE49-F238E27FC236}">
                <a16:creationId xmlns:a16="http://schemas.microsoft.com/office/drawing/2014/main" id="{6F84FFF5-4ABC-42CD-9D4C-9F3AB50FD3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165D367D-2240-48ED-BB65-1221C6EA9C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3B0EEF61-DBF2-4BF2-9887-F74596FEEC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3BF84F4A-F257-4091-A50A-DD38D7A15B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1F2976B4-BD0D-4EBA-928D-2F97FA6BED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D29C1743-B3CB-4A6A-9DD6-3E9023B261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3" name="Oval 1">
            <a:extLst>
              <a:ext uri="{FF2B5EF4-FFF2-40B4-BE49-F238E27FC236}">
                <a16:creationId xmlns:a16="http://schemas.microsoft.com/office/drawing/2014/main" id="{6FA27A92-E95C-4CE7-A034-1729B3C620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75068" y="1214970"/>
            <a:ext cx="5716933" cy="5643030"/>
          </a:xfrm>
          <a:custGeom>
            <a:avLst/>
            <a:gdLst>
              <a:gd name="connsiteX0" fmla="*/ 3371933 w 5716933"/>
              <a:gd name="connsiteY0" fmla="*/ 0 h 5643030"/>
              <a:gd name="connsiteX1" fmla="*/ 5516795 w 5716933"/>
              <a:gd name="connsiteY1" fmla="*/ 769986 h 5643030"/>
              <a:gd name="connsiteX2" fmla="*/ 5716933 w 5716933"/>
              <a:gd name="connsiteY2" fmla="*/ 951883 h 5643030"/>
              <a:gd name="connsiteX3" fmla="*/ 5716933 w 5716933"/>
              <a:gd name="connsiteY3" fmla="*/ 5643030 h 5643030"/>
              <a:gd name="connsiteX4" fmla="*/ 884716 w 5716933"/>
              <a:gd name="connsiteY4" fmla="*/ 5643030 h 5643030"/>
              <a:gd name="connsiteX5" fmla="*/ 769986 w 5716933"/>
              <a:gd name="connsiteY5" fmla="*/ 5516796 h 5643030"/>
              <a:gd name="connsiteX6" fmla="*/ 0 w 5716933"/>
              <a:gd name="connsiteY6" fmla="*/ 3371933 h 5643030"/>
              <a:gd name="connsiteX7" fmla="*/ 3371933 w 5716933"/>
              <a:gd name="connsiteY7" fmla="*/ 0 h 5643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16933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3" y="951883"/>
                </a:lnTo>
                <a:lnTo>
                  <a:pt x="5716933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026" name="Picture 2" descr="Книга «Орфографічний словник. 1-4 класи» – , купить по цене 35.00 на  YAKABOO: 978-617-686-319-9">
            <a:extLst>
              <a:ext uri="{FF2B5EF4-FFF2-40B4-BE49-F238E27FC236}">
                <a16:creationId xmlns:a16="http://schemas.microsoft.com/office/drawing/2014/main" id="{81C7B4B7-68B6-4927-8070-8C1E7452D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43463" y="1214969"/>
            <a:ext cx="3828777" cy="501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3249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855B8-04E6-454E-AE2F-9F006A555124}"/>
              </a:ext>
            </a:extLst>
          </p:cNvPr>
          <p:cNvSpPr txBox="1"/>
          <p:nvPr/>
        </p:nvSpPr>
        <p:spPr>
          <a:xfrm>
            <a:off x="1041722" y="694481"/>
            <a:ext cx="9931078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uk-UA" sz="4000" u="sng" dirty="0" err="1"/>
              <a:t>Перевір</a:t>
            </a:r>
            <a:r>
              <a:rPr lang="uk-UA" sz="4000" u="sng" dirty="0"/>
              <a:t> за орфографічним словником, які букви пропущені. (</a:t>
            </a:r>
            <a:r>
              <a:rPr lang="uk-UA" sz="4000" u="sng" dirty="0" err="1"/>
              <a:t>Див.наступний</a:t>
            </a:r>
            <a:r>
              <a:rPr lang="uk-UA" sz="4000" u="sng" dirty="0"/>
              <a:t> слайд).</a:t>
            </a:r>
          </a:p>
          <a:p>
            <a:pPr algn="just"/>
            <a:r>
              <a:rPr lang="uk-UA" sz="5400" b="1" dirty="0" err="1"/>
              <a:t>Ап_льсин</a:t>
            </a:r>
            <a:r>
              <a:rPr lang="uk-UA" sz="5400" b="1" dirty="0"/>
              <a:t>, </a:t>
            </a:r>
            <a:r>
              <a:rPr lang="uk-UA" sz="5400" b="1" dirty="0" err="1"/>
              <a:t>ап_тит</a:t>
            </a:r>
            <a:r>
              <a:rPr lang="uk-UA" sz="5400" b="1" dirty="0"/>
              <a:t>, </a:t>
            </a:r>
            <a:r>
              <a:rPr lang="uk-UA" sz="5400" b="1" dirty="0" err="1"/>
              <a:t>арт_стичний</a:t>
            </a:r>
            <a:r>
              <a:rPr lang="uk-UA" sz="5400" b="1" dirty="0"/>
              <a:t>.</a:t>
            </a:r>
          </a:p>
          <a:p>
            <a:pPr algn="just"/>
            <a:endParaRPr lang="uk-UA" sz="4000" dirty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uk-UA" sz="4000" u="sng" dirty="0"/>
              <a:t>Використай ці слова. Дай відповіді на питання. </a:t>
            </a:r>
            <a:r>
              <a:rPr lang="uk-UA" sz="4000" u="sng" dirty="0" err="1"/>
              <a:t>Запиши</a:t>
            </a:r>
            <a:r>
              <a:rPr lang="uk-UA" sz="4000" u="sng" dirty="0"/>
              <a:t>.</a:t>
            </a:r>
          </a:p>
          <a:p>
            <a:pPr algn="just"/>
            <a:r>
              <a:rPr lang="uk-UA" sz="44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Що з’явився у бідних дітей по дорозі?</a:t>
            </a:r>
          </a:p>
          <a:p>
            <a:pPr algn="just"/>
            <a:r>
              <a:rPr lang="uk-UA" sz="44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Що ніколи не їли бідняки?</a:t>
            </a:r>
          </a:p>
          <a:p>
            <a:pPr algn="just"/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923921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Орфографічний словник 1-4 класи - Видавничий дім «Весна» - Дитяча та  навчальна література">
            <a:extLst>
              <a:ext uri="{FF2B5EF4-FFF2-40B4-BE49-F238E27FC236}">
                <a16:creationId xmlns:a16="http://schemas.microsoft.com/office/drawing/2014/main" id="{F5173A1F-D183-43EC-B4FF-0985C3E4B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304" y="104172"/>
            <a:ext cx="6030410" cy="6557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1634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8BA64E-A4AF-414A-826B-4FD3B19D9913}"/>
              </a:ext>
            </a:extLst>
          </p:cNvPr>
          <p:cNvSpPr txBox="1"/>
          <p:nvPr/>
        </p:nvSpPr>
        <p:spPr>
          <a:xfrm>
            <a:off x="818707" y="733647"/>
            <a:ext cx="1022852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400" u="sng" dirty="0">
                <a:solidFill>
                  <a:schemeClr val="accent3">
                    <a:lumMod val="50000"/>
                  </a:schemeClr>
                </a:solidFill>
              </a:rPr>
              <a:t>Прочитай. Виправ помилки. </a:t>
            </a:r>
            <a:r>
              <a:rPr lang="uk-UA" sz="4400" u="sng" dirty="0" err="1">
                <a:solidFill>
                  <a:schemeClr val="accent3">
                    <a:lumMod val="50000"/>
                  </a:schemeClr>
                </a:solidFill>
              </a:rPr>
              <a:t>Спиши</a:t>
            </a:r>
            <a:r>
              <a:rPr lang="uk-UA" sz="4400" u="sng" dirty="0">
                <a:solidFill>
                  <a:schemeClr val="accent3">
                    <a:lumMod val="50000"/>
                  </a:schemeClr>
                </a:solidFill>
              </a:rPr>
              <a:t> текст.</a:t>
            </a:r>
          </a:p>
          <a:p>
            <a:pPr algn="just"/>
            <a:r>
              <a:rPr lang="uk-UA" sz="4400" dirty="0"/>
              <a:t>        </a:t>
            </a:r>
            <a:r>
              <a:rPr lang="uk-UA" sz="5400" dirty="0" err="1"/>
              <a:t>Чьотири</a:t>
            </a:r>
            <a:r>
              <a:rPr lang="uk-UA" sz="5400" dirty="0"/>
              <a:t> хлібини та глечик молока несли </a:t>
            </a:r>
            <a:r>
              <a:rPr lang="uk-UA" sz="5400" dirty="0" err="1"/>
              <a:t>іванко</a:t>
            </a:r>
            <a:r>
              <a:rPr lang="uk-UA" sz="5400" dirty="0"/>
              <a:t> та марійка. Тут почулося </a:t>
            </a:r>
            <a:r>
              <a:rPr lang="uk-UA" sz="5400" dirty="0" err="1"/>
              <a:t>завиваня</a:t>
            </a:r>
            <a:r>
              <a:rPr lang="uk-UA" sz="5400" dirty="0"/>
              <a:t> вовка. Але </a:t>
            </a:r>
            <a:r>
              <a:rPr lang="uk-UA" sz="5400" dirty="0" err="1"/>
              <a:t>сіроманец</a:t>
            </a:r>
            <a:r>
              <a:rPr lang="uk-UA" sz="5400" dirty="0"/>
              <a:t> просив хліба для д</a:t>
            </a:r>
            <a:r>
              <a:rPr lang="uk-UA" sz="5400" b="1" dirty="0"/>
              <a:t>і</a:t>
            </a:r>
            <a:r>
              <a:rPr lang="uk-UA" sz="5400" dirty="0"/>
              <a:t>ток.</a:t>
            </a:r>
          </a:p>
        </p:txBody>
      </p:sp>
    </p:spTree>
    <p:extLst>
      <p:ext uri="{BB962C8B-B14F-4D97-AF65-F5344CB8AC3E}">
        <p14:creationId xmlns:p14="http://schemas.microsoft.com/office/powerpoint/2010/main" val="1558728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75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92" name="Rectangle 91">
            <a:extLst>
              <a:ext uri="{FF2B5EF4-FFF2-40B4-BE49-F238E27FC236}">
                <a16:creationId xmlns:a16="http://schemas.microsoft.com/office/drawing/2014/main" id="{D6A5485D-4AF6-47BA-8BB1-44D0639B9F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1026" name="Picture 2" descr="Три жітні колоски">
            <a:extLst>
              <a:ext uri="{FF2B5EF4-FFF2-40B4-BE49-F238E27FC236}">
                <a16:creationId xmlns:a16="http://schemas.microsoft.com/office/drawing/2014/main" id="{A21C03BB-C94F-45A1-82B9-E19F82C011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12" b="4472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94" name="Freeform: Shape 93">
            <a:extLst>
              <a:ext uri="{FF2B5EF4-FFF2-40B4-BE49-F238E27FC236}">
                <a16:creationId xmlns:a16="http://schemas.microsoft.com/office/drawing/2014/main" id="{587642B7-79EF-4368-85F8-49CB4B0DB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6099" y="238175"/>
            <a:ext cx="6735901" cy="6619825"/>
          </a:xfrm>
          <a:custGeom>
            <a:avLst/>
            <a:gdLst>
              <a:gd name="connsiteX0" fmla="*/ 3948904 w 6735901"/>
              <a:gd name="connsiteY0" fmla="*/ 0 h 6619825"/>
              <a:gd name="connsiteX1" fmla="*/ 6460776 w 6735901"/>
              <a:gd name="connsiteY1" fmla="*/ 901740 h 6619825"/>
              <a:gd name="connsiteX2" fmla="*/ 6735901 w 6735901"/>
              <a:gd name="connsiteY2" fmla="*/ 1151790 h 6619825"/>
              <a:gd name="connsiteX3" fmla="*/ 6735901 w 6735901"/>
              <a:gd name="connsiteY3" fmla="*/ 6619825 h 6619825"/>
              <a:gd name="connsiteX4" fmla="*/ 1046292 w 6735901"/>
              <a:gd name="connsiteY4" fmla="*/ 6619825 h 6619825"/>
              <a:gd name="connsiteX5" fmla="*/ 901737 w 6735901"/>
              <a:gd name="connsiteY5" fmla="*/ 6460773 h 6619825"/>
              <a:gd name="connsiteX6" fmla="*/ 0 w 6735901"/>
              <a:gd name="connsiteY6" fmla="*/ 3948904 h 6619825"/>
              <a:gd name="connsiteX7" fmla="*/ 3948904 w 6735901"/>
              <a:gd name="connsiteY7" fmla="*/ 0 h 66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35901" h="6619825">
                <a:moveTo>
                  <a:pt x="3948904" y="0"/>
                </a:moveTo>
                <a:cubicBezTo>
                  <a:pt x="4903056" y="0"/>
                  <a:pt x="5778172" y="338405"/>
                  <a:pt x="6460776" y="901740"/>
                </a:cubicBezTo>
                <a:lnTo>
                  <a:pt x="6735901" y="1151790"/>
                </a:lnTo>
                <a:lnTo>
                  <a:pt x="6735901" y="6619825"/>
                </a:lnTo>
                <a:lnTo>
                  <a:pt x="1046292" y="6619825"/>
                </a:lnTo>
                <a:lnTo>
                  <a:pt x="901737" y="6460773"/>
                </a:lnTo>
                <a:cubicBezTo>
                  <a:pt x="338405" y="5778172"/>
                  <a:pt x="0" y="4903056"/>
                  <a:pt x="0" y="3948904"/>
                </a:cubicBezTo>
                <a:cubicBezTo>
                  <a:pt x="0" y="1767984"/>
                  <a:pt x="1767984" y="0"/>
                  <a:pt x="3948904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B97EF6-EC41-4531-A3B5-8B6DD33D05CE}"/>
              </a:ext>
            </a:extLst>
          </p:cNvPr>
          <p:cNvSpPr txBox="1"/>
          <p:nvPr/>
        </p:nvSpPr>
        <p:spPr>
          <a:xfrm>
            <a:off x="6705600" y="1428375"/>
            <a:ext cx="4990353" cy="31855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Подумай і скажи, як би ти вчинив/вчинила на місці дітей?</a:t>
            </a:r>
          </a:p>
        </p:txBody>
      </p:sp>
    </p:spTree>
    <p:extLst>
      <p:ext uri="{BB962C8B-B14F-4D97-AF65-F5344CB8AC3E}">
        <p14:creationId xmlns:p14="http://schemas.microsoft.com/office/powerpoint/2010/main" val="2138387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87B0A7-D860-41A2-9196-A4B1DCD37848}"/>
              </a:ext>
            </a:extLst>
          </p:cNvPr>
          <p:cNvSpPr txBox="1"/>
          <p:nvPr/>
        </p:nvSpPr>
        <p:spPr>
          <a:xfrm>
            <a:off x="861237" y="680484"/>
            <a:ext cx="997334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i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Домашнє завдання.</a:t>
            </a:r>
          </a:p>
          <a:p>
            <a:pPr algn="just"/>
            <a:r>
              <a:rPr lang="uk-UA" sz="4000" dirty="0"/>
              <a:t>Картка у зошиті.</a:t>
            </a:r>
          </a:p>
          <a:p>
            <a:pPr marL="514350" indent="-514350" algn="just">
              <a:buAutoNum type="arabicPeriod"/>
            </a:pPr>
            <a:r>
              <a:rPr lang="uk-UA" sz="2800" u="sng" dirty="0"/>
              <a:t>Прочитай. </a:t>
            </a:r>
            <a:r>
              <a:rPr lang="uk-UA" sz="2800" u="sng" dirty="0" err="1"/>
              <a:t>Спиши</a:t>
            </a:r>
            <a:r>
              <a:rPr lang="uk-UA" sz="2800" u="sng" dirty="0"/>
              <a:t>, вставляючи потрібну букву.</a:t>
            </a:r>
          </a:p>
          <a:p>
            <a:pPr algn="just"/>
            <a:r>
              <a:rPr lang="uk-UA" sz="2800" dirty="0"/>
              <a:t>       Стояли осі(</a:t>
            </a:r>
            <a:r>
              <a:rPr lang="uk-UA" sz="2800" dirty="0" err="1"/>
              <a:t>н,нн</a:t>
            </a:r>
            <a:r>
              <a:rPr lang="uk-UA" sz="2800" dirty="0"/>
              <a:t>)і дні. </a:t>
            </a:r>
            <a:r>
              <a:rPr lang="uk-UA" sz="2800" dirty="0" err="1"/>
              <a:t>Ст</a:t>
            </a:r>
            <a:r>
              <a:rPr lang="uk-UA" sz="2800" dirty="0"/>
              <a:t>(</a:t>
            </a:r>
            <a:r>
              <a:rPr lang="uk-UA" sz="2800" dirty="0" err="1"/>
              <a:t>е,и</a:t>
            </a:r>
            <a:r>
              <a:rPr lang="uk-UA" sz="2800" dirty="0"/>
              <a:t>)</a:t>
            </a:r>
            <a:r>
              <a:rPr lang="uk-UA" sz="2800" dirty="0" err="1"/>
              <a:t>бло</a:t>
            </a:r>
            <a:r>
              <a:rPr lang="uk-UA" sz="2800" dirty="0"/>
              <a:t> лопуха зів’яло. Дюймовочка мерзла у </a:t>
            </a:r>
            <a:r>
              <a:rPr lang="uk-UA" sz="2800" dirty="0" err="1"/>
              <a:t>ле</a:t>
            </a:r>
            <a:r>
              <a:rPr lang="uk-UA" sz="2800" dirty="0"/>
              <a:t>(</a:t>
            </a:r>
            <a:r>
              <a:rPr lang="uk-UA" sz="2800" dirty="0" err="1"/>
              <a:t>х,к</a:t>
            </a:r>
            <a:r>
              <a:rPr lang="uk-UA" sz="2800"/>
              <a:t>)ому</a:t>
            </a:r>
            <a:r>
              <a:rPr lang="uk-UA" sz="2800" dirty="0"/>
              <a:t> </a:t>
            </a:r>
            <a:r>
              <a:rPr lang="uk-UA" sz="2800" dirty="0" err="1"/>
              <a:t>пла</a:t>
            </a:r>
            <a:r>
              <a:rPr lang="uk-UA" sz="2800" dirty="0"/>
              <a:t>(</a:t>
            </a:r>
            <a:r>
              <a:rPr lang="uk-UA" sz="2800" dirty="0" err="1"/>
              <a:t>т,тт</a:t>
            </a:r>
            <a:r>
              <a:rPr lang="uk-UA" sz="2800" dirty="0"/>
              <a:t>)</a:t>
            </a:r>
            <a:r>
              <a:rPr lang="uk-UA" sz="2800" dirty="0" err="1"/>
              <a:t>ячку</a:t>
            </a:r>
            <a:r>
              <a:rPr lang="uk-UA" sz="2800" dirty="0"/>
              <a:t>.</a:t>
            </a:r>
          </a:p>
          <a:p>
            <a:pPr algn="just"/>
            <a:r>
              <a:rPr lang="uk-UA" sz="2800" dirty="0"/>
              <a:t>2. </a:t>
            </a:r>
            <a:r>
              <a:rPr lang="uk-UA" sz="2800" u="sng" dirty="0"/>
              <a:t>Виправ помилки і </a:t>
            </a:r>
            <a:r>
              <a:rPr lang="uk-UA" sz="2800" u="sng" dirty="0" err="1"/>
              <a:t>запиши</a:t>
            </a:r>
            <a:r>
              <a:rPr lang="uk-UA" sz="2800" u="sng" dirty="0"/>
              <a:t> слова.</a:t>
            </a:r>
          </a:p>
          <a:p>
            <a:pPr algn="just"/>
            <a:r>
              <a:rPr lang="uk-UA" sz="2800" dirty="0" err="1"/>
              <a:t>Календарь</a:t>
            </a:r>
            <a:r>
              <a:rPr lang="uk-UA" sz="2800" dirty="0"/>
              <a:t>, </a:t>
            </a:r>
            <a:r>
              <a:rPr lang="uk-UA" sz="2800" dirty="0" err="1"/>
              <a:t>заяц</a:t>
            </a:r>
            <a:r>
              <a:rPr lang="uk-UA" sz="2800" dirty="0"/>
              <a:t>,  </a:t>
            </a:r>
            <a:r>
              <a:rPr lang="uk-UA" sz="2800" dirty="0" err="1"/>
              <a:t>бурьян</a:t>
            </a:r>
            <a:r>
              <a:rPr lang="uk-UA" sz="2800" dirty="0"/>
              <a:t>, </a:t>
            </a:r>
            <a:r>
              <a:rPr lang="uk-UA" sz="2800" dirty="0" err="1"/>
              <a:t>серьозний</a:t>
            </a:r>
            <a:r>
              <a:rPr lang="uk-UA" sz="2800" dirty="0"/>
              <a:t>.</a:t>
            </a:r>
          </a:p>
          <a:p>
            <a:pPr algn="just"/>
            <a:r>
              <a:rPr lang="uk-UA" sz="2800" dirty="0"/>
              <a:t>3. </a:t>
            </a:r>
            <a:r>
              <a:rPr lang="uk-UA" sz="2800" u="sng" dirty="0" err="1"/>
              <a:t>Розкажи,що</a:t>
            </a:r>
            <a:r>
              <a:rPr lang="uk-UA" sz="2800" u="sng" dirty="0"/>
              <a:t>  ти знаєш про бабине літо? </a:t>
            </a:r>
            <a:r>
              <a:rPr lang="uk-UA" sz="2800" u="sng" dirty="0" err="1"/>
              <a:t>Запиши</a:t>
            </a:r>
            <a:r>
              <a:rPr lang="uk-UA" sz="2800" u="sng" dirty="0"/>
              <a:t> 1-2 речення.</a:t>
            </a:r>
          </a:p>
        </p:txBody>
      </p:sp>
    </p:spTree>
    <p:extLst>
      <p:ext uri="{BB962C8B-B14F-4D97-AF65-F5344CB8AC3E}">
        <p14:creationId xmlns:p14="http://schemas.microsoft.com/office/powerpoint/2010/main" val="328458107"/>
      </p:ext>
    </p:extLst>
  </p:cSld>
  <p:clrMapOvr>
    <a:masterClrMapping/>
  </p:clrMapOvr>
</p:sld>
</file>

<file path=ppt/theme/theme1.xml><?xml version="1.0" encoding="utf-8"?>
<a:theme xmlns:a="http://schemas.openxmlformats.org/drawingml/2006/main" name="ConfettiVTI">
  <a:themeElements>
    <a:clrScheme name="Custom 30">
      <a:dk1>
        <a:sysClr val="windowText" lastClr="000000"/>
      </a:dk1>
      <a:lt1>
        <a:sysClr val="window" lastClr="FFFFFF"/>
      </a:lt1>
      <a:dk2>
        <a:srgbClr val="420023"/>
      </a:dk2>
      <a:lt2>
        <a:srgbClr val="FDFBF9"/>
      </a:lt2>
      <a:accent1>
        <a:srgbClr val="97446E"/>
      </a:accent1>
      <a:accent2>
        <a:srgbClr val="A40056"/>
      </a:accent2>
      <a:accent3>
        <a:srgbClr val="24BEEE"/>
      </a:accent3>
      <a:accent4>
        <a:srgbClr val="91274F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232</Words>
  <Application>Microsoft Office PowerPoint</Application>
  <PresentationFormat>Широкий екран</PresentationFormat>
  <Paragraphs>19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AvenirNext LT Pro Medium</vt:lpstr>
      <vt:lpstr>Calibri</vt:lpstr>
      <vt:lpstr>Gill Sans Nova</vt:lpstr>
      <vt:lpstr>ConfettiVTI</vt:lpstr>
      <vt:lpstr>А) В’юн, голуб’ятко, комп’ютер, м’ята, пір’їна, п’єса, торф’яний.  Б) В’юн, голуб’ятко, комп’ютер, м’ята, п’єса, пір’їна, торф’яний.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А) В’юн, голуб’ятко, комп’ютер, м’ята, пір’їна, п’єса, торф’яний.  Б) В’юн, голуб’ятко, комп’ютер, м’ята, п’єса, пір’їна, торф’яний. </dc:title>
  <dc:creator>Оксана Чепіженко</dc:creator>
  <cp:lastModifiedBy>Оксана Чепіженко</cp:lastModifiedBy>
  <cp:revision>5</cp:revision>
  <dcterms:created xsi:type="dcterms:W3CDTF">2021-09-25T16:27:20Z</dcterms:created>
  <dcterms:modified xsi:type="dcterms:W3CDTF">2021-09-26T13:04:48Z</dcterms:modified>
</cp:coreProperties>
</file>