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70" r:id="rId4"/>
    <p:sldId id="271" r:id="rId5"/>
    <p:sldId id="265" r:id="rId6"/>
    <p:sldId id="272" r:id="rId7"/>
    <p:sldId id="281" r:id="rId8"/>
    <p:sldId id="263" r:id="rId9"/>
    <p:sldId id="259" r:id="rId10"/>
    <p:sldId id="273" r:id="rId11"/>
    <p:sldId id="274" r:id="rId12"/>
    <p:sldId id="278" r:id="rId13"/>
    <p:sldId id="275" r:id="rId14"/>
    <p:sldId id="280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5151"/>
    <a:srgbClr val="D65AC1"/>
    <a:srgbClr val="C816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86D86-789C-400E-8FED-DA876027356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0B21F-8F32-4376-BF33-E4D15E6B8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9535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86D86-789C-400E-8FED-DA876027356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0B21F-8F32-4376-BF33-E4D15E6B8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537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86D86-789C-400E-8FED-DA876027356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0B21F-8F32-4376-BF33-E4D15E6B8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50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86D86-789C-400E-8FED-DA876027356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0B21F-8F32-4376-BF33-E4D15E6B8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869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86D86-789C-400E-8FED-DA876027356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0B21F-8F32-4376-BF33-E4D15E6B8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1672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86D86-789C-400E-8FED-DA876027356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0B21F-8F32-4376-BF33-E4D15E6B8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200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86D86-789C-400E-8FED-DA876027356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0B21F-8F32-4376-BF33-E4D15E6B8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920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86D86-789C-400E-8FED-DA876027356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0B21F-8F32-4376-BF33-E4D15E6B8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692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86D86-789C-400E-8FED-DA876027356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0B21F-8F32-4376-BF33-E4D15E6B8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1958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86D86-789C-400E-8FED-DA876027356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0B21F-8F32-4376-BF33-E4D15E6B8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509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86D86-789C-400E-8FED-DA876027356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0B21F-8F32-4376-BF33-E4D15E6B8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632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002-KIMS BUSINESS\007-02-Fullslidesppt-Contents\20161206\02-\blue-pencil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" y="3813043"/>
            <a:ext cx="5157105" cy="304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911424" y="644691"/>
            <a:ext cx="3456384" cy="1632181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800" b="0" baseline="0">
                <a:solidFill>
                  <a:schemeClr val="accent3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5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911424" y="2276872"/>
            <a:ext cx="3456384" cy="768085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867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</a:t>
            </a:r>
          </a:p>
          <a:p>
            <a:pPr lvl="0"/>
            <a:r>
              <a:rPr lang="en-US" altLang="ko-KR" dirty="0"/>
              <a:t>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2071868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86D86-789C-400E-8FED-DA876027356D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0B21F-8F32-4376-BF33-E4D15E6B86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655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435" y="1203264"/>
            <a:ext cx="1180407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79705" algn="ctr">
              <a:lnSpc>
                <a:spcPct val="115000"/>
              </a:lnSpc>
              <a:spcAft>
                <a:spcPts val="0"/>
              </a:spcAft>
            </a:pPr>
            <a:r>
              <a:rPr lang="ru-RU" sz="6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6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 </a:t>
            </a:r>
            <a:r>
              <a:rPr lang="ru-RU" sz="6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вам </a:t>
            </a:r>
            <a:r>
              <a:rPr lang="ru-RU" sz="60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раді</a:t>
            </a:r>
            <a:r>
              <a:rPr lang="ru-RU" sz="6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люди </a:t>
            </a:r>
            <a:r>
              <a:rPr lang="ru-RU" sz="60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добрі</a:t>
            </a:r>
            <a:r>
              <a:rPr lang="ru-RU" sz="6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6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60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вітаєм</a:t>
            </a:r>
            <a:r>
              <a:rPr lang="ru-RU" sz="6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щиро</a:t>
            </a:r>
            <a:r>
              <a:rPr lang="ru-RU" sz="6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вас,</a:t>
            </a:r>
            <a:endParaRPr lang="ru-R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6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60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запрошуєм</a:t>
            </a:r>
            <a:r>
              <a:rPr lang="ru-RU" sz="6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ласкаво</a:t>
            </a:r>
            <a:endParaRPr lang="ru-R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6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урок  </a:t>
            </a:r>
            <a:r>
              <a:rPr lang="en-US" sz="6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6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2   </a:t>
            </a:r>
            <a:r>
              <a:rPr lang="ru-RU" sz="60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ru-RU" sz="6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57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2521212"/>
              </p:ext>
            </p:extLst>
          </p:nvPr>
        </p:nvGraphicFramePr>
        <p:xfrm>
          <a:off x="2660073" y="1726428"/>
          <a:ext cx="8127996" cy="378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389383102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1279035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410742625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47338715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6468256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59960185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93888327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3708083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65243863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25634024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71389768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141374008"/>
                    </a:ext>
                  </a:extLst>
                </a:gridCol>
              </a:tblGrid>
              <a:tr h="75753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grid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55958868"/>
                  </a:ext>
                </a:extLst>
              </a:tr>
              <a:tr h="757536">
                <a:tc gridSpan="4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73157172"/>
                  </a:ext>
                </a:extLst>
              </a:tr>
              <a:tr h="757536">
                <a:tc gridSpan="7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4197860"/>
                  </a:ext>
                </a:extLst>
              </a:tr>
              <a:tr h="757536">
                <a:tc grid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grid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18278844"/>
                  </a:ext>
                </a:extLst>
              </a:tr>
              <a:tr h="75753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8347836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817091" y="1726428"/>
            <a:ext cx="378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00581" y="1757205"/>
            <a:ext cx="517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74836" y="1757205"/>
            <a:ext cx="554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56727" y="1757205"/>
            <a:ext cx="3786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23346" y="1757205"/>
            <a:ext cx="415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51418" y="1757205"/>
            <a:ext cx="397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62618" y="1757205"/>
            <a:ext cx="461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453744" y="1726428"/>
            <a:ext cx="434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72545" y="2484582"/>
            <a:ext cx="517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06834" y="2484581"/>
            <a:ext cx="517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62618" y="2484581"/>
            <a:ext cx="6003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495310" y="2484581"/>
            <a:ext cx="600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261927" y="2484581"/>
            <a:ext cx="6326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959275" y="2484581"/>
            <a:ext cx="637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495310" y="3296223"/>
            <a:ext cx="3925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27292" y="3301124"/>
            <a:ext cx="637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864601" y="3296222"/>
            <a:ext cx="501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525003" y="3327880"/>
            <a:ext cx="71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208490" y="3327880"/>
            <a:ext cx="5795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174836" y="3990109"/>
            <a:ext cx="554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879109" y="3990108"/>
            <a:ext cx="618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440218" y="3996168"/>
            <a:ext cx="517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06834" y="4433455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6174507" y="3990107"/>
            <a:ext cx="6465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639" y="312733"/>
            <a:ext cx="1761897" cy="23532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3708" y="701966"/>
            <a:ext cx="1262804" cy="16092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8279" y="4282494"/>
            <a:ext cx="1377784" cy="13777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88727" y="3999344"/>
            <a:ext cx="4618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66239" y="4007949"/>
            <a:ext cx="474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2949" y="3031974"/>
            <a:ext cx="1821252" cy="1486736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3452899" y="4758435"/>
            <a:ext cx="6003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105923" y="4752108"/>
            <a:ext cx="554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818854" y="4752107"/>
            <a:ext cx="541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497946" y="4746902"/>
            <a:ext cx="655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174507" y="4758435"/>
            <a:ext cx="519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850156" y="4746902"/>
            <a:ext cx="3879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495310" y="4749124"/>
            <a:ext cx="69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9480" y="4456531"/>
            <a:ext cx="1587035" cy="1587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698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6" grpId="0"/>
      <p:bldP spid="8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4339" y="155888"/>
            <a:ext cx="9064487" cy="625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i="1" u="sng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Вправа</a:t>
            </a:r>
            <a:r>
              <a:rPr lang="ru-RU" sz="1600" i="1" u="sng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600" i="1" u="sng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розширення</a:t>
            </a:r>
            <a:r>
              <a:rPr lang="ru-RU" sz="1600" i="1" u="sng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кута </a:t>
            </a:r>
            <a:r>
              <a:rPr lang="ru-RU" sz="1600" i="1" u="sng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зору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5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uk-UA" sz="54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ерсть</a:t>
            </a:r>
            <a:endParaRPr lang="ru-RU" sz="5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54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Вед    мідь</a:t>
            </a:r>
            <a:endParaRPr lang="ru-RU" sz="5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54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         зустріч</a:t>
            </a:r>
            <a:endParaRPr lang="ru-RU" sz="5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5400" dirty="0" err="1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Гре</a:t>
            </a:r>
            <a:r>
              <a:rPr lang="uk-UA" sz="54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uk-UA" sz="5400" dirty="0" err="1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бінець</a:t>
            </a:r>
            <a:endParaRPr lang="uk-UA" sz="5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54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Луб’я                        на</a:t>
            </a:r>
            <a:endParaRPr lang="ru-RU" sz="5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5400" dirty="0" err="1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Закуку</a:t>
            </a:r>
            <a:r>
              <a:rPr lang="uk-UA" sz="5400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r>
              <a:rPr lang="uk-UA" sz="5400" dirty="0" err="1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рікав</a:t>
            </a:r>
            <a:endParaRPr lang="ru-RU" sz="5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125529" y="713800"/>
            <a:ext cx="29371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202122"/>
                </a:solidFill>
                <a:latin typeface="Arial" panose="020B0604020202020204" pitchFamily="34" charset="0"/>
              </a:rPr>
              <a:t>Луб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, </a:t>
            </a:r>
            <a:r>
              <a:rPr lang="ru-RU" b="1" dirty="0" err="1">
                <a:solidFill>
                  <a:srgbClr val="202122"/>
                </a:solidFill>
                <a:latin typeface="Arial" panose="020B0604020202020204" pitchFamily="34" charset="0"/>
              </a:rPr>
              <a:t>лубо́к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 —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</a:rPr>
              <a:t>внутрішня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</a:rPr>
              <a:t>частина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 кори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</a:rPr>
              <a:t>листяних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202122"/>
                </a:solidFill>
                <a:latin typeface="Arial" panose="020B0604020202020204" pitchFamily="34" charset="0"/>
              </a:rPr>
              <a:t>дерев. </a:t>
            </a:r>
            <a:r>
              <a:rPr lang="ru-RU" dirty="0" err="1" smtClean="0">
                <a:solidFill>
                  <a:srgbClr val="202122"/>
                </a:solidFill>
                <a:latin typeface="Arial" panose="020B0604020202020204" pitchFamily="34" charset="0"/>
              </a:rPr>
              <a:t>Матеріал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,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</a:rPr>
              <a:t>що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</a:rPr>
              <a:t>використовувався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202122"/>
                </a:solidFill>
                <a:latin typeface="Arial" panose="020B0604020202020204" pitchFamily="34" charset="0"/>
              </a:rPr>
              <a:t>для </a:t>
            </a:r>
            <a:r>
              <a:rPr lang="ru-RU" dirty="0" err="1">
                <a:solidFill>
                  <a:srgbClr val="202122"/>
                </a:solidFill>
                <a:latin typeface="Arial" panose="020B0604020202020204" pitchFamily="34" charset="0"/>
              </a:rPr>
              <a:t>покрівлі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ru-RU" dirty="0" err="1" smtClean="0">
                <a:solidFill>
                  <a:srgbClr val="202122"/>
                </a:solidFill>
                <a:latin typeface="Arial" panose="020B0604020202020204" pitchFamily="34" charset="0"/>
              </a:rPr>
              <a:t>дахів</a:t>
            </a:r>
            <a:r>
              <a:rPr lang="ru-RU" dirty="0" smtClean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950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87827" y="424941"/>
            <a:ext cx="7004606" cy="3242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Інтонування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4000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хаті в нас з недавніх пір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4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Завівся дуже дивний звір.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4000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Живе собі і геть не йде.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4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Зовуть його – Не-Знаю-Де</a:t>
            </a:r>
            <a:endParaRPr lang="ru-RU" sz="40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58689" y="4331923"/>
            <a:ext cx="5874622" cy="1826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Робота над скоромовкою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4000" b="1" dirty="0" smtClean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Зажурився заєць-тато –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4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Знов пустують зайченята.</a:t>
            </a:r>
            <a:endParaRPr lang="ru-RU" sz="40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93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Проект творчої роботи «У світі мудрої казки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264" y="586509"/>
            <a:ext cx="9420075" cy="5962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324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0" y="819824"/>
            <a:ext cx="6096000" cy="52183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4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ЗАЧИН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Готує до сприйняття того, про що йтиметься в тексті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 чого все почалося?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4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4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ОСНОВНА  ЧАСТИНА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Розкриває тему тексту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4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uk-UA" sz="4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КІНЦІВКА</a:t>
            </a:r>
            <a:endParaRPr lang="ru-RU" sz="105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Є підсумком усього сказаного</a:t>
            </a:r>
            <a:endParaRPr lang="ru-RU" dirty="0"/>
          </a:p>
        </p:txBody>
      </p:sp>
      <p:pic>
        <p:nvPicPr>
          <p:cNvPr id="1026" name="Picture 2" descr="Ранкова зустріч. Тиждень 13 &quot;Зима&quot; з використанням конструктора LE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487" y="312646"/>
            <a:ext cx="2797314" cy="270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Ранкова зустріч. Тиждень 13 &quot;Зима&quot; з використанням конструктора LE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4912" y="2794208"/>
            <a:ext cx="2721597" cy="159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Ранкова зустріч. Тиждень 13 &quot;Зима&quot; з використанням конструктора LE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779">
            <a:off x="8908292" y="4850806"/>
            <a:ext cx="2464255" cy="169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6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Проект творчої роботи «У світі мудрої казки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264" y="586509"/>
            <a:ext cx="9420075" cy="5962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555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упити книгу Зайчикова хатка () - 978-617-663-549-9, 9786176635406 |  Інтернет-магазин Yakaboo.u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34" b="7898"/>
          <a:stretch/>
        </p:blipFill>
        <p:spPr bwMode="auto">
          <a:xfrm>
            <a:off x="1302328" y="240145"/>
            <a:ext cx="9781308" cy="6474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49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4510280" y="2337417"/>
            <a:ext cx="2294633" cy="2152074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6576388" y="710369"/>
            <a:ext cx="1743911" cy="1653309"/>
            <a:chOff x="6576388" y="710369"/>
            <a:chExt cx="1743911" cy="1653309"/>
          </a:xfrm>
        </p:grpSpPr>
        <p:sp>
          <p:nvSpPr>
            <p:cNvPr id="13" name="Капля 12"/>
            <p:cNvSpPr/>
            <p:nvPr/>
          </p:nvSpPr>
          <p:spPr>
            <a:xfrm rot="10529063">
              <a:off x="6576388" y="710369"/>
              <a:ext cx="1690254" cy="1653309"/>
            </a:xfrm>
            <a:prstGeom prst="teardrop">
              <a:avLst/>
            </a:prstGeom>
            <a:gradFill flip="none" rotWithShape="1">
              <a:gsLst>
                <a:gs pos="0">
                  <a:srgbClr val="FF0000">
                    <a:tint val="66000"/>
                    <a:satMod val="160000"/>
                  </a:srgbClr>
                </a:gs>
                <a:gs pos="50000">
                  <a:srgbClr val="FF0000">
                    <a:tint val="44500"/>
                    <a:satMod val="160000"/>
                  </a:srgbClr>
                </a:gs>
                <a:gs pos="100000">
                  <a:srgbClr val="FF0000">
                    <a:tint val="23500"/>
                    <a:satMod val="160000"/>
                  </a:srgbClr>
                </a:gs>
              </a:gsLst>
              <a:lin ang="8100000" scaled="1"/>
              <a:tileRect/>
            </a:gra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none" rtlCol="0" anchor="ctr"/>
            <a:lstStyle/>
            <a:p>
              <a:pPr algn="ctr"/>
              <a:endPara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18922737">
              <a:off x="6617317" y="1105846"/>
              <a:ext cx="170298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dirty="0" smtClean="0">
                  <a:latin typeface="+mj-lt"/>
                </a:rPr>
                <a:t>*Які вчинки ?  (позитивні</a:t>
              </a:r>
              <a:r>
                <a:rPr lang="ru-RU" dirty="0" smtClean="0">
                  <a:latin typeface="+mj-lt"/>
                </a:rPr>
                <a:t>, </a:t>
              </a:r>
              <a:r>
                <a:rPr lang="ru-RU" dirty="0" err="1" smtClean="0">
                  <a:latin typeface="+mj-lt"/>
                </a:rPr>
                <a:t>негативні</a:t>
              </a:r>
              <a:r>
                <a:rPr lang="ru-RU" dirty="0" smtClean="0">
                  <a:latin typeface="+mj-lt"/>
                </a:rPr>
                <a:t>).</a:t>
              </a:r>
              <a:endParaRPr lang="uk-UA" dirty="0" smtClean="0">
                <a:latin typeface="+mj-lt"/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7362350" y="2552948"/>
            <a:ext cx="1860327" cy="1721012"/>
            <a:chOff x="7362350" y="2552948"/>
            <a:chExt cx="1860327" cy="1721012"/>
          </a:xfrm>
        </p:grpSpPr>
        <p:sp>
          <p:nvSpPr>
            <p:cNvPr id="14" name="Капля 13"/>
            <p:cNvSpPr/>
            <p:nvPr/>
          </p:nvSpPr>
          <p:spPr>
            <a:xfrm rot="13061055">
              <a:off x="7435528" y="2552948"/>
              <a:ext cx="1787149" cy="1721012"/>
            </a:xfrm>
            <a:prstGeom prst="teardrop">
              <a:avLst/>
            </a:prstGeom>
            <a:gradFill flip="none" rotWithShape="1">
              <a:gsLst>
                <a:gs pos="0">
                  <a:srgbClr val="D65AC1">
                    <a:tint val="66000"/>
                    <a:satMod val="160000"/>
                  </a:srgbClr>
                </a:gs>
                <a:gs pos="50000">
                  <a:srgbClr val="D65AC1">
                    <a:tint val="44500"/>
                    <a:satMod val="160000"/>
                  </a:srgbClr>
                </a:gs>
                <a:gs pos="100000">
                  <a:srgbClr val="D65AC1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solidFill>
                <a:srgbClr val="C816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362350" y="3174444"/>
              <a:ext cx="16524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2400" dirty="0" smtClean="0">
                  <a:solidFill>
                    <a:srgbClr val="7030A0"/>
                  </a:solidFill>
                </a:rPr>
                <a:t>**Який? </a:t>
              </a:r>
              <a:endParaRPr lang="ru-RU" sz="2400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6137479" y="4696292"/>
            <a:ext cx="1715724" cy="1865850"/>
            <a:chOff x="6137479" y="4696292"/>
            <a:chExt cx="1715724" cy="1865850"/>
          </a:xfrm>
        </p:grpSpPr>
        <p:sp>
          <p:nvSpPr>
            <p:cNvPr id="15" name="Капля 14"/>
            <p:cNvSpPr/>
            <p:nvPr/>
          </p:nvSpPr>
          <p:spPr>
            <a:xfrm rot="16855189">
              <a:off x="6126120" y="4835060"/>
              <a:ext cx="1738441" cy="1715724"/>
            </a:xfrm>
            <a:prstGeom prst="teardrop">
              <a:avLst/>
            </a:prstGeom>
            <a:gradFill flip="none" rotWithShape="1">
              <a:gsLst>
                <a:gs pos="0">
                  <a:schemeClr val="accent4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accent4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accent4">
                    <a:lumMod val="40000"/>
                    <a:lumOff val="60000"/>
                    <a:shade val="100000"/>
                    <a:satMod val="115000"/>
                  </a:scheme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TextBox 22"/>
            <p:cNvSpPr txBox="1"/>
            <p:nvPr/>
          </p:nvSpPr>
          <p:spPr>
            <a:xfrm rot="3482198">
              <a:off x="6047157" y="5331605"/>
              <a:ext cx="16399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dirty="0" smtClean="0">
                  <a:solidFill>
                    <a:schemeClr val="accent4">
                      <a:lumMod val="50000"/>
                    </a:schemeClr>
                  </a:solidFill>
                </a:rPr>
                <a:t>***Що робив? </a:t>
              </a:r>
              <a:endParaRPr lang="ru-RU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3139345" y="4676931"/>
            <a:ext cx="1819564" cy="1773382"/>
            <a:chOff x="3139345" y="4676931"/>
            <a:chExt cx="1819564" cy="1773382"/>
          </a:xfrm>
        </p:grpSpPr>
        <p:sp>
          <p:nvSpPr>
            <p:cNvPr id="7" name="Капля 6"/>
            <p:cNvSpPr/>
            <p:nvPr/>
          </p:nvSpPr>
          <p:spPr>
            <a:xfrm>
              <a:off x="3139345" y="4676931"/>
              <a:ext cx="1819564" cy="1773382"/>
            </a:xfrm>
            <a:prstGeom prst="teardrop">
              <a:avLst/>
            </a:prstGeom>
            <a:gradFill flip="none" rotWithShape="1">
              <a:gsLst>
                <a:gs pos="0">
                  <a:srgbClr val="DF5151">
                    <a:shade val="30000"/>
                    <a:satMod val="115000"/>
                  </a:srgbClr>
                </a:gs>
                <a:gs pos="50000">
                  <a:srgbClr val="DF5151">
                    <a:shade val="67500"/>
                    <a:satMod val="115000"/>
                  </a:srgbClr>
                </a:gs>
                <a:gs pos="100000">
                  <a:srgbClr val="DF5151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TextBox 24"/>
            <p:cNvSpPr txBox="1"/>
            <p:nvPr/>
          </p:nvSpPr>
          <p:spPr>
            <a:xfrm rot="18761822">
              <a:off x="3323002" y="5142115"/>
              <a:ext cx="154530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dirty="0" smtClean="0"/>
                <a:t>****Які слова говорив у творі? </a:t>
              </a:r>
              <a:endParaRPr lang="ru-RU" dirty="0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2262954" y="2287754"/>
            <a:ext cx="1832701" cy="1773382"/>
            <a:chOff x="2262954" y="2287754"/>
            <a:chExt cx="1832701" cy="1773382"/>
          </a:xfrm>
        </p:grpSpPr>
        <p:sp>
          <p:nvSpPr>
            <p:cNvPr id="11" name="Капля 10"/>
            <p:cNvSpPr/>
            <p:nvPr/>
          </p:nvSpPr>
          <p:spPr>
            <a:xfrm rot="2742973">
              <a:off x="2259633" y="2320081"/>
              <a:ext cx="1773382" cy="1708727"/>
            </a:xfrm>
            <a:prstGeom prst="teardrop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  <a:shade val="30000"/>
                    <a:satMod val="115000"/>
                  </a:schemeClr>
                </a:gs>
                <a:gs pos="50000">
                  <a:schemeClr val="accent1">
                    <a:lumMod val="40000"/>
                    <a:lumOff val="60000"/>
                    <a:shade val="67500"/>
                    <a:satMod val="115000"/>
                  </a:schemeClr>
                </a:gs>
                <a:gs pos="100000">
                  <a:schemeClr val="accent1">
                    <a:lumMod val="40000"/>
                    <a:lumOff val="60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262954" y="2622450"/>
              <a:ext cx="183270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dirty="0" smtClean="0">
                  <a:solidFill>
                    <a:schemeClr val="tx2">
                      <a:lumMod val="75000"/>
                    </a:schemeClr>
                  </a:solidFill>
                </a:rPr>
                <a:t>*****Чи зміг допомогти головному герою ? </a:t>
              </a:r>
              <a:endParaRPr lang="ru-RU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4002478" y="300482"/>
            <a:ext cx="1662456" cy="1845894"/>
            <a:chOff x="4002478" y="300482"/>
            <a:chExt cx="1662456" cy="1845894"/>
          </a:xfrm>
        </p:grpSpPr>
        <p:sp>
          <p:nvSpPr>
            <p:cNvPr id="12" name="Капля 11"/>
            <p:cNvSpPr/>
            <p:nvPr/>
          </p:nvSpPr>
          <p:spPr>
            <a:xfrm rot="7289303">
              <a:off x="4041171" y="314033"/>
              <a:ext cx="1585069" cy="1662456"/>
            </a:xfrm>
            <a:prstGeom prst="teardrop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29" name="TextBox 28"/>
            <p:cNvSpPr txBox="1"/>
            <p:nvPr/>
          </p:nvSpPr>
          <p:spPr>
            <a:xfrm rot="3749649">
              <a:off x="3961913" y="761764"/>
              <a:ext cx="184589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dirty="0" smtClean="0">
                  <a:solidFill>
                    <a:schemeClr val="accent6">
                      <a:lumMod val="75000"/>
                    </a:schemeClr>
                  </a:solidFill>
                </a:rPr>
                <a:t>******Чи головний персонаж ? </a:t>
              </a:r>
              <a:endParaRPr lang="ru-RU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8333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07127" y="166255"/>
            <a:ext cx="9467273" cy="11175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000" dirty="0" smtClean="0"/>
              <a:t>Аналізуємо казку </a:t>
            </a:r>
          </a:p>
          <a:p>
            <a:pPr algn="ctr"/>
            <a:r>
              <a:rPr lang="uk-UA" sz="4000" dirty="0" smtClean="0"/>
              <a:t>Вправа «6 капелюхів»</a:t>
            </a:r>
            <a:endParaRPr lang="ru-RU" sz="4000" dirty="0"/>
          </a:p>
        </p:txBody>
      </p:sp>
      <p:pic>
        <p:nvPicPr>
          <p:cNvPr id="9224" name="Picture 8" descr="Центр розвитку дорослих та дітей з 2-х років &quot;Джерело&quot;. У гості до  Профессора Мислення - Центр розвитку дорослих та дітей з 2-х років &quot;Джерело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128" y="1519525"/>
            <a:ext cx="7295052" cy="5232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20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05890" y="683491"/>
            <a:ext cx="9328727" cy="6650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Театралізація</a:t>
            </a:r>
            <a:endParaRPr lang="ru-RU" dirty="0"/>
          </a:p>
        </p:txBody>
      </p:sp>
      <p:pic>
        <p:nvPicPr>
          <p:cNvPr id="10242" name="Picture 2" descr="Учу дома: Пальчиковий та настільний театр &quot;ЗАЙЧИКОВА ХАТКА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2"/>
          <a:stretch/>
        </p:blipFill>
        <p:spPr bwMode="auto">
          <a:xfrm>
            <a:off x="114562" y="556592"/>
            <a:ext cx="11659193" cy="5396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541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92"/>
          <p:cNvSpPr>
            <a:spLocks noChangeArrowheads="1"/>
          </p:cNvSpPr>
          <p:nvPr/>
        </p:nvSpPr>
        <p:spPr bwMode="auto">
          <a:xfrm rot="5400000" flipH="1">
            <a:off x="7689121" y="-1632483"/>
            <a:ext cx="1483324" cy="5845641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25400">
            <a:solidFill>
              <a:schemeClr val="accent3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3733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1" name="AutoShape 92"/>
          <p:cNvSpPr>
            <a:spLocks noChangeArrowheads="1"/>
          </p:cNvSpPr>
          <p:nvPr/>
        </p:nvSpPr>
        <p:spPr bwMode="auto">
          <a:xfrm rot="5400000" flipH="1">
            <a:off x="7667179" y="257975"/>
            <a:ext cx="1533574" cy="585200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25400">
            <a:solidFill>
              <a:schemeClr val="accent4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3733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2" name="AutoShape 92"/>
          <p:cNvSpPr>
            <a:spLocks noChangeArrowheads="1"/>
          </p:cNvSpPr>
          <p:nvPr/>
        </p:nvSpPr>
        <p:spPr bwMode="auto">
          <a:xfrm rot="5400000" flipH="1">
            <a:off x="7655620" y="2167107"/>
            <a:ext cx="1543960" cy="5852008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/>
          </a:solidFill>
          <a:ln w="25400">
            <a:solidFill>
              <a:schemeClr val="accent1"/>
            </a:solidFill>
            <a:headEnd/>
            <a:tailEnd/>
          </a:ln>
          <a:effectLst/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3733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6" name="TextBox 10"/>
          <p:cNvSpPr txBox="1"/>
          <p:nvPr/>
        </p:nvSpPr>
        <p:spPr bwMode="auto">
          <a:xfrm>
            <a:off x="5903979" y="740702"/>
            <a:ext cx="5280587" cy="1200329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uk-UA" sz="3600" dirty="0"/>
              <a:t>Я </a:t>
            </a:r>
            <a:r>
              <a:rPr lang="uk-UA" sz="3600" dirty="0" smtClean="0"/>
              <a:t>вмію визначати частини тексту.</a:t>
            </a:r>
            <a:endParaRPr lang="uk-UA" sz="3600" dirty="0"/>
          </a:p>
        </p:txBody>
      </p:sp>
      <p:sp>
        <p:nvSpPr>
          <p:cNvPr id="49" name="TextBox 10"/>
          <p:cNvSpPr txBox="1"/>
          <p:nvPr/>
        </p:nvSpPr>
        <p:spPr bwMode="auto">
          <a:xfrm>
            <a:off x="5869744" y="2583814"/>
            <a:ext cx="5022639" cy="1200329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uk-UA" sz="3600" dirty="0" smtClean="0"/>
              <a:t>Я вчуся характеризувати героїв.</a:t>
            </a:r>
            <a:endParaRPr lang="uk-UA" sz="3600" dirty="0"/>
          </a:p>
        </p:txBody>
      </p:sp>
      <p:sp>
        <p:nvSpPr>
          <p:cNvPr id="52" name="TextBox 10"/>
          <p:cNvSpPr txBox="1"/>
          <p:nvPr/>
        </p:nvSpPr>
        <p:spPr bwMode="auto">
          <a:xfrm>
            <a:off x="5977008" y="4467121"/>
            <a:ext cx="5032738" cy="1815882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uk-UA" sz="3200" dirty="0" smtClean="0"/>
              <a:t>Я приймаю активну участь в роботі групи.</a:t>
            </a:r>
            <a:endParaRPr lang="uk-UA" sz="3200" dirty="0"/>
          </a:p>
          <a:p>
            <a:pPr lvl="0"/>
            <a:endParaRPr lang="uk-UA" sz="2400" dirty="0"/>
          </a:p>
          <a:p>
            <a:endParaRPr lang="ko-KR" altLang="en-US" sz="2400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911424" y="644691"/>
            <a:ext cx="3780800" cy="1632181"/>
          </a:xfrm>
        </p:spPr>
        <p:txBody>
          <a:bodyPr/>
          <a:lstStyle/>
          <a:p>
            <a:r>
              <a:rPr lang="uk-UA" b="1" dirty="0">
                <a:solidFill>
                  <a:srgbClr val="0070C0"/>
                </a:solidFill>
              </a:rPr>
              <a:t>Перевіряю себе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20" name="Picture 2" descr="Ранкова зустріч. Тиждень 13 &quot;Зима&quot; з використанням конструктора LE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38" y="1846062"/>
            <a:ext cx="2086713" cy="2015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Ранкова зустріч. Тиждень 13 &quot;Зима&quot; з використанням конструктора LE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779">
            <a:off x="2828471" y="2076346"/>
            <a:ext cx="1904766" cy="1309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Ранкова зустріч. Тиждень 13 &quot;Зима&quot; з використанням конструктора LEG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165" y="2704815"/>
            <a:ext cx="1842161" cy="1079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193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xn----gtbbbndzne6ahe.xn--j1amh/uploads/posts/2018-11/1543082945_-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7" t="34711" r="11210"/>
          <a:stretch/>
        </p:blipFill>
        <p:spPr bwMode="auto">
          <a:xfrm>
            <a:off x="683491" y="526473"/>
            <a:ext cx="10732654" cy="614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218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i="1" dirty="0" smtClean="0"/>
              <a:t>Гра «Гав – </a:t>
            </a:r>
            <a:r>
              <a:rPr lang="uk-UA" b="1" i="1" dirty="0" err="1" smtClean="0"/>
              <a:t>Няв</a:t>
            </a:r>
            <a:r>
              <a:rPr lang="uk-UA" b="1" i="1" dirty="0" smtClean="0"/>
              <a:t>»</a:t>
            </a:r>
            <a:endParaRPr lang="ru-RU" b="1" i="1" dirty="0"/>
          </a:p>
        </p:txBody>
      </p:sp>
      <p:pic>
        <p:nvPicPr>
          <p:cNvPr id="1028" name="Picture 4" descr="Рисунки для срисовки котики (30 картинок)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5564" y="365125"/>
            <a:ext cx="1717272" cy="187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Рисунки для срисовки милые собачки (25 фото) 🔥 Прикольные картинки и юмор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5745" y="413780"/>
            <a:ext cx="1982066" cy="1982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979055" y="2444501"/>
            <a:ext cx="10374745" cy="41872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pPr algn="ctr"/>
            <a:r>
              <a:rPr lang="uk-UA" sz="3600" b="1" dirty="0" err="1" smtClean="0">
                <a:solidFill>
                  <a:schemeClr val="accent5">
                    <a:lumMod val="50000"/>
                  </a:schemeClr>
                </a:solidFill>
              </a:rPr>
              <a:t>прибіГАВ</a:t>
            </a:r>
            <a:endParaRPr lang="uk-UA" sz="3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uk-UA" sz="3600" b="1" dirty="0" err="1" smtClean="0">
                <a:solidFill>
                  <a:schemeClr val="accent5">
                    <a:lumMod val="50000"/>
                  </a:schemeClr>
                </a:solidFill>
              </a:rPr>
              <a:t>куНЯВ</a:t>
            </a:r>
            <a:endParaRPr lang="uk-UA" sz="36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uk-UA" sz="3600" b="1" dirty="0" err="1" smtClean="0">
                <a:solidFill>
                  <a:schemeClr val="accent5">
                    <a:lumMod val="50000"/>
                  </a:schemeClr>
                </a:solidFill>
              </a:rPr>
              <a:t>ГАВа</a:t>
            </a:r>
            <a:endParaRPr lang="uk-UA" sz="3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uk-UA" sz="3600" b="1" dirty="0" err="1" smtClean="0">
                <a:solidFill>
                  <a:schemeClr val="accent5">
                    <a:lumMod val="50000"/>
                  </a:schemeClr>
                </a:solidFill>
              </a:rPr>
              <a:t>перегаНЯВ</a:t>
            </a:r>
            <a:endParaRPr lang="uk-UA" sz="3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uk-UA" sz="3600" b="1" dirty="0" err="1" smtClean="0">
                <a:solidFill>
                  <a:schemeClr val="accent5">
                    <a:lumMod val="50000"/>
                  </a:schemeClr>
                </a:solidFill>
              </a:rPr>
              <a:t>біГАВ</a:t>
            </a:r>
            <a:endParaRPr lang="uk-UA" sz="36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uk-UA" sz="3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uk-UA" sz="36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uk-UA" sz="3600" b="1" dirty="0" err="1" smtClean="0">
                <a:solidFill>
                  <a:schemeClr val="accent5">
                    <a:lumMod val="50000"/>
                  </a:schemeClr>
                </a:solidFill>
              </a:rPr>
              <a:t>лиНЯВ</a:t>
            </a:r>
            <a:endParaRPr lang="uk-UA" sz="3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uk-UA" sz="3600" b="1" dirty="0" err="1" smtClean="0">
                <a:solidFill>
                  <a:schemeClr val="accent5">
                    <a:lumMod val="50000"/>
                  </a:schemeClr>
                </a:solidFill>
              </a:rPr>
              <a:t>заГАВкають</a:t>
            </a:r>
            <a:endParaRPr lang="uk-UA" sz="3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uk-UA" sz="3600" b="1" dirty="0" err="1" smtClean="0">
                <a:solidFill>
                  <a:schemeClr val="accent5">
                    <a:lumMod val="50000"/>
                  </a:schemeClr>
                </a:solidFill>
              </a:rPr>
              <a:t>догаНЯВ</a:t>
            </a:r>
            <a:endParaRPr lang="uk-UA" sz="36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uk-UA" sz="3600" b="1" dirty="0" err="1">
                <a:solidFill>
                  <a:schemeClr val="accent5">
                    <a:lumMod val="50000"/>
                  </a:schemeClr>
                </a:solidFill>
              </a:rPr>
              <a:t>с</a:t>
            </a:r>
            <a:r>
              <a:rPr lang="uk-UA" sz="3600" b="1" dirty="0" err="1" smtClean="0">
                <a:solidFill>
                  <a:schemeClr val="accent5">
                    <a:lumMod val="50000"/>
                  </a:schemeClr>
                </a:solidFill>
              </a:rPr>
              <a:t>новиГАВ</a:t>
            </a:r>
            <a:endParaRPr lang="ru-RU" sz="36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2629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1113</TotalTime>
  <Words>204</Words>
  <Application>Microsoft Office PowerPoint</Application>
  <PresentationFormat>Широкоэкранный</PresentationFormat>
  <Paragraphs>86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맑은 고딕</vt:lpstr>
      <vt:lpstr>Arial</vt:lpstr>
      <vt:lpstr>Arial Black</vt:lpstr>
      <vt:lpstr>Calibri</vt:lpstr>
      <vt:lpstr>Calibri Light</vt:lpstr>
      <vt:lpstr>Georgia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Гра «Гав – Няв»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64</cp:revision>
  <dcterms:created xsi:type="dcterms:W3CDTF">2020-10-29T08:13:21Z</dcterms:created>
  <dcterms:modified xsi:type="dcterms:W3CDTF">2020-11-24T14:44:56Z</dcterms:modified>
</cp:coreProperties>
</file>