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72" r:id="rId3"/>
    <p:sldId id="273" r:id="rId4"/>
    <p:sldId id="277" r:id="rId5"/>
    <p:sldId id="261" r:id="rId6"/>
    <p:sldId id="264" r:id="rId7"/>
    <p:sldId id="266" r:id="rId8"/>
    <p:sldId id="267" r:id="rId9"/>
    <p:sldId id="268" r:id="rId10"/>
    <p:sldId id="259" r:id="rId11"/>
    <p:sldId id="260" r:id="rId12"/>
    <p:sldId id="275" r:id="rId13"/>
    <p:sldId id="278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150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3649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8734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4281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3788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199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80052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49389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507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0067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628975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91120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56D88-FCBF-4A08-B53D-3B758F581080}" type="datetimeFigureOut">
              <a:rPr lang="ru-RU" smtClean="0"/>
              <a:t>07.06.2023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740A9-6261-4A1A-A5E2-EEC67C3EB7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22641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17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10" Type="http://schemas.openxmlformats.org/officeDocument/2006/relationships/image" Target="../media/image20.png"/><Relationship Id="rId4" Type="http://schemas.openxmlformats.org/officeDocument/2006/relationships/image" Target="../media/image1.png"/><Relationship Id="rId9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4.png"/><Relationship Id="rId11" Type="http://schemas.openxmlformats.org/officeDocument/2006/relationships/image" Target="../media/image29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2.png"/><Relationship Id="rId9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39.png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learningapps.org/display?v=pye5py8mc2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4.png"/><Relationship Id="rId4" Type="http://schemas.openxmlformats.org/officeDocument/2006/relationships/image" Target="../media/image43.jp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54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97E26B-0375-4C5E-A58C-753556350E8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88840"/>
            <a:ext cx="7359478" cy="421278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C0A54F9-A70C-47C4-A443-CEA5D544FC2A}"/>
              </a:ext>
            </a:extLst>
          </p:cNvPr>
          <p:cNvSpPr txBox="1"/>
          <p:nvPr/>
        </p:nvSpPr>
        <p:spPr>
          <a:xfrm>
            <a:off x="827584" y="548680"/>
            <a:ext cx="7200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>
                <a:solidFill>
                  <a:srgbClr val="9933FF"/>
                </a:solidFill>
              </a:rPr>
              <a:t>Виховний захід «Подорож до Країни Емоцій та Почуттів»</a:t>
            </a:r>
            <a:endParaRPr lang="ru-UA" sz="4000" b="1" dirty="0">
              <a:solidFill>
                <a:srgbClr val="9933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9294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2225"/>
            <a:ext cx="8229600" cy="1714202"/>
          </a:xfrm>
        </p:spPr>
        <p:txBody>
          <a:bodyPr>
            <a:normAutofit/>
          </a:bodyPr>
          <a:lstStyle/>
          <a:p>
            <a:r>
              <a:rPr lang="uk-UA" sz="5400" b="1" i="1" dirty="0">
                <a:solidFill>
                  <a:srgbClr val="C00000"/>
                </a:solidFill>
              </a:rPr>
              <a:t>«Мікрофон»:</a:t>
            </a:r>
            <a:endParaRPr lang="ru-RU" sz="5400" dirty="0">
              <a:solidFill>
                <a:srgbClr val="C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91276" y="1340768"/>
            <a:ext cx="77768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5400" b="1" dirty="0">
                <a:solidFill>
                  <a:srgbClr val="0070C0"/>
                </a:solidFill>
              </a:rPr>
              <a:t>Коли у мене гарний настрій, то я …</a:t>
            </a:r>
            <a:endParaRPr lang="ru-RU" sz="5400" b="1" dirty="0">
              <a:solidFill>
                <a:srgbClr val="0070C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224943"/>
            <a:ext cx="3672408" cy="3368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7410" y="3438346"/>
            <a:ext cx="2929350" cy="2929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73780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uk-UA" sz="4000" b="1" dirty="0">
                <a:solidFill>
                  <a:srgbClr val="00B050"/>
                </a:solidFill>
              </a:rPr>
              <a:t>Розшифруй назву країни</a:t>
            </a:r>
            <a:endParaRPr lang="ru-RU" sz="4000" b="1" dirty="0">
              <a:solidFill>
                <a:srgbClr val="00B05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4984" y="986096"/>
            <a:ext cx="8280920" cy="57554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i="1" dirty="0">
                <a:solidFill>
                  <a:srgbClr val="0070C0"/>
                </a:solidFill>
              </a:rPr>
              <a:t>   1 група:                           2 група:                        </a:t>
            </a:r>
          </a:p>
          <a:p>
            <a:r>
              <a:rPr lang="uk-UA" sz="4000" b="1" dirty="0"/>
              <a:t>   Ребус                              Анаграма </a:t>
            </a:r>
            <a:endParaRPr lang="uk-UA" sz="4000" b="1" i="1" dirty="0"/>
          </a:p>
          <a:p>
            <a:pPr algn="ctr"/>
            <a:r>
              <a:rPr lang="uk-UA" sz="4000" dirty="0"/>
              <a:t>                                    М  О  І  Ц  </a:t>
            </a:r>
            <a:r>
              <a:rPr lang="uk-UA" sz="4000" dirty="0">
                <a:solidFill>
                  <a:srgbClr val="FF0000"/>
                </a:solidFill>
              </a:rPr>
              <a:t>Е</a:t>
            </a:r>
            <a:r>
              <a:rPr lang="uk-UA" sz="4000" dirty="0"/>
              <a:t>  Ї</a:t>
            </a:r>
            <a:endParaRPr lang="ru-RU" sz="4000" dirty="0"/>
          </a:p>
          <a:p>
            <a:endParaRPr lang="uk-UA" sz="800" dirty="0">
              <a:sym typeface="Wingdings 2"/>
            </a:endParaRPr>
          </a:p>
          <a:p>
            <a:r>
              <a:rPr lang="uk-UA" sz="4000" dirty="0">
                <a:sym typeface="Wingdings 2"/>
              </a:rPr>
              <a:t>                  </a:t>
            </a:r>
            <a:endParaRPr lang="uk-UA" sz="4000" b="1" i="1" dirty="0">
              <a:solidFill>
                <a:srgbClr val="0070C0"/>
              </a:solidFill>
            </a:endParaRPr>
          </a:p>
          <a:p>
            <a:r>
              <a:rPr lang="uk-UA" sz="4000" b="1" i="1" dirty="0">
                <a:solidFill>
                  <a:srgbClr val="0070C0"/>
                </a:solidFill>
              </a:rPr>
              <a:t>  3 група:</a:t>
            </a:r>
            <a:r>
              <a:rPr lang="uk-UA" sz="4000" b="1" i="1" dirty="0"/>
              <a:t>                           </a:t>
            </a:r>
            <a:r>
              <a:rPr lang="uk-UA" sz="4000" b="1" i="1" dirty="0">
                <a:solidFill>
                  <a:srgbClr val="0070C0"/>
                </a:solidFill>
              </a:rPr>
              <a:t>4 група:</a:t>
            </a:r>
            <a:endParaRPr lang="ru-RU" sz="4000" b="1" dirty="0">
              <a:solidFill>
                <a:srgbClr val="0070C0"/>
              </a:solidFill>
            </a:endParaRPr>
          </a:p>
          <a:p>
            <a:r>
              <a:rPr lang="uk-UA" sz="4000" b="1" dirty="0"/>
              <a:t> Малюнки                          </a:t>
            </a:r>
            <a:r>
              <a:rPr lang="uk-UA" sz="4000" b="1" dirty="0" err="1"/>
              <a:t>Квест</a:t>
            </a:r>
            <a:endParaRPr lang="uk-UA" sz="4000" b="1" dirty="0"/>
          </a:p>
          <a:p>
            <a:r>
              <a:rPr lang="uk-UA" sz="4000" b="1" dirty="0"/>
              <a:t>                              </a:t>
            </a:r>
          </a:p>
          <a:p>
            <a:r>
              <a:rPr lang="uk-UA" sz="4000" dirty="0">
                <a:solidFill>
                  <a:srgbClr val="FF0000"/>
                </a:solidFill>
              </a:rPr>
              <a:t>Е</a:t>
            </a:r>
            <a:r>
              <a:rPr lang="uk-UA" sz="4000" dirty="0">
                <a:sym typeface="Wingdings 2"/>
              </a:rPr>
              <a:t>               1     1,2     1,2     1</a:t>
            </a:r>
          </a:p>
          <a:p>
            <a:r>
              <a:rPr lang="uk-UA" sz="4000" dirty="0">
                <a:sym typeface="Wingdings 2"/>
              </a:rPr>
              <a:t>                                        </a:t>
            </a:r>
            <a:endParaRPr lang="ru-RU" sz="4000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984" y="4887104"/>
            <a:ext cx="702178" cy="556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99" y="4881988"/>
            <a:ext cx="503333" cy="5033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0112" y="4887104"/>
            <a:ext cx="546959" cy="58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324" y="4889698"/>
            <a:ext cx="520059" cy="5803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444" y="4675165"/>
            <a:ext cx="966788" cy="738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4875490"/>
            <a:ext cx="650280" cy="450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2213" y="4675164"/>
            <a:ext cx="513760" cy="650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1188" y="4675165"/>
            <a:ext cx="1057276" cy="6905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840" y="2204864"/>
            <a:ext cx="2320543" cy="8437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81762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b="1" i="1" dirty="0">
                <a:solidFill>
                  <a:srgbClr val="00B050"/>
                </a:solidFill>
              </a:rPr>
              <a:t>Переглянь відео «Емоції»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72199" y="1052736"/>
            <a:ext cx="739960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/>
              <a:t>Про які  емоції ви дізналися? </a:t>
            </a:r>
            <a:endParaRPr lang="ru-RU" sz="4000" b="1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755" y="389287"/>
            <a:ext cx="936104" cy="832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607522"/>
            <a:ext cx="1564737" cy="923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3435" y="5637246"/>
            <a:ext cx="1397130" cy="1173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7336" y="5762442"/>
            <a:ext cx="1022001" cy="923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57661" y="173263"/>
            <a:ext cx="977193" cy="879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Емоції та Почуття розвиваюче відео для дітей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971601" y="1670718"/>
            <a:ext cx="7300200" cy="3778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0947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30189"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rgbClr val="FF0000"/>
                </a:solidFill>
              </a:rPr>
              <a:t>Що викликає емоції ?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7647" y="855347"/>
            <a:ext cx="9865096" cy="6021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427410">
            <a:off x="2786528" y="383102"/>
            <a:ext cx="208823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2406" y="3031277"/>
            <a:ext cx="1858963" cy="2511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72141">
            <a:off x="3574251" y="271781"/>
            <a:ext cx="2526722" cy="3318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6410" y="3031277"/>
            <a:ext cx="1489919" cy="20723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63894">
            <a:off x="4789394" y="476672"/>
            <a:ext cx="2374893" cy="3126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0955">
            <a:off x="4677367" y="3031155"/>
            <a:ext cx="1528747" cy="2072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5" y="2978548"/>
            <a:ext cx="1728193" cy="26634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8778" y="2949230"/>
            <a:ext cx="2268537" cy="2060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08291">
            <a:off x="6051897" y="479052"/>
            <a:ext cx="2790436" cy="31585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10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uk-UA" sz="4800" b="1" i="1" dirty="0">
                <a:solidFill>
                  <a:srgbClr val="7030A0"/>
                </a:solidFill>
              </a:rPr>
              <a:t>«Входимо в картину» </a:t>
            </a:r>
            <a:endParaRPr lang="ru-RU" sz="4800" dirty="0">
              <a:solidFill>
                <a:srgbClr val="7030A0"/>
              </a:solidFill>
            </a:endParaRPr>
          </a:p>
        </p:txBody>
      </p:sp>
      <p:pic>
        <p:nvPicPr>
          <p:cNvPr id="4098" name="Picture 2" descr="D:\ЛЕНА\Документы Лена\2-а\Атестація 2022\Виховні заходи\Емоції\Додатки\Додаток 3\Дональд Золан Хлопчик з собакию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87016"/>
            <a:ext cx="4429738" cy="44297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D:\ЛЕНА\Документы Лена\2-а\Атестація 2022\Виховні заходи\Емоції\Додатки\Додаток 3\Дональд Золан. Дівчинка з кошеням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5134" y="1087016"/>
            <a:ext cx="4598866" cy="4363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71600" y="5661248"/>
            <a:ext cx="69847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800" b="1" dirty="0">
                <a:solidFill>
                  <a:srgbClr val="FF0000"/>
                </a:solidFill>
              </a:rPr>
              <a:t>Дональд  </a:t>
            </a:r>
            <a:r>
              <a:rPr lang="uk-UA" sz="4800" b="1" dirty="0" err="1">
                <a:solidFill>
                  <a:srgbClr val="FF0000"/>
                </a:solidFill>
              </a:rPr>
              <a:t>Золан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7030A0"/>
                </a:solidFill>
              </a:rPr>
              <a:t>«Входимо в картину» </a:t>
            </a:r>
            <a:endParaRPr lang="ru-RU" dirty="0"/>
          </a:p>
        </p:txBody>
      </p:sp>
      <p:pic>
        <p:nvPicPr>
          <p:cNvPr id="6146" name="Picture 2" descr="D:\ЛЕНА\Документы Лена\2-а\Атестація 2022\Виховні заходи\Емоції\Додатки\Додаток 3\Діти, що втікають від грози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153548"/>
            <a:ext cx="4392487" cy="52709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14392" y="1536174"/>
            <a:ext cx="364157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800" b="1" i="1" dirty="0">
                <a:solidFill>
                  <a:srgbClr val="FF0000"/>
                </a:solidFill>
              </a:rPr>
              <a:t>Костянтин </a:t>
            </a:r>
            <a:r>
              <a:rPr lang="uk-UA" sz="4800" b="1" i="1" dirty="0" err="1">
                <a:solidFill>
                  <a:srgbClr val="FF0000"/>
                </a:solidFill>
              </a:rPr>
              <a:t>Маковський</a:t>
            </a:r>
            <a:r>
              <a:rPr lang="uk-UA" sz="4800" b="1" i="1" dirty="0">
                <a:solidFill>
                  <a:srgbClr val="FF0000"/>
                </a:solidFill>
              </a:rPr>
              <a:t>  </a:t>
            </a:r>
            <a:r>
              <a:rPr lang="uk-UA" sz="4800" b="1" i="1" dirty="0">
                <a:solidFill>
                  <a:srgbClr val="0070C0"/>
                </a:solidFill>
              </a:rPr>
              <a:t>«Діти, що втікають від грози».</a:t>
            </a:r>
            <a:endParaRPr lang="ru-RU" sz="4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0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>
                <a:solidFill>
                  <a:srgbClr val="7030A0"/>
                </a:solidFill>
              </a:rPr>
              <a:t>Пригадай!</a:t>
            </a:r>
            <a:endParaRPr lang="ru-RU" b="1" dirty="0">
              <a:solidFill>
                <a:srgbClr val="7030A0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00" y="1250962"/>
            <a:ext cx="3334074" cy="1820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4220" y="1268760"/>
            <a:ext cx="4876800" cy="323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72" y="3955369"/>
            <a:ext cx="2785239" cy="18001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776" y="4749313"/>
            <a:ext cx="2430376" cy="1787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970" y="4653136"/>
            <a:ext cx="2204864" cy="2204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0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uk-UA" sz="4800" b="1" dirty="0">
                <a:solidFill>
                  <a:srgbClr val="00B050"/>
                </a:solidFill>
              </a:rPr>
              <a:t>Відпочинь і пограй!</a:t>
            </a:r>
            <a:endParaRPr lang="ru-RU" sz="4800" b="1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235408" y="1027162"/>
            <a:ext cx="6840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i="1" dirty="0" err="1">
                <a:solidFill>
                  <a:srgbClr val="0070C0"/>
                </a:solidFill>
              </a:rPr>
              <a:t>Руханка</a:t>
            </a:r>
            <a:r>
              <a:rPr lang="uk-UA" sz="3600" b="1" i="1" dirty="0">
                <a:solidFill>
                  <a:srgbClr val="0070C0"/>
                </a:solidFill>
              </a:rPr>
              <a:t> «Дзеркало емоцій»</a:t>
            </a:r>
            <a:endParaRPr lang="ru-RU" sz="3600" dirty="0">
              <a:solidFill>
                <a:srgbClr val="0070C0"/>
              </a:solidFill>
            </a:endParaRPr>
          </a:p>
        </p:txBody>
      </p:sp>
      <p:pic>
        <p:nvPicPr>
          <p:cNvPr id="4" name="Фізхвилинка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755576" y="1652014"/>
            <a:ext cx="7588621" cy="4268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6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41509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7030A0"/>
                </a:solidFill>
              </a:rPr>
              <a:t>Вправа «Допоможи емоціям»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06016" y="1340768"/>
            <a:ext cx="820891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dirty="0">
                <a:solidFill>
                  <a:srgbClr val="00B050"/>
                </a:solidFill>
              </a:rPr>
              <a:t>1 група:                                                        2 група</a:t>
            </a:r>
          </a:p>
          <a:p>
            <a:r>
              <a:rPr lang="uk-UA" sz="2800" b="1" i="1" dirty="0"/>
              <a:t>Утвори пари                                 Поєднай ситуації з</a:t>
            </a:r>
            <a:endParaRPr lang="ru-RU" sz="2800" b="1" dirty="0"/>
          </a:p>
          <a:p>
            <a:r>
              <a:rPr lang="uk-UA" sz="2800" b="1" i="1" dirty="0"/>
              <a:t>                                                                    емоціями                    </a:t>
            </a:r>
            <a:endParaRPr lang="ru-RU" sz="2800" b="1" dirty="0"/>
          </a:p>
          <a:p>
            <a:r>
              <a:rPr lang="uk-UA" sz="2800" b="1" i="1" dirty="0">
                <a:solidFill>
                  <a:srgbClr val="00B050"/>
                </a:solidFill>
              </a:rPr>
              <a:t>3 група:                                                   4 група:</a:t>
            </a:r>
            <a:endParaRPr lang="ru-RU" sz="2800" b="1" dirty="0">
              <a:solidFill>
                <a:srgbClr val="00B050"/>
              </a:solidFill>
            </a:endParaRPr>
          </a:p>
          <a:p>
            <a:r>
              <a:rPr lang="uk-UA" sz="2800" b="1" i="1" dirty="0"/>
              <a:t>Підпиши емоцію                          Добери назву емоції</a:t>
            </a:r>
            <a:endParaRPr lang="ru-RU" sz="20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6016" y="4365104"/>
            <a:ext cx="78824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u="sng" dirty="0">
                <a:hlinkClick r:id="rId3"/>
              </a:rPr>
              <a:t>https://learningapps.org/display?v=pye5py8mc21</a:t>
            </a:r>
            <a:endParaRPr lang="ru-RU" sz="36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16195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02300" y="53752"/>
            <a:ext cx="8229600" cy="1143000"/>
          </a:xfrm>
        </p:spPr>
        <p:txBody>
          <a:bodyPr/>
          <a:lstStyle/>
          <a:p>
            <a:r>
              <a:rPr lang="uk-UA" b="1" i="1" dirty="0">
                <a:solidFill>
                  <a:srgbClr val="7030A0"/>
                </a:solidFill>
              </a:rPr>
              <a:t>«Займи позицію»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1425" y="921921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/>
              <a:t>Для </a:t>
            </a:r>
            <a:r>
              <a:rPr lang="uk-UA" sz="3600" b="1" dirty="0" err="1"/>
              <a:t>здоров</a:t>
            </a:r>
            <a:r>
              <a:rPr lang="en-US" sz="3600" b="1" dirty="0"/>
              <a:t>’</a:t>
            </a:r>
            <a:r>
              <a:rPr lang="uk-UA" sz="3600" b="1" dirty="0"/>
              <a:t>я корисно </a:t>
            </a:r>
            <a:r>
              <a:rPr lang="uk-UA" sz="3600" b="1" dirty="0">
                <a:solidFill>
                  <a:srgbClr val="FF0000"/>
                </a:solidFill>
              </a:rPr>
              <a:t>стримувати</a:t>
            </a:r>
            <a:r>
              <a:rPr lang="uk-UA" sz="3600" b="1" dirty="0"/>
              <a:t> емоції</a:t>
            </a:r>
            <a:endParaRPr lang="ru-RU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4590662" y="892726"/>
            <a:ext cx="40324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/>
              <a:t>Для </a:t>
            </a:r>
            <a:r>
              <a:rPr lang="uk-UA" sz="3600" b="1" dirty="0" err="1"/>
              <a:t>здоров</a:t>
            </a:r>
            <a:r>
              <a:rPr lang="en-US" sz="3600" b="1" dirty="0"/>
              <a:t>’</a:t>
            </a:r>
            <a:r>
              <a:rPr lang="uk-UA" sz="3600" b="1" dirty="0"/>
              <a:t>я корисно </a:t>
            </a:r>
            <a:r>
              <a:rPr lang="uk-UA" sz="3600" b="1" dirty="0">
                <a:solidFill>
                  <a:srgbClr val="FF0000"/>
                </a:solidFill>
              </a:rPr>
              <a:t>не стримувати</a:t>
            </a:r>
            <a:r>
              <a:rPr lang="uk-UA" sz="3600" b="1" dirty="0"/>
              <a:t> емоції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274479" y="2647052"/>
            <a:ext cx="698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>
                <a:solidFill>
                  <a:srgbClr val="00B050"/>
                </a:solidFill>
              </a:rPr>
              <a:t>Яка кулька «</a:t>
            </a:r>
            <a:r>
              <a:rPr lang="uk-UA" sz="3600" b="1" dirty="0" err="1">
                <a:solidFill>
                  <a:srgbClr val="00B050"/>
                </a:solidFill>
              </a:rPr>
              <a:t>проживе</a:t>
            </a:r>
            <a:r>
              <a:rPr lang="uk-UA" sz="3600" b="1" dirty="0">
                <a:solidFill>
                  <a:srgbClr val="00B050"/>
                </a:solidFill>
              </a:rPr>
              <a:t>» довше?</a:t>
            </a:r>
            <a:endParaRPr lang="ru-RU" sz="3600" b="1" dirty="0">
              <a:solidFill>
                <a:srgbClr val="00B050"/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3606" y="3212974"/>
            <a:ext cx="4411487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864706"/>
            <a:ext cx="2080913" cy="2080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61957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778098"/>
          </a:xfrm>
        </p:spPr>
        <p:txBody>
          <a:bodyPr/>
          <a:lstStyle/>
          <a:p>
            <a:r>
              <a:rPr lang="uk-UA" b="1" i="1" dirty="0">
                <a:solidFill>
                  <a:srgbClr val="C00000"/>
                </a:solidFill>
              </a:rPr>
              <a:t>Практична робота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56657" y="1519930"/>
            <a:ext cx="352021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rgbClr val="0070C0"/>
                </a:solidFill>
              </a:rPr>
              <a:t>1 група:</a:t>
            </a:r>
            <a:r>
              <a:rPr lang="uk-UA" sz="2800" b="1" i="1" dirty="0">
                <a:solidFill>
                  <a:srgbClr val="0070C0"/>
                </a:solidFill>
              </a:rPr>
              <a:t> </a:t>
            </a:r>
          </a:p>
          <a:p>
            <a:r>
              <a:rPr lang="uk-UA" sz="2800" b="1" i="1" dirty="0"/>
              <a:t>Як приборкати злість?</a:t>
            </a:r>
            <a:endParaRPr lang="ru-RU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057723" y="2084758"/>
            <a:ext cx="37019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rgbClr val="0070C0"/>
                </a:solidFill>
              </a:rPr>
              <a:t>2 група:</a:t>
            </a:r>
            <a:r>
              <a:rPr lang="uk-UA" sz="2800" b="1" dirty="0">
                <a:solidFill>
                  <a:srgbClr val="0070C0"/>
                </a:solidFill>
              </a:rPr>
              <a:t> </a:t>
            </a:r>
          </a:p>
          <a:p>
            <a:r>
              <a:rPr lang="uk-UA" sz="2800" b="1" dirty="0"/>
              <a:t>Як висловити образу?</a:t>
            </a:r>
            <a:endParaRPr lang="ru-RU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56656" y="3869194"/>
            <a:ext cx="3915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rgbClr val="0070C0"/>
                </a:solidFill>
              </a:rPr>
              <a:t>3 група:</a:t>
            </a:r>
          </a:p>
          <a:p>
            <a:r>
              <a:rPr lang="uk-UA" sz="2800" b="1" i="1" dirty="0"/>
              <a:t>Як приборкати гнів?</a:t>
            </a:r>
            <a:r>
              <a:rPr lang="uk-UA" sz="2800" b="1" dirty="0"/>
              <a:t> </a:t>
            </a:r>
            <a:endParaRPr lang="ru-RU" sz="2800" b="1" dirty="0"/>
          </a:p>
        </p:txBody>
      </p:sp>
      <p:sp>
        <p:nvSpPr>
          <p:cNvPr id="7" name="TextBox 6"/>
          <p:cNvSpPr txBox="1"/>
          <p:nvPr/>
        </p:nvSpPr>
        <p:spPr>
          <a:xfrm>
            <a:off x="4572000" y="4800416"/>
            <a:ext cx="39604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i="1" u="sng" dirty="0">
                <a:solidFill>
                  <a:srgbClr val="0070C0"/>
                </a:solidFill>
              </a:rPr>
              <a:t>4 група:</a:t>
            </a:r>
            <a:r>
              <a:rPr lang="uk-UA" sz="2800" b="1" i="1" dirty="0"/>
              <a:t> запропонуйте,   як позбутися негативних емоцій </a:t>
            </a:r>
            <a:endParaRPr lang="ru-RU" sz="2800" b="1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1C17A0B-37AF-446C-9E8E-84D1BF552B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7515" y="1263996"/>
            <a:ext cx="1261981" cy="1261981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D8E7AD68-3587-4BEA-8716-4349AABDB90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2462" y="3088818"/>
            <a:ext cx="1759858" cy="1564318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106C946C-B39F-430C-BAAE-ACCE4AD138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757" y="4869528"/>
            <a:ext cx="2600083" cy="1583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071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C00000"/>
                </a:solidFill>
              </a:rPr>
              <a:t>Рефлексія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1540" y="2257584"/>
            <a:ext cx="7488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FF0000"/>
                </a:solidFill>
              </a:rPr>
              <a:t>Реакції на події, що відбуваються навколо нас, це … 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05372" y="3847400"/>
            <a:ext cx="72728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70C0"/>
                </a:solidFill>
              </a:rPr>
              <a:t>Керувати емоціями потрібно вчитися, щоб …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77380" y="5373216"/>
            <a:ext cx="712879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>
                <a:solidFill>
                  <a:srgbClr val="00B050"/>
                </a:solidFill>
              </a:rPr>
              <a:t>Щоб заспокоїтися, я буду …</a:t>
            </a:r>
            <a:endParaRPr lang="ru-RU" sz="4000" b="1" dirty="0">
              <a:solidFill>
                <a:srgbClr val="00B050"/>
              </a:solidFill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555720" y="1268760"/>
            <a:ext cx="756084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400" b="1" dirty="0">
                <a:solidFill>
                  <a:srgbClr val="7030A0"/>
                </a:solidFill>
              </a:rPr>
              <a:t>Незакінчене речення</a:t>
            </a:r>
            <a:endParaRPr lang="ru-RU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52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225"/>
            <a:ext cx="9144000" cy="68522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i="1" dirty="0">
                <a:solidFill>
                  <a:srgbClr val="C00000"/>
                </a:solidFill>
              </a:rPr>
              <a:t>Торбинка негативних емоцій</a:t>
            </a:r>
            <a:endParaRPr lang="ru-RU" dirty="0">
              <a:solidFill>
                <a:srgbClr val="C0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268760"/>
            <a:ext cx="748883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600" b="1" dirty="0" err="1"/>
              <a:t>Зобразь</a:t>
            </a:r>
            <a:r>
              <a:rPr lang="uk-UA" sz="3600" b="1" dirty="0"/>
              <a:t> у вигляді </a:t>
            </a:r>
            <a:r>
              <a:rPr lang="uk-UA" sz="3600" b="1" dirty="0" err="1"/>
              <a:t>смайлика</a:t>
            </a:r>
            <a:r>
              <a:rPr lang="uk-UA" sz="3600" b="1" dirty="0"/>
              <a:t> негативну емоцію, якої ти хочеш позбутися, та поклади її у торбинку</a:t>
            </a:r>
            <a:endParaRPr lang="ru-RU" sz="36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181401"/>
            <a:ext cx="4588768" cy="30561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777" y="4914108"/>
            <a:ext cx="1479094" cy="1318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01337" y="3181401"/>
            <a:ext cx="2371725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8569" y="4914108"/>
            <a:ext cx="1261375" cy="1261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40714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507</TotalTime>
  <Words>257</Words>
  <Application>Microsoft Office PowerPoint</Application>
  <PresentationFormat>Экран (4:3)</PresentationFormat>
  <Paragraphs>50</Paragraphs>
  <Slides>14</Slides>
  <Notes>0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8" baseType="lpstr">
      <vt:lpstr>Arial</vt:lpstr>
      <vt:lpstr>Calibri</vt:lpstr>
      <vt:lpstr>Wingdings 2</vt:lpstr>
      <vt:lpstr>Тема Office</vt:lpstr>
      <vt:lpstr>Презентация PowerPoint</vt:lpstr>
      <vt:lpstr>«Мікрофон»:</vt:lpstr>
      <vt:lpstr>Розшифруй назву країни</vt:lpstr>
      <vt:lpstr>Переглянь відео «Емоції»</vt:lpstr>
      <vt:lpstr>Що викликає емоції ?</vt:lpstr>
      <vt:lpstr>«Входимо в картину» </vt:lpstr>
      <vt:lpstr>«Входимо в картину» </vt:lpstr>
      <vt:lpstr>Пригадай!</vt:lpstr>
      <vt:lpstr>Відпочинь і пограй!</vt:lpstr>
      <vt:lpstr>Вправа «Допоможи емоціям»</vt:lpstr>
      <vt:lpstr>«Займи позицію»</vt:lpstr>
      <vt:lpstr>Практична робота</vt:lpstr>
      <vt:lpstr>Рефлексія</vt:lpstr>
      <vt:lpstr>Торбинка негативних емоцій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Lena</dc:creator>
  <cp:lastModifiedBy>User</cp:lastModifiedBy>
  <cp:revision>48</cp:revision>
  <dcterms:created xsi:type="dcterms:W3CDTF">2021-10-25T20:56:08Z</dcterms:created>
  <dcterms:modified xsi:type="dcterms:W3CDTF">2023-06-07T11:03:30Z</dcterms:modified>
</cp:coreProperties>
</file>