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65" r:id="rId12"/>
    <p:sldId id="269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693270-4EF8-46C2-ADB0-59BBF248A8AA}" type="datetimeFigureOut">
              <a:rPr lang="uk-UA" smtClean="0"/>
              <a:pPr/>
              <a:t>24.02.2025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1722F-2AFE-406E-B23F-569F691DD5A9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Льодовиковий період'' повертається: шоста частина мультфільму перебуває в  розробці - Life - StopC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28" name="AutoShape 4" descr="Льодовиковий період'' повертається: шоста частина мультфільму перебуває в  розробці - Life - StopCo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Льодовиковий період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4" name="Picture 10" descr="Льодовиковий період – новини, фото і відео жіночого онлайн-ресурсу  tochka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42844" y="0"/>
            <a:ext cx="669420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РОЗВИВАЮЧІ ЗАВДАННЯ З МАТЕМАТИКИ </a:t>
            </a:r>
          </a:p>
          <a:p>
            <a:r>
              <a:rPr lang="uk-UA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ГЕРОЯМИ МУЛЬТФІЛЬМУ</a:t>
            </a:r>
          </a:p>
          <a:p>
            <a:r>
              <a:rPr lang="uk-UA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ЛЬОДОВИКОВИЙ ПЕРІОД</a:t>
            </a:r>
            <a:endParaRPr lang="uk-UA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ull vie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8475" y="0"/>
            <a:ext cx="6105525" cy="662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214290"/>
            <a:ext cx="30456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ЛІЧИМО ДО 100</a:t>
            </a:r>
            <a:endParaRPr lang="uk-UA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626" name="Picture 2" descr="Персонажи | Ледниковый период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71546"/>
            <a:ext cx="2637710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ВАЖЧИЙ?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652" name="AutoShape 4" descr="Персонажи ледникового периода PNG - Персонажи ледникового периода мамонт  саблезубый тигр прозрачная иллюстр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7654" name="AutoShape 6" descr="Персонажи ледникового периода PNG - Персонажи ледникового периода мамонт  саблезубый тигр прозрачная иллюстр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7656" name="Picture 8" descr="ice age peaches plus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428736"/>
            <a:ext cx="3857652" cy="5214974"/>
          </a:xfrm>
          <a:prstGeom prst="rect">
            <a:avLst/>
          </a:prstGeom>
          <a:noFill/>
        </p:spPr>
      </p:pic>
      <p:pic>
        <p:nvPicPr>
          <p:cNvPr id="27658" name="Picture 10" descr="Diego | Ice Age: Landscape Damage Wiki | Fand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305181"/>
            <a:ext cx="2214578" cy="35907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ВИЩИЙ?</a:t>
            </a:r>
            <a:endParaRPr lang="uk-UA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64" name="Picture 4" descr="Ice Age - Scrat iPhone 6 . ice age in 2019. Funny HD phone wallpaper |  Pxfuel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486620" y="1627502"/>
            <a:ext cx="2942372" cy="5230498"/>
          </a:xfrm>
          <a:prstGeom prst="rect">
            <a:avLst/>
          </a:prstGeom>
          <a:noFill/>
        </p:spPr>
      </p:pic>
      <p:sp>
        <p:nvSpPr>
          <p:cNvPr id="40968" name="AutoShape 8" descr="Анимированный персонаж PNG - Анимированный персонаж Ледниковый период  мультфильм прозрачная иллюстр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0970" name="AutoShape 10" descr="Анимированный персонаж PNG - Анимированный персонаж Ледниковый период  мультфильм прозрачная иллюстрац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0974" name="Picture 14" descr="Бурундук Ледниковый период Опоссум Анимационный фильм, белка из ледникового  периода, млекопитающее, другие png | PNGEgg"/>
          <p:cNvPicPr>
            <a:picLocks noChangeAspect="1" noChangeArrowheads="1"/>
          </p:cNvPicPr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4929190" y="1500174"/>
            <a:ext cx="2049026" cy="44513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ПОРІВНЯЙ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986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857224" y="2500306"/>
            <a:ext cx="877464" cy="785818"/>
          </a:xfrm>
          <a:prstGeom prst="rect">
            <a:avLst/>
          </a:prstGeom>
          <a:noFill/>
        </p:spPr>
      </p:pic>
      <p:pic>
        <p:nvPicPr>
          <p:cNvPr id="5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2000232" y="2714620"/>
            <a:ext cx="877464" cy="785818"/>
          </a:xfrm>
          <a:prstGeom prst="rect">
            <a:avLst/>
          </a:prstGeom>
          <a:noFill/>
        </p:spPr>
      </p:pic>
      <p:pic>
        <p:nvPicPr>
          <p:cNvPr id="6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1928794" y="3857628"/>
            <a:ext cx="877464" cy="785818"/>
          </a:xfrm>
          <a:prstGeom prst="rect">
            <a:avLst/>
          </a:prstGeom>
          <a:noFill/>
        </p:spPr>
      </p:pic>
      <p:pic>
        <p:nvPicPr>
          <p:cNvPr id="7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1000100" y="4357694"/>
            <a:ext cx="877464" cy="785818"/>
          </a:xfrm>
          <a:prstGeom prst="rect">
            <a:avLst/>
          </a:prstGeom>
          <a:noFill/>
        </p:spPr>
      </p:pic>
      <p:pic>
        <p:nvPicPr>
          <p:cNvPr id="8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142844" y="3929066"/>
            <a:ext cx="877464" cy="785818"/>
          </a:xfrm>
          <a:prstGeom prst="rect">
            <a:avLst/>
          </a:prstGeom>
          <a:noFill/>
        </p:spPr>
      </p:pic>
      <p:pic>
        <p:nvPicPr>
          <p:cNvPr id="9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0" y="3071810"/>
            <a:ext cx="877464" cy="785818"/>
          </a:xfrm>
          <a:prstGeom prst="rect">
            <a:avLst/>
          </a:prstGeom>
          <a:noFill/>
        </p:spPr>
      </p:pic>
      <p:pic>
        <p:nvPicPr>
          <p:cNvPr id="10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1000100" y="3357562"/>
            <a:ext cx="877464" cy="785818"/>
          </a:xfrm>
          <a:prstGeom prst="rect">
            <a:avLst/>
          </a:prstGeom>
          <a:noFill/>
        </p:spPr>
      </p:pic>
      <p:pic>
        <p:nvPicPr>
          <p:cNvPr id="11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6286512" y="2928934"/>
            <a:ext cx="877464" cy="785818"/>
          </a:xfrm>
          <a:prstGeom prst="rect">
            <a:avLst/>
          </a:prstGeom>
          <a:noFill/>
        </p:spPr>
      </p:pic>
      <p:pic>
        <p:nvPicPr>
          <p:cNvPr id="12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7143768" y="3929066"/>
            <a:ext cx="877464" cy="785818"/>
          </a:xfrm>
          <a:prstGeom prst="rect">
            <a:avLst/>
          </a:prstGeom>
          <a:noFill/>
        </p:spPr>
      </p:pic>
      <p:pic>
        <p:nvPicPr>
          <p:cNvPr id="13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7358082" y="2357430"/>
            <a:ext cx="877464" cy="785818"/>
          </a:xfrm>
          <a:prstGeom prst="rect">
            <a:avLst/>
          </a:prstGeom>
          <a:noFill/>
        </p:spPr>
      </p:pic>
      <p:pic>
        <p:nvPicPr>
          <p:cNvPr id="14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8072462" y="3071810"/>
            <a:ext cx="877464" cy="785818"/>
          </a:xfrm>
          <a:prstGeom prst="rect">
            <a:avLst/>
          </a:prstGeom>
          <a:noFill/>
        </p:spPr>
      </p:pic>
      <p:pic>
        <p:nvPicPr>
          <p:cNvPr id="15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8266536" y="4000504"/>
            <a:ext cx="877464" cy="785818"/>
          </a:xfrm>
          <a:prstGeom prst="rect">
            <a:avLst/>
          </a:prstGeom>
          <a:noFill/>
        </p:spPr>
      </p:pic>
      <p:pic>
        <p:nvPicPr>
          <p:cNvPr id="16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7715272" y="4714884"/>
            <a:ext cx="877464" cy="785818"/>
          </a:xfrm>
          <a:prstGeom prst="rect">
            <a:avLst/>
          </a:prstGeom>
          <a:noFill/>
        </p:spPr>
      </p:pic>
      <p:pic>
        <p:nvPicPr>
          <p:cNvPr id="17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6786578" y="4714884"/>
            <a:ext cx="877464" cy="785818"/>
          </a:xfrm>
          <a:prstGeom prst="rect">
            <a:avLst/>
          </a:prstGeom>
          <a:noFill/>
        </p:spPr>
      </p:pic>
      <p:pic>
        <p:nvPicPr>
          <p:cNvPr id="18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6215074" y="4000504"/>
            <a:ext cx="877464" cy="785818"/>
          </a:xfrm>
          <a:prstGeom prst="rect">
            <a:avLst/>
          </a:prstGeom>
          <a:noFill/>
        </p:spPr>
      </p:pic>
      <p:pic>
        <p:nvPicPr>
          <p:cNvPr id="19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7143768" y="3143248"/>
            <a:ext cx="877464" cy="785818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3929058" y="3357562"/>
            <a:ext cx="1428760" cy="128588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Прямоугольник 20"/>
          <p:cNvSpPr/>
          <p:nvPr/>
        </p:nvSpPr>
        <p:spPr>
          <a:xfrm>
            <a:off x="3643306" y="1214422"/>
            <a:ext cx="258436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= &gt;</a:t>
            </a:r>
            <a:endParaRPr lang="uk-UA" sz="96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= &gt;</a:t>
            </a:r>
            <a:endParaRPr lang="uk-UA" sz="9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010" name="AutoShape 2" descr="Yeni Kırpma A Sınıfı İnce Kabuk ceviz-Çin'inCeviz, ceviz Kova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3014" name="Picture 6" descr="Горіх волоський у шкаралупі 100г – онлайн-супермаркет «Сільпо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2643182"/>
            <a:ext cx="2714644" cy="2714644"/>
          </a:xfrm>
          <a:prstGeom prst="rect">
            <a:avLst/>
          </a:prstGeom>
          <a:noFill/>
        </p:spPr>
      </p:pic>
      <p:pic>
        <p:nvPicPr>
          <p:cNvPr id="11" name="Picture 6" descr="Горіх волоський у шкаралупі 100г – онлайн-супермаркет «Сільпо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857628"/>
            <a:ext cx="2714644" cy="2714644"/>
          </a:xfrm>
          <a:prstGeom prst="rect">
            <a:avLst/>
          </a:prstGeom>
          <a:noFill/>
        </p:spPr>
      </p:pic>
      <p:pic>
        <p:nvPicPr>
          <p:cNvPr id="12" name="Picture 6" descr="Горіх волоський у шкаралупі 100г – онлайн-супермаркет «Сільпо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928934"/>
            <a:ext cx="2714644" cy="271464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857620" y="3857628"/>
            <a:ext cx="1500198" cy="12144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9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&lt; = &gt;</a:t>
            </a:r>
            <a:endParaRPr lang="uk-UA" sz="9600" dirty="0"/>
          </a:p>
        </p:txBody>
      </p:sp>
      <p:sp>
        <p:nvSpPr>
          <p:cNvPr id="44034" name="AutoShape 2" descr="Снежки для помещений - купить недорого | AliExp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4036" name="AutoShape 4" descr="Снежки для помещений - купить недорого | AliExpres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4038" name="Picture 6" descr="Картинки ком снега для детей на прозрачном фоне (60 фото)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57158" y="1928802"/>
            <a:ext cx="2198092" cy="1714512"/>
          </a:xfrm>
          <a:prstGeom prst="rect">
            <a:avLst/>
          </a:prstGeom>
          <a:noFill/>
        </p:spPr>
      </p:pic>
      <p:pic>
        <p:nvPicPr>
          <p:cNvPr id="7" name="Picture 6" descr="Картинки ком снега для детей на прозрачном фоне (60 фото)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/>
          <a:stretch>
            <a:fillRect/>
          </a:stretch>
        </p:blipFill>
        <p:spPr bwMode="auto">
          <a:xfrm>
            <a:off x="357158" y="3500438"/>
            <a:ext cx="2198092" cy="1714512"/>
          </a:xfrm>
          <a:prstGeom prst="rect">
            <a:avLst/>
          </a:prstGeom>
          <a:noFill/>
        </p:spPr>
      </p:pic>
      <p:pic>
        <p:nvPicPr>
          <p:cNvPr id="8" name="Picture 6" descr="Картинки ком снега для детей на прозрачном фоне (60 фото)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12591" r="15012"/>
          <a:stretch>
            <a:fillRect/>
          </a:stretch>
        </p:blipFill>
        <p:spPr bwMode="auto">
          <a:xfrm>
            <a:off x="2214546" y="2786058"/>
            <a:ext cx="1643074" cy="1714512"/>
          </a:xfrm>
          <a:prstGeom prst="rect">
            <a:avLst/>
          </a:prstGeom>
          <a:noFill/>
        </p:spPr>
      </p:pic>
      <p:pic>
        <p:nvPicPr>
          <p:cNvPr id="9" name="Picture 6" descr="Картинки ком снега для детей на прозрачном фоне (60 фото)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12591" r="15012"/>
          <a:stretch>
            <a:fillRect/>
          </a:stretch>
        </p:blipFill>
        <p:spPr bwMode="auto">
          <a:xfrm>
            <a:off x="7286644" y="2643182"/>
            <a:ext cx="1643074" cy="1714512"/>
          </a:xfrm>
          <a:prstGeom prst="rect">
            <a:avLst/>
          </a:prstGeom>
          <a:noFill/>
        </p:spPr>
      </p:pic>
      <p:pic>
        <p:nvPicPr>
          <p:cNvPr id="10" name="Picture 6" descr="Картинки ком снега для детей на прозрачном фоне (60 фото)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12591" r="15012"/>
          <a:stretch>
            <a:fillRect/>
          </a:stretch>
        </p:blipFill>
        <p:spPr bwMode="auto">
          <a:xfrm>
            <a:off x="5786446" y="1714488"/>
            <a:ext cx="1643074" cy="1714512"/>
          </a:xfrm>
          <a:prstGeom prst="rect">
            <a:avLst/>
          </a:prstGeom>
          <a:noFill/>
        </p:spPr>
      </p:pic>
      <p:pic>
        <p:nvPicPr>
          <p:cNvPr id="11" name="Picture 6" descr="Картинки ком снега для детей на прозрачном фоне (60 фото)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12591" r="15012"/>
          <a:stretch>
            <a:fillRect/>
          </a:stretch>
        </p:blipFill>
        <p:spPr bwMode="auto">
          <a:xfrm>
            <a:off x="5643570" y="3357562"/>
            <a:ext cx="1643074" cy="1714512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4429124" y="2786058"/>
            <a:ext cx="1143008" cy="12144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РОЗВ’ЯЖИ ПРИКЛАДИ</a:t>
            </a:r>
            <a:endParaRPr lang="uk-UA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7290" y="1428736"/>
            <a:ext cx="5643602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+ 2 = 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+ 3 =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+ 2 =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+ 3 =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+ 0 =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– 2 =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4 =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4 - 0 =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2 =</a:t>
            </a:r>
          </a:p>
          <a:p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2- 2 = </a:t>
            </a:r>
          </a:p>
          <a:p>
            <a:endParaRPr lang="uk-UA" sz="32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45058" name="Picture 2" descr="Сид | Ледопедия | Fan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2000240"/>
            <a:ext cx="2609850" cy="428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Autofit/>
          </a:bodyPr>
          <a:lstStyle/>
          <a:p>
            <a:r>
              <a:rPr lang="uk-UA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66" charset="0"/>
              </a:rPr>
              <a:t>Задача 1</a:t>
            </a:r>
            <a:br>
              <a:rPr lang="uk-UA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66" charset="0"/>
              </a:rPr>
            </a:br>
            <a:endParaRPr lang="uk-UA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66" charset="0"/>
            </a:endParaRPr>
          </a:p>
        </p:txBody>
      </p:sp>
      <p:pic>
        <p:nvPicPr>
          <p:cNvPr id="47108" name="Picture 4" descr="Белка девочка на большом орехе из Ледникового периода — Рисунки на ав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857628"/>
            <a:ext cx="2181980" cy="2821526"/>
          </a:xfrm>
          <a:prstGeom prst="rect">
            <a:avLst/>
          </a:prstGeom>
          <a:noFill/>
        </p:spPr>
      </p:pic>
      <p:pic>
        <p:nvPicPr>
          <p:cNvPr id="47110" name="Picture 6" descr="Персонаж Льодовикового періоду Рошан, мультфільми, льодовиковий період, png  | PNGWing"/>
          <p:cNvPicPr>
            <a:picLocks noChangeAspect="1" noChangeArrowheads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 bwMode="auto">
          <a:xfrm>
            <a:off x="571472" y="1285860"/>
            <a:ext cx="2362754" cy="1857388"/>
          </a:xfrm>
          <a:prstGeom prst="rect">
            <a:avLst/>
          </a:prstGeom>
          <a:noFill/>
        </p:spPr>
      </p:pic>
      <p:pic>
        <p:nvPicPr>
          <p:cNvPr id="7" name="Picture 2" descr="желудь png | PNGEgg"/>
          <p:cNvPicPr>
            <a:picLocks noChangeAspect="1" noChangeArrowheads="1"/>
          </p:cNvPicPr>
          <p:nvPr/>
        </p:nvPicPr>
        <p:blipFill>
          <a:blip r:embed="rId4">
            <a:lum bright="20000"/>
          </a:blip>
          <a:srcRect/>
          <a:stretch>
            <a:fillRect/>
          </a:stretch>
        </p:blipFill>
        <p:spPr bwMode="auto">
          <a:xfrm>
            <a:off x="2786050" y="1857364"/>
            <a:ext cx="877464" cy="785818"/>
          </a:xfrm>
          <a:prstGeom prst="rect">
            <a:avLst/>
          </a:prstGeom>
          <a:noFill/>
        </p:spPr>
      </p:pic>
      <p:pic>
        <p:nvPicPr>
          <p:cNvPr id="8" name="Picture 2" descr="желудь png | PNGEgg"/>
          <p:cNvPicPr>
            <a:picLocks noChangeAspect="1" noChangeArrowheads="1"/>
          </p:cNvPicPr>
          <p:nvPr/>
        </p:nvPicPr>
        <p:blipFill>
          <a:blip r:embed="rId4">
            <a:lum bright="20000"/>
          </a:blip>
          <a:srcRect/>
          <a:stretch>
            <a:fillRect/>
          </a:stretch>
        </p:blipFill>
        <p:spPr bwMode="auto">
          <a:xfrm>
            <a:off x="2500298" y="2571744"/>
            <a:ext cx="877464" cy="785818"/>
          </a:xfrm>
          <a:prstGeom prst="rect">
            <a:avLst/>
          </a:prstGeom>
          <a:noFill/>
        </p:spPr>
      </p:pic>
      <p:pic>
        <p:nvPicPr>
          <p:cNvPr id="9" name="Picture 2" descr="желудь png | PNGEgg"/>
          <p:cNvPicPr>
            <a:picLocks noChangeAspect="1" noChangeArrowheads="1"/>
          </p:cNvPicPr>
          <p:nvPr/>
        </p:nvPicPr>
        <p:blipFill>
          <a:blip r:embed="rId4">
            <a:lum bright="20000"/>
          </a:blip>
          <a:srcRect/>
          <a:stretch>
            <a:fillRect/>
          </a:stretch>
        </p:blipFill>
        <p:spPr bwMode="auto">
          <a:xfrm>
            <a:off x="1714480" y="3000372"/>
            <a:ext cx="877464" cy="785818"/>
          </a:xfrm>
          <a:prstGeom prst="rect">
            <a:avLst/>
          </a:prstGeom>
          <a:noFill/>
        </p:spPr>
      </p:pic>
      <p:sp>
        <p:nvSpPr>
          <p:cNvPr id="10" name="Правая фигурная скобка 9"/>
          <p:cNvSpPr/>
          <p:nvPr/>
        </p:nvSpPr>
        <p:spPr>
          <a:xfrm>
            <a:off x="4214810" y="1500174"/>
            <a:ext cx="785818" cy="4929222"/>
          </a:xfrm>
          <a:prstGeom prst="righ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/>
          <p:cNvSpPr txBox="1"/>
          <p:nvPr/>
        </p:nvSpPr>
        <p:spPr>
          <a:xfrm>
            <a:off x="5143504" y="2714620"/>
            <a:ext cx="755335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dirty="0" smtClean="0"/>
          </a:p>
          <a:p>
            <a:r>
              <a:rPr lang="uk-UA" sz="9600" dirty="0" smtClean="0">
                <a:solidFill>
                  <a:srgbClr val="FF0000"/>
                </a:solidFill>
              </a:rPr>
              <a:t>?</a:t>
            </a:r>
            <a:endParaRPr lang="uk-UA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000108"/>
            <a:ext cx="750097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000" b="1" dirty="0" smtClean="0">
                <a:solidFill>
                  <a:srgbClr val="002060"/>
                </a:solidFill>
              </a:rPr>
              <a:t>Розв’язок</a:t>
            </a:r>
            <a:br>
              <a:rPr lang="uk-UA" sz="6000" b="1" dirty="0" smtClean="0">
                <a:solidFill>
                  <a:srgbClr val="002060"/>
                </a:solidFill>
              </a:rPr>
            </a:br>
            <a:r>
              <a:rPr lang="uk-UA" sz="6000" b="1" dirty="0" smtClean="0">
                <a:solidFill>
                  <a:srgbClr val="002060"/>
                </a:solidFill>
              </a:rPr>
              <a:t>1) 3+1=4(ж.)</a:t>
            </a:r>
            <a:br>
              <a:rPr lang="uk-UA" sz="6000" b="1" dirty="0" smtClean="0">
                <a:solidFill>
                  <a:srgbClr val="002060"/>
                </a:solidFill>
              </a:rPr>
            </a:br>
            <a:r>
              <a:rPr lang="uk-UA" sz="6000" b="1" dirty="0" smtClean="0">
                <a:solidFill>
                  <a:srgbClr val="002060"/>
                </a:solidFill>
              </a:rPr>
              <a:t>Відповідь: разом 4 </a:t>
            </a:r>
            <a:r>
              <a:rPr lang="uk-UA" sz="6000" b="1" dirty="0" smtClean="0">
                <a:solidFill>
                  <a:srgbClr val="002060"/>
                </a:solidFill>
              </a:rPr>
              <a:t>жолуді.  </a:t>
            </a:r>
            <a:endParaRPr lang="uk-UA" sz="6000" dirty="0">
              <a:solidFill>
                <a:srgbClr val="002060"/>
              </a:solidFill>
            </a:endParaRPr>
          </a:p>
        </p:txBody>
      </p:sp>
      <p:pic>
        <p:nvPicPr>
          <p:cNvPr id="5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5857884" y="5214950"/>
            <a:ext cx="877464" cy="785818"/>
          </a:xfrm>
          <a:prstGeom prst="rect">
            <a:avLst/>
          </a:prstGeom>
          <a:noFill/>
        </p:spPr>
      </p:pic>
      <p:pic>
        <p:nvPicPr>
          <p:cNvPr id="6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4143372" y="5143512"/>
            <a:ext cx="877464" cy="785818"/>
          </a:xfrm>
          <a:prstGeom prst="rect">
            <a:avLst/>
          </a:prstGeom>
          <a:noFill/>
        </p:spPr>
      </p:pic>
      <p:pic>
        <p:nvPicPr>
          <p:cNvPr id="7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2428860" y="5143512"/>
            <a:ext cx="877464" cy="785818"/>
          </a:xfrm>
          <a:prstGeom prst="rect">
            <a:avLst/>
          </a:prstGeom>
          <a:noFill/>
        </p:spPr>
      </p:pic>
      <p:pic>
        <p:nvPicPr>
          <p:cNvPr id="8" name="Picture 2" descr="желудь png | PNGEg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>
            <a:off x="785786" y="5072074"/>
            <a:ext cx="877464" cy="7858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Autofit/>
          </a:bodyPr>
          <a:lstStyle/>
          <a:p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66" charset="0"/>
              </a:rPr>
              <a:t>Задача 2</a:t>
            </a:r>
            <a:b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itchFamily="66" charset="0"/>
              </a:rPr>
            </a:br>
            <a:endParaRPr lang="uk-UA" sz="9600" dirty="0"/>
          </a:p>
        </p:txBody>
      </p:sp>
      <p:pic>
        <p:nvPicPr>
          <p:cNvPr id="48130" name="Picture 2" descr="Персонаж Льодовикового періоду Краш, мультфільми, льодовиковий період, png  | PNGWin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0673" r="27985"/>
          <a:stretch>
            <a:fillRect/>
          </a:stretch>
        </p:blipFill>
        <p:spPr bwMode="auto">
          <a:xfrm>
            <a:off x="214282" y="1071546"/>
            <a:ext cx="1143008" cy="1872216"/>
          </a:xfrm>
          <a:prstGeom prst="rect">
            <a:avLst/>
          </a:prstGeom>
          <a:noFill/>
        </p:spPr>
      </p:pic>
      <p:pic>
        <p:nvPicPr>
          <p:cNvPr id="5" name="Picture 2" descr="Персонаж Льодовикового періоду Краш, мультфільми, льодовиковий період, png  | PNGWin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0673" r="27985"/>
          <a:stretch>
            <a:fillRect/>
          </a:stretch>
        </p:blipFill>
        <p:spPr bwMode="auto">
          <a:xfrm>
            <a:off x="1214414" y="1142984"/>
            <a:ext cx="1143008" cy="1872216"/>
          </a:xfrm>
          <a:prstGeom prst="rect">
            <a:avLst/>
          </a:prstGeom>
          <a:noFill/>
        </p:spPr>
      </p:pic>
      <p:pic>
        <p:nvPicPr>
          <p:cNvPr id="6" name="Picture 2" descr="Персонаж Льодовикового періоду Краш, мультфільми, льодовиковий період, png  | PNGWin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0673" r="27985"/>
          <a:stretch>
            <a:fillRect/>
          </a:stretch>
        </p:blipFill>
        <p:spPr bwMode="auto">
          <a:xfrm>
            <a:off x="3286116" y="1285860"/>
            <a:ext cx="1143008" cy="1872216"/>
          </a:xfrm>
          <a:prstGeom prst="rect">
            <a:avLst/>
          </a:prstGeom>
          <a:noFill/>
        </p:spPr>
      </p:pic>
      <p:pic>
        <p:nvPicPr>
          <p:cNvPr id="7" name="Picture 2" descr="Персонаж Льодовикового періоду Краш, мультфільми, льодовиковий період, png  | PNGWing"/>
          <p:cNvPicPr>
            <a:picLocks noChangeAspect="1" noChangeArrowheads="1"/>
          </p:cNvPicPr>
          <p:nvPr/>
        </p:nvPicPr>
        <p:blipFill>
          <a:blip r:embed="rId2">
            <a:lum bright="10000"/>
          </a:blip>
          <a:srcRect l="30673" r="27985"/>
          <a:stretch>
            <a:fillRect/>
          </a:stretch>
        </p:blipFill>
        <p:spPr bwMode="auto">
          <a:xfrm>
            <a:off x="2285984" y="1214422"/>
            <a:ext cx="1143008" cy="1872216"/>
          </a:xfrm>
          <a:prstGeom prst="rect">
            <a:avLst/>
          </a:prstGeom>
          <a:noFill/>
        </p:spPr>
      </p:pic>
      <p:pic>
        <p:nvPicPr>
          <p:cNvPr id="48132" name="Picture 4" descr="Crash e Eddie (era do gelo) | ME debates Wiki | Fando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3929066"/>
            <a:ext cx="1905000" cy="1905000"/>
          </a:xfrm>
          <a:prstGeom prst="rect">
            <a:avLst/>
          </a:prstGeom>
          <a:noFill/>
        </p:spPr>
      </p:pic>
      <p:sp>
        <p:nvSpPr>
          <p:cNvPr id="9" name="Правая фигурная скобка 8"/>
          <p:cNvSpPr/>
          <p:nvPr/>
        </p:nvSpPr>
        <p:spPr>
          <a:xfrm>
            <a:off x="4857752" y="1643050"/>
            <a:ext cx="857256" cy="4500594"/>
          </a:xfrm>
          <a:prstGeom prst="rightBrac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5786446" y="3071810"/>
            <a:ext cx="7553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uk-UA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2910" y="642918"/>
            <a:ext cx="72866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600" b="1" dirty="0" smtClean="0">
                <a:solidFill>
                  <a:srgbClr val="002060"/>
                </a:solidFill>
              </a:rPr>
              <a:t>Розв’язок</a:t>
            </a:r>
            <a:br>
              <a:rPr lang="uk-UA" sz="6600" b="1" dirty="0" smtClean="0">
                <a:solidFill>
                  <a:srgbClr val="002060"/>
                </a:solidFill>
              </a:rPr>
            </a:br>
            <a:r>
              <a:rPr lang="uk-UA" sz="6600" b="1" dirty="0" smtClean="0">
                <a:solidFill>
                  <a:srgbClr val="002060"/>
                </a:solidFill>
              </a:rPr>
              <a:t>1) 4+2=6(о.)</a:t>
            </a:r>
            <a:br>
              <a:rPr lang="uk-UA" sz="6600" b="1" dirty="0" smtClean="0">
                <a:solidFill>
                  <a:srgbClr val="002060"/>
                </a:solidFill>
              </a:rPr>
            </a:br>
            <a:r>
              <a:rPr lang="uk-UA" sz="6600" b="1" dirty="0" smtClean="0">
                <a:solidFill>
                  <a:srgbClr val="002060"/>
                </a:solidFill>
              </a:rPr>
              <a:t>Відповідь:  6 опосумів </a:t>
            </a:r>
            <a:r>
              <a:rPr lang="uk-UA" sz="6600" b="1" dirty="0" smtClean="0">
                <a:solidFill>
                  <a:srgbClr val="002060"/>
                </a:solidFill>
              </a:rPr>
              <a:t>всього.  </a:t>
            </a:r>
            <a:endParaRPr lang="uk-UA" sz="6600" dirty="0">
              <a:solidFill>
                <a:srgbClr val="002060"/>
              </a:solidFill>
            </a:endParaRPr>
          </a:p>
        </p:txBody>
      </p:sp>
      <p:pic>
        <p:nvPicPr>
          <p:cNvPr id="5" name="Picture 4" descr="Crash e Eddie (era do gelo) | ME debates Wiki | Fan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4643446"/>
            <a:ext cx="1905000" cy="1905000"/>
          </a:xfrm>
          <a:prstGeom prst="rect">
            <a:avLst/>
          </a:prstGeom>
          <a:noFill/>
        </p:spPr>
      </p:pic>
      <p:pic>
        <p:nvPicPr>
          <p:cNvPr id="6" name="Picture 4" descr="Crash e Eddie (era do gelo) | ME debates Wiki | Fan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4500570"/>
            <a:ext cx="1905000" cy="1905000"/>
          </a:xfrm>
          <a:prstGeom prst="rect">
            <a:avLst/>
          </a:prstGeom>
          <a:noFill/>
        </p:spPr>
      </p:pic>
      <p:pic>
        <p:nvPicPr>
          <p:cNvPr id="7" name="Picture 4" descr="Crash e Eddie (era do gelo) | ME debates Wiki | Fand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4643446"/>
            <a:ext cx="190500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Математичний лабіринт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9154" name="Picture 2" descr="Б І Б Л І О С В І Т Л И Ц Я: Математичні лабіринти"/>
          <p:cNvPicPr>
            <a:picLocks noChangeAspect="1" noChangeArrowheads="1"/>
          </p:cNvPicPr>
          <p:nvPr/>
        </p:nvPicPr>
        <p:blipFill>
          <a:blip r:embed="rId2"/>
          <a:srcRect t="21016"/>
          <a:stretch>
            <a:fillRect/>
          </a:stretch>
        </p:blipFill>
        <p:spPr bwMode="auto">
          <a:xfrm>
            <a:off x="1285852" y="1357298"/>
            <a:ext cx="7242532" cy="4652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Геометрична хвилинка</a:t>
            </a: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0178" name="Picture 2" descr="МАТЕМАТИКА. Геометричні фігури. - YouTub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71613"/>
            <a:ext cx="8286808" cy="46613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Льодовиковий період: Курс на зіткнення / Ice Age: Collision Course  (український трейлер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000760" y="6000768"/>
            <a:ext cx="2859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Перегляд мультфільму </a:t>
            </a:r>
          </a:p>
          <a:p>
            <a:r>
              <a:rPr lang="uk-UA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“Льодовиковий</a:t>
            </a:r>
            <a:r>
              <a:rPr lang="uk-UA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період”</a:t>
            </a:r>
            <a:endParaRPr lang="uk-UA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87</Words>
  <PresentationFormat>Экран (4:3)</PresentationFormat>
  <Paragraphs>33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ХТО ВАЖЧИЙ?</vt:lpstr>
      <vt:lpstr>ХТО ВИЩИЙ?</vt:lpstr>
      <vt:lpstr>ПОРІВНЯЙ</vt:lpstr>
      <vt:lpstr>&lt; = &gt;</vt:lpstr>
      <vt:lpstr>&lt; = &gt;</vt:lpstr>
      <vt:lpstr>РОЗВ’ЯЖИ ПРИКЛАДИ</vt:lpstr>
      <vt:lpstr>Задача 1 </vt:lpstr>
      <vt:lpstr>Слайд 10</vt:lpstr>
      <vt:lpstr>Задача 2 </vt:lpstr>
      <vt:lpstr>Слайд 12</vt:lpstr>
      <vt:lpstr>Математичний лабіринт</vt:lpstr>
      <vt:lpstr>Геометрична хвилинка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Александр Воронов</dc:creator>
  <cp:lastModifiedBy>Александр Воронов</cp:lastModifiedBy>
  <cp:revision>9</cp:revision>
  <dcterms:created xsi:type="dcterms:W3CDTF">2025-02-20T16:57:28Z</dcterms:created>
  <dcterms:modified xsi:type="dcterms:W3CDTF">2025-02-24T11:02:06Z</dcterms:modified>
</cp:coreProperties>
</file>