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3" r:id="rId5"/>
    <p:sldId id="264" r:id="rId6"/>
    <p:sldId id="265" r:id="rId7"/>
    <p:sldId id="266" r:id="rId8"/>
    <p:sldId id="258" r:id="rId9"/>
    <p:sldId id="267" r:id="rId10"/>
    <p:sldId id="268" r:id="rId11"/>
    <p:sldId id="271" r:id="rId12"/>
    <p:sldId id="272" r:id="rId13"/>
    <p:sldId id="278" r:id="rId14"/>
    <p:sldId id="279" r:id="rId15"/>
    <p:sldId id="269" r:id="rId16"/>
    <p:sldId id="270" r:id="rId17"/>
    <p:sldId id="280" r:id="rId18"/>
    <p:sldId id="273" r:id="rId19"/>
    <p:sldId id="275" r:id="rId20"/>
    <p:sldId id="274" r:id="rId21"/>
    <p:sldId id="276" r:id="rId22"/>
    <p:sldId id="277" r:id="rId2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80C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674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59DD2B1-63D6-41BD-8806-5F5685FE887F}" type="datetimeFigureOut">
              <a:rPr lang="uk-UA" smtClean="0"/>
              <a:pPr/>
              <a:t>18.12.2023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uk-UA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9630722-A232-45AA-89DE-F58C0BCE2C3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59DD2B1-63D6-41BD-8806-5F5685FE887F}" type="datetimeFigureOut">
              <a:rPr lang="uk-UA" smtClean="0"/>
              <a:pPr/>
              <a:t>18.12.2023</a:t>
            </a:fld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630722-A232-45AA-89DE-F58C0BCE2C35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59DD2B1-63D6-41BD-8806-5F5685FE887F}" type="datetimeFigureOut">
              <a:rPr lang="uk-UA" smtClean="0"/>
              <a:pPr/>
              <a:t>18.12.2023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uk-UA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9630722-A232-45AA-89DE-F58C0BCE2C3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DD2B1-63D6-41BD-8806-5F5685FE887F}" type="datetimeFigureOut">
              <a:rPr lang="uk-UA" smtClean="0"/>
              <a:pPr/>
              <a:t>18.12.2023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30722-A232-45AA-89DE-F58C0BCE2C35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DD2B1-63D6-41BD-8806-5F5685FE887F}" type="datetimeFigureOut">
              <a:rPr lang="uk-UA" smtClean="0"/>
              <a:pPr/>
              <a:t>18.12.2023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30722-A232-45AA-89DE-F58C0BCE2C35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59DD2B1-63D6-41BD-8806-5F5685FE887F}" type="datetimeFigureOut">
              <a:rPr lang="uk-UA" smtClean="0"/>
              <a:pPr/>
              <a:t>18.12.2023</a:t>
            </a:fld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630722-A232-45AA-89DE-F58C0BCE2C35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DD2B1-63D6-41BD-8806-5F5685FE887F}" type="datetimeFigureOut">
              <a:rPr lang="uk-UA" smtClean="0"/>
              <a:pPr/>
              <a:t>18.12.2023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30722-A232-45AA-89DE-F58C0BCE2C3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59DD2B1-63D6-41BD-8806-5F5685FE887F}" type="datetimeFigureOut">
              <a:rPr lang="uk-UA" smtClean="0"/>
              <a:pPr/>
              <a:t>18.12.2023</a:t>
            </a:fld>
            <a:endParaRPr lang="uk-UA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630722-A232-45AA-89DE-F58C0BCE2C35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59DD2B1-63D6-41BD-8806-5F5685FE887F}" type="datetimeFigureOut">
              <a:rPr lang="uk-UA" smtClean="0"/>
              <a:pPr/>
              <a:t>18.12.2023</a:t>
            </a:fld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630722-A232-45AA-89DE-F58C0BCE2C35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DD2B1-63D6-41BD-8806-5F5685FE887F}" type="datetimeFigureOut">
              <a:rPr lang="uk-UA" smtClean="0"/>
              <a:pPr/>
              <a:t>18.12.2023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30722-A232-45AA-89DE-F58C0BCE2C3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DD2B1-63D6-41BD-8806-5F5685FE887F}" type="datetimeFigureOut">
              <a:rPr lang="uk-UA" smtClean="0"/>
              <a:pPr/>
              <a:t>18.12.2023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30722-A232-45AA-89DE-F58C0BCE2C3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59DD2B1-63D6-41BD-8806-5F5685FE887F}" type="datetimeFigureOut">
              <a:rPr lang="uk-UA" smtClean="0"/>
              <a:pPr/>
              <a:t>18.12.2023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9630722-A232-45AA-89DE-F58C0BCE2C35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1.jpeg"/><Relationship Id="rId5" Type="http://schemas.openxmlformats.org/officeDocument/2006/relationships/image" Target="../media/image26.jpeg"/><Relationship Id="rId10" Type="http://schemas.openxmlformats.org/officeDocument/2006/relationships/image" Target="../media/image18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055;&#1088;&#1077;&#1079;&#1077;&#1085;&#1090;&#1072;&#1094;&#1110;&#1111;,%202%20&#1082;&#1083;&#1072;&#1089;\&#1064;&#1072;&#1088;&#1083;&#1100;%20&#1055;&#1077;&#1088;&#1086;%20_&#1061;&#1080;&#1084;&#1077;&#1088;&#1085;&#1110;%20&#1073;&#1072;&#1078;&#1072;&#1085;&#1085;&#1103;_.mp4" TargetMode="Externa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4797152"/>
            <a:ext cx="133828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4293096"/>
            <a:ext cx="6172200" cy="936104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5400" cap="none" dirty="0" smtClean="0">
                <a:ln/>
                <a:solidFill>
                  <a:schemeClr val="accent3"/>
                </a:solidFill>
              </a:rPr>
              <a:t>Шарль Перро</a:t>
            </a:r>
            <a:endParaRPr lang="uk-UA" sz="5400" cap="none" dirty="0">
              <a:ln/>
              <a:solidFill>
                <a:schemeClr val="accent3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95736" y="5229200"/>
            <a:ext cx="6480720" cy="1145722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4000" i="1" dirty="0" smtClean="0">
                <a:ln/>
                <a:solidFill>
                  <a:schemeClr val="accent3"/>
                </a:solidFill>
              </a:rPr>
              <a:t>“ Химерні бажання ”                                                         </a:t>
            </a:r>
            <a:endParaRPr lang="uk-UA" sz="4000" i="1" dirty="0">
              <a:ln/>
              <a:solidFill>
                <a:schemeClr val="accent3"/>
              </a:solidFill>
            </a:endParaRPr>
          </a:p>
        </p:txBody>
      </p:sp>
      <p:pic>
        <p:nvPicPr>
          <p:cNvPr id="13314" name="Picture 2" descr="https://lh5.googleusercontent.com/5EL0lrkOXRZjRFCVTeNy1cKthHlQz2KuAmbCxqCy8-okt-XJAJ0PhSFcxUy4qvlRwGZ1E1u62sNbV9CauZ5mfUM=w1280"/>
          <p:cNvPicPr>
            <a:picLocks noChangeAspect="1" noChangeArrowheads="1"/>
          </p:cNvPicPr>
          <p:nvPr/>
        </p:nvPicPr>
        <p:blipFill>
          <a:blip r:embed="rId3" cstate="print">
            <a:lum bright="20000" contrast="20000"/>
          </a:blip>
          <a:srcRect/>
          <a:stretch>
            <a:fillRect/>
          </a:stretch>
        </p:blipFill>
        <p:spPr bwMode="auto">
          <a:xfrm>
            <a:off x="6156176" y="260648"/>
            <a:ext cx="2857500" cy="3810000"/>
          </a:xfrm>
          <a:prstGeom prst="ellipse">
            <a:avLst/>
          </a:prstGeom>
          <a:ln w="28575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476672"/>
            <a:ext cx="2016224" cy="26539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Picture 2" descr="Аудіокнига Шарль Перро “Химерні бажання”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124744"/>
            <a:ext cx="2142238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bliqueTopRight"/>
            <a:lightRig rig="threePt" dir="t"/>
          </a:scene3d>
          <a:sp3d>
            <a:bevelT w="114300" prst="hardEdge"/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ШАРЛЬ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ПЕРРО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771800" y="1412776"/>
            <a:ext cx="5904656" cy="506117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uk-UA" dirty="0" smtClean="0"/>
              <a:t>Народився в родині судді Паризького парламенту </a:t>
            </a:r>
            <a:r>
              <a:rPr lang="uk-UA" dirty="0" err="1" smtClean="0"/>
              <a:t>П’єра</a:t>
            </a:r>
            <a:r>
              <a:rPr lang="uk-UA" dirty="0" smtClean="0"/>
              <a:t> Перро і був молодшим з його 6 дітей. У 17 років вступив до університету і в 23 роки отримав диплом юриста. П’ять років працював адвокатом і захищав бідних людей. Він міг собі це дозволити, бо  ніколи не був обмежений у коштах, і займався тільки цікавими з його точки зору справами. Незабаром йому стало нудно, і він пішов працювати в міністерство фінансів Франції. Це принесло Шарлю Перро визнання при дворі Людовика </a:t>
            </a:r>
            <a:r>
              <a:rPr lang="en-US" dirty="0" smtClean="0"/>
              <a:t>IV. </a:t>
            </a:r>
            <a:endParaRPr lang="uk-UA" dirty="0"/>
          </a:p>
        </p:txBody>
      </p:sp>
      <p:pic>
        <p:nvPicPr>
          <p:cNvPr id="14338" name="Picture 2" descr="Шарль Перро, французский сказочник и его сказки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251520" y="1412776"/>
            <a:ext cx="2745905" cy="3744416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51520" y="5301208"/>
            <a:ext cx="2664296" cy="504056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(1628-1703)</a:t>
            </a:r>
            <a:endParaRPr kumimoji="0" lang="uk-UA" sz="2400" b="1" i="0" u="none" strike="noStrike" kern="1200" cap="small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79512" y="692696"/>
            <a:ext cx="8496944" cy="504056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uLnTx/>
                <a:uFillTx/>
                <a:latin typeface="+mj-lt"/>
                <a:ea typeface="+mj-ea"/>
                <a:cs typeface="+mj-cs"/>
              </a:rPr>
              <a:t>французький письменник, поет, критик</a:t>
            </a:r>
            <a:endParaRPr kumimoji="0" lang="uk-UA" sz="2400" b="1" i="1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Карта франції з регіонами: векторна графіка, зображення, Карта франції з  регіонами малюнки | Скачати з Depositphotos"/>
          <p:cNvPicPr>
            <a:picLocks noChangeAspect="1" noChangeArrowheads="1"/>
          </p:cNvPicPr>
          <p:nvPr/>
        </p:nvPicPr>
        <p:blipFill>
          <a:blip r:embed="rId3" cstate="print"/>
          <a:srcRect b="7353"/>
          <a:stretch>
            <a:fillRect/>
          </a:stretch>
        </p:blipFill>
        <p:spPr bwMode="auto">
          <a:xfrm rot="21114304">
            <a:off x="341275" y="917910"/>
            <a:ext cx="2350352" cy="2463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ШАРЛЬ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ПЕРРО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908720"/>
            <a:ext cx="57606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     Перро </a:t>
            </a:r>
            <a:r>
              <a:rPr lang="uk-UA" sz="2400" dirty="0"/>
              <a:t>збирав податки та писав вірші. Він познайомився з політиками та письменниками, відвідував бали та світські салони. </a:t>
            </a:r>
            <a:endParaRPr lang="uk-UA" sz="2400" dirty="0" smtClean="0"/>
          </a:p>
          <a:p>
            <a:r>
              <a:rPr lang="uk-UA" sz="2400" dirty="0" smtClean="0"/>
              <a:t>     Писав </a:t>
            </a:r>
            <a:r>
              <a:rPr lang="uk-UA" sz="2400" dirty="0"/>
              <a:t>легкі комедії, вірші і трагедії. Через декілька років він був уже відомим письменником</a:t>
            </a:r>
            <a:r>
              <a:rPr lang="uk-UA" sz="2400" dirty="0" smtClean="0"/>
              <a:t>. </a:t>
            </a:r>
          </a:p>
          <a:p>
            <a:r>
              <a:rPr lang="uk-UA" sz="2400" dirty="0"/>
              <a:t> </a:t>
            </a:r>
            <a:r>
              <a:rPr lang="uk-UA" sz="2400" dirty="0" smtClean="0"/>
              <a:t>    Перро розбагатів, став членом Французької академії наук. </a:t>
            </a:r>
            <a:endParaRPr lang="uk-UA" sz="2400" dirty="0"/>
          </a:p>
        </p:txBody>
      </p:sp>
      <p:pic>
        <p:nvPicPr>
          <p:cNvPr id="17414" name="Picture 6" descr="https://svitppt.com.ua/images/13/12722/960/img8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 l="3149" t="26250" r="59839" b="7601"/>
          <a:stretch>
            <a:fillRect/>
          </a:stretch>
        </p:blipFill>
        <p:spPr bwMode="auto">
          <a:xfrm>
            <a:off x="395536" y="3573016"/>
            <a:ext cx="2325828" cy="311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6" name="Picture 8" descr="https://svitppt.com.ua/images/13/12722/960/img9.jpg"/>
          <p:cNvPicPr>
            <a:picLocks noChangeAspect="1" noChangeArrowheads="1"/>
          </p:cNvPicPr>
          <p:nvPr/>
        </p:nvPicPr>
        <p:blipFill>
          <a:blip r:embed="rId5" cstate="print">
            <a:lum/>
          </a:blip>
          <a:srcRect l="22837" t="55250" r="23614" b="2751"/>
          <a:stretch>
            <a:fillRect/>
          </a:stretch>
        </p:blipFill>
        <p:spPr bwMode="auto">
          <a:xfrm>
            <a:off x="3563888" y="4437112"/>
            <a:ext cx="3960440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55576" y="836712"/>
            <a:ext cx="7776864" cy="5637240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	     Після 6 років подружнього життя дружина Марі захворіла і померла. Відтоді Перро вирішив присвятити себе навчанню і вихованню доньки і своїх синів: </a:t>
            </a:r>
            <a:r>
              <a:rPr lang="uk-UA" b="1" dirty="0" err="1" smtClean="0"/>
              <a:t>Шарля-Самуеля</a:t>
            </a:r>
            <a:r>
              <a:rPr lang="uk-UA" b="1" dirty="0" smtClean="0"/>
              <a:t>, Шарля, </a:t>
            </a:r>
            <a:r>
              <a:rPr lang="uk-UA" b="1" dirty="0" err="1" smtClean="0"/>
              <a:t>П’єра</a:t>
            </a:r>
            <a:r>
              <a:rPr lang="uk-UA" dirty="0" smtClean="0"/>
              <a:t>.</a:t>
            </a:r>
            <a:endParaRPr lang="uk-UA" dirty="0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924944"/>
            <a:ext cx="3923481" cy="3211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ШАРЛЬ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ПЕРРО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9" name="Picture 7" descr="https://svitppt.com.ua/images/13/12722/960/img14.jpg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 l="61424" t="22050" r="3926" b="3401"/>
          <a:stretch>
            <a:fillRect/>
          </a:stretch>
        </p:blipFill>
        <p:spPr bwMode="auto">
          <a:xfrm>
            <a:off x="584176" y="2636912"/>
            <a:ext cx="2426703" cy="3915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Пам’ятник ШАРЛЮ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ПЕРРО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259632" y="5877272"/>
            <a:ext cx="6552728" cy="576064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strike="noStrike" kern="1200" cap="small" spc="0" normalizeH="0" baseline="0" noProof="0" dirty="0" smtClean="0">
                <a:ln>
                  <a:noFill/>
                </a:ln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місто Париж</a:t>
            </a:r>
            <a:endParaRPr kumimoji="0" lang="uk-UA" sz="2400" b="1" i="1" strike="noStrike" kern="1200" cap="small" spc="0" normalizeH="0" baseline="0" noProof="0" dirty="0">
              <a:ln>
                <a:noFill/>
              </a:ln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 l="5944" t="3550" r="7659" b="4075"/>
          <a:stretch>
            <a:fillRect/>
          </a:stretch>
        </p:blipFill>
        <p:spPr bwMode="auto">
          <a:xfrm>
            <a:off x="1331640" y="1124744"/>
            <a:ext cx="6572892" cy="4680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Пам’ятники героям ШАРЛЯ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ПЕРРО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530" name="Picture 2" descr="https://ic.pics.livejournal.com/mary_hr5/71694442/1762794/1762794_600.jpg"/>
          <p:cNvPicPr>
            <a:picLocks noChangeAspect="1" noChangeArrowheads="1"/>
          </p:cNvPicPr>
          <p:nvPr/>
        </p:nvPicPr>
        <p:blipFill>
          <a:blip r:embed="rId2" cstate="print"/>
          <a:srcRect l="4320" t="11405" r="13601" b="7131"/>
          <a:stretch>
            <a:fillRect/>
          </a:stretch>
        </p:blipFill>
        <p:spPr bwMode="auto">
          <a:xfrm>
            <a:off x="251520" y="908720"/>
            <a:ext cx="2134317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32" name="Picture 4" descr="https://ic.pics.livejournal.com/mary_hr5/71694442/1762989/1762989_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3140968"/>
            <a:ext cx="2196083" cy="3190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34" name="Picture 6" descr="https://ic.pics.livejournal.com/mary_hr5/71694442/1763318/1763318_600.jpg"/>
          <p:cNvPicPr>
            <a:picLocks noChangeAspect="1" noChangeArrowheads="1"/>
          </p:cNvPicPr>
          <p:nvPr/>
        </p:nvPicPr>
        <p:blipFill>
          <a:blip r:embed="rId4" cstate="print"/>
          <a:srcRect l="28980" t="17010" r="23141"/>
          <a:stretch>
            <a:fillRect/>
          </a:stretch>
        </p:blipFill>
        <p:spPr bwMode="auto">
          <a:xfrm>
            <a:off x="6372200" y="908720"/>
            <a:ext cx="2232248" cy="2579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36" name="Picture 8" descr="https://ic.pics.livejournal.com/mary_hr5/71694442/1763599/1763599_600.jpg"/>
          <p:cNvPicPr>
            <a:picLocks noChangeAspect="1" noChangeArrowheads="1"/>
          </p:cNvPicPr>
          <p:nvPr/>
        </p:nvPicPr>
        <p:blipFill>
          <a:blip r:embed="rId5" cstate="print"/>
          <a:srcRect t="4725" b="7076"/>
          <a:stretch>
            <a:fillRect/>
          </a:stretch>
        </p:blipFill>
        <p:spPr bwMode="auto">
          <a:xfrm>
            <a:off x="5148064" y="3140968"/>
            <a:ext cx="2476500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38" name="Picture 10" descr="https://ic.pics.livejournal.com/mary_hr5/71694442/1763347/1763347_600.jpg"/>
          <p:cNvPicPr>
            <a:picLocks noChangeAspect="1" noChangeArrowheads="1"/>
          </p:cNvPicPr>
          <p:nvPr/>
        </p:nvPicPr>
        <p:blipFill>
          <a:blip r:embed="rId6" cstate="print"/>
          <a:srcRect l="12901" r="13546" b="11461"/>
          <a:stretch>
            <a:fillRect/>
          </a:stretch>
        </p:blipFill>
        <p:spPr bwMode="auto">
          <a:xfrm>
            <a:off x="3851920" y="1412776"/>
            <a:ext cx="1684296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1196752"/>
            <a:ext cx="1080120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51520" y="980728"/>
            <a:ext cx="2108692" cy="2780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39752" y="908720"/>
            <a:ext cx="6264696" cy="367240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i="1" dirty="0" smtClean="0"/>
              <a:t>	</a:t>
            </a:r>
            <a:r>
              <a:rPr lang="uk-UA" dirty="0" smtClean="0"/>
              <a:t>Творчий спадок Шарля Перро великий. Він працював над створенням </a:t>
            </a:r>
            <a:r>
              <a:rPr lang="uk-UA" b="1" dirty="0" smtClean="0"/>
              <a:t>«Всезагального словника французької мови». </a:t>
            </a:r>
            <a:r>
              <a:rPr lang="uk-UA" dirty="0" smtClean="0"/>
              <a:t>Його перу належить робота </a:t>
            </a:r>
            <a:r>
              <a:rPr lang="uk-UA" b="1" dirty="0" smtClean="0"/>
              <a:t>«Великі люди Франції»</a:t>
            </a:r>
            <a:r>
              <a:rPr lang="uk-UA" dirty="0" smtClean="0"/>
              <a:t>, написані статті, книги, мемуари, поеми у віршах, багато поезій.</a:t>
            </a:r>
            <a:r>
              <a:rPr lang="ru-RU" b="1" i="1" dirty="0" smtClean="0"/>
              <a:t> </a:t>
            </a:r>
            <a:r>
              <a:rPr lang="uk-UA" dirty="0" smtClean="0"/>
              <a:t>Але основним жанром його творчості стала чарівна </a:t>
            </a:r>
            <a:r>
              <a:rPr lang="uk-UA" b="1" dirty="0" smtClean="0"/>
              <a:t>казка</a:t>
            </a:r>
            <a:r>
              <a:rPr lang="uk-UA" dirty="0" smtClean="0"/>
              <a:t>.</a:t>
            </a:r>
            <a:r>
              <a:rPr lang="ru-RU" b="1" i="1" dirty="0" smtClean="0"/>
              <a:t> </a:t>
            </a:r>
            <a:r>
              <a:rPr lang="uk-UA" dirty="0" smtClean="0"/>
              <a:t>До нього спеціально для дітей ніхто не писав. </a:t>
            </a:r>
            <a:endParaRPr lang="uk-UA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ШАРЛЬ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ПЕРРО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мама гусячі історії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4653136"/>
            <a:ext cx="2556792" cy="2011549"/>
          </a:xfrm>
          <a:prstGeom prst="rect">
            <a:avLst/>
          </a:prstGeom>
          <a:noFill/>
        </p:spPr>
      </p:pic>
      <p:pic>
        <p:nvPicPr>
          <p:cNvPr id="10" name="Picture 6" descr="Шарль Перро: Казки. Країна казок | Книжный уголок — книжный интернет  магазин | купить книги | книга почтой | детская литератур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4365104"/>
            <a:ext cx="1577057" cy="2160240"/>
          </a:xfrm>
          <a:prstGeom prst="rect">
            <a:avLst/>
          </a:prstGeom>
          <a:noFill/>
        </p:spPr>
      </p:pic>
      <p:pic>
        <p:nvPicPr>
          <p:cNvPr id="11" name="Picture 4" descr="Книжка Казки. Шарль Перро, 256 арк, А5, Септіма (1283279597) купити в Києві  за 82.6 грн"/>
          <p:cNvPicPr>
            <a:picLocks noChangeAspect="1" noChangeArrowheads="1"/>
          </p:cNvPicPr>
          <p:nvPr/>
        </p:nvPicPr>
        <p:blipFill>
          <a:blip r:embed="rId6" cstate="print"/>
          <a:srcRect b="3030"/>
          <a:stretch>
            <a:fillRect/>
          </a:stretch>
        </p:blipFill>
        <p:spPr bwMode="auto">
          <a:xfrm>
            <a:off x="899592" y="4365104"/>
            <a:ext cx="1722791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2" cstate="print"/>
          <a:srcRect t="5604"/>
          <a:stretch>
            <a:fillRect/>
          </a:stretch>
        </p:blipFill>
        <p:spPr bwMode="auto">
          <a:xfrm>
            <a:off x="1115616" y="2276872"/>
            <a:ext cx="1800200" cy="2425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0"/>
            <a:ext cx="6336704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Літературна творчість</a:t>
            </a:r>
            <a:endParaRPr lang="uk-UA" sz="3600" b="1" dirty="0">
              <a:solidFill>
                <a:srgbClr val="FF0000"/>
              </a:solidFill>
              <a:latin typeface="Arial Black" pitchFamily="34" charset="0"/>
              <a:cs typeface="Aharoni" pitchFamily="2" charset="-79"/>
            </a:endParaRP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340768"/>
            <a:ext cx="1787785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0400" y="4409729"/>
            <a:ext cx="1638093" cy="2259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5220072" y="3861048"/>
            <a:ext cx="1807641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/>
          <a:stretch>
            <a:fillRect/>
          </a:stretch>
        </p:blipFill>
        <p:spPr bwMode="auto">
          <a:xfrm>
            <a:off x="4932040" y="1196752"/>
            <a:ext cx="1798761" cy="2445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70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980728"/>
            <a:ext cx="1872208" cy="2560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8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7092280" y="3645024"/>
            <a:ext cx="1656184" cy="2378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72" name="Picture 12"/>
          <p:cNvPicPr>
            <a:picLocks noChangeAspect="1" noChangeArrowheads="1"/>
          </p:cNvPicPr>
          <p:nvPr/>
        </p:nvPicPr>
        <p:blipFill>
          <a:blip r:embed="rId9" cstate="print">
            <a:lum contrast="20000"/>
          </a:blip>
          <a:srcRect/>
          <a:stretch>
            <a:fillRect/>
          </a:stretch>
        </p:blipFill>
        <p:spPr bwMode="auto">
          <a:xfrm>
            <a:off x="3275856" y="4077072"/>
            <a:ext cx="1764801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77" name="Picture 1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4869160"/>
            <a:ext cx="1080120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75" name="Picture 15" descr="Шарль Перро: біографія, біографічні статті"/>
          <p:cNvPicPr>
            <a:picLocks noChangeAspect="1" noChangeArrowheads="1"/>
          </p:cNvPicPr>
          <p:nvPr/>
        </p:nvPicPr>
        <p:blipFill>
          <a:blip r:embed="rId11" cstate="print"/>
          <a:srcRect l="3384" t="3077" r="3548" b="4615"/>
          <a:stretch>
            <a:fillRect/>
          </a:stretch>
        </p:blipFill>
        <p:spPr bwMode="auto">
          <a:xfrm>
            <a:off x="216615" y="0"/>
            <a:ext cx="2285155" cy="24928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0"/>
            <a:ext cx="6624736" cy="76470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Словникова робота</a:t>
            </a:r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95736" y="980728"/>
            <a:ext cx="6408712" cy="7200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Лісоруб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– робітник, який займається рубкою дерев і	   їх підготовкою до транспортування</a:t>
            </a:r>
          </a:p>
          <a:p>
            <a:pPr>
              <a:buNone/>
            </a:pP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t="5357" r="11939" b="3571"/>
          <a:stretch>
            <a:fillRect/>
          </a:stretch>
        </p:blipFill>
        <p:spPr bwMode="auto">
          <a:xfrm>
            <a:off x="179512" y="188640"/>
            <a:ext cx="1723957" cy="2376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2771800" y="4725144"/>
            <a:ext cx="5112568" cy="9361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2000" b="1" i="1" u="sng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Чудовисько</a:t>
            </a:r>
            <a:r>
              <a:rPr kumimoji="0" lang="uk-UA" sz="2000" b="1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– жахлива, фантастична  		         істота; потворне страховище </a:t>
            </a:r>
            <a:endParaRPr kumimoji="0" lang="uk-UA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029" name="Picture 5" descr="Феи из легенд и сказок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844824"/>
            <a:ext cx="2088232" cy="26363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395536" y="2852936"/>
            <a:ext cx="5760640" cy="9361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2000" b="1" i="1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Фея </a:t>
            </a:r>
            <a:r>
              <a:rPr kumimoji="0" lang="uk-UA" sz="2000" b="1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- істота жіночої статі, здатна творити    	чудеса; чарівниця </a:t>
            </a:r>
            <a:endParaRPr kumimoji="0" lang="uk-UA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031" name="Picture 7" descr="Лялька Чудовисько &quot;Красуня і чудовисько&quot; Disney Beast – Beauty and the  Beast – низькі ціни, кредит, оплата частинами в інтернет-магазині ROZETKA |  Купити в Україні: Києві, Харкові, Дніпрі, Одесі, Запоріжжі, Львові"/>
          <p:cNvPicPr>
            <a:picLocks noChangeAspect="1" noChangeArrowheads="1"/>
          </p:cNvPicPr>
          <p:nvPr/>
        </p:nvPicPr>
        <p:blipFill>
          <a:blip r:embed="rId4" cstate="print"/>
          <a:srcRect l="24661" r="23478" b="3687"/>
          <a:stretch>
            <a:fillRect/>
          </a:stretch>
        </p:blipFill>
        <p:spPr bwMode="auto">
          <a:xfrm>
            <a:off x="1115616" y="4005064"/>
            <a:ext cx="1440160" cy="2674583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23928" y="3068960"/>
            <a:ext cx="3960440" cy="576064"/>
          </a:xfrm>
        </p:spPr>
        <p:txBody>
          <a:bodyPr/>
          <a:lstStyle/>
          <a:p>
            <a:pPr>
              <a:buNone/>
            </a:pPr>
            <a:r>
              <a:rPr lang="uk-UA" b="1" i="1" dirty="0" smtClean="0"/>
              <a:t>			</a:t>
            </a:r>
            <a:r>
              <a:rPr lang="uk-UA" b="1" i="1" dirty="0" smtClean="0">
                <a:solidFill>
                  <a:srgbClr val="0000FF"/>
                </a:solidFill>
              </a:rPr>
              <a:t>Блискавка</a:t>
            </a:r>
            <a:endParaRPr lang="uk-UA" dirty="0">
              <a:solidFill>
                <a:srgbClr val="0000FF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 знаєш ти?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Як утворюється грім? • коротко.inf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4680520" cy="2592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251520" y="692696"/>
            <a:ext cx="2952328" cy="7200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	</a:t>
            </a:r>
            <a:r>
              <a:rPr kumimoji="0" lang="uk-UA" sz="3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Грім</a:t>
            </a: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0" name="Picture 4" descr="Грім та блискавка | Маленький читайли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717032"/>
            <a:ext cx="4209984" cy="2937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5364088" y="764704"/>
            <a:ext cx="2952328" cy="15841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uk-UA" sz="2200" b="1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природне явище, якому характерний гучний звук </a:t>
            </a:r>
            <a:endParaRPr kumimoji="0" lang="uk-UA" sz="2200" b="1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3851920" y="836712"/>
            <a:ext cx="1656184" cy="360040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4509120"/>
            <a:ext cx="367240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іскровий розряд всередині </a:t>
            </a:r>
          </a:p>
          <a:p>
            <a:pPr algn="ctr"/>
            <a:r>
              <a:rPr lang="uk-UA" sz="2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хмар або між хмарами </a:t>
            </a:r>
          </a:p>
          <a:p>
            <a:pPr algn="ctr"/>
            <a:r>
              <a:rPr lang="uk-UA" sz="2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і землею</a:t>
            </a:r>
            <a:endParaRPr lang="uk-UA" sz="2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 rot="12294031">
            <a:off x="2266561" y="5777152"/>
            <a:ext cx="1656184" cy="360040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 l="29315" r="29156"/>
          <a:stretch>
            <a:fillRect/>
          </a:stretch>
        </p:blipFill>
        <p:spPr bwMode="auto">
          <a:xfrm rot="307645">
            <a:off x="5072559" y="1659083"/>
            <a:ext cx="747848" cy="1566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Слухаємо казку “ХИМЕРНІ БАЖАННЯ”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Шарль Перо _Химерні бажання_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835696" y="1484784"/>
            <a:ext cx="6840760" cy="5130570"/>
          </a:xfrm>
          <a:prstGeom prst="rect">
            <a:avLst/>
          </a:prstGeom>
        </p:spPr>
      </p:pic>
      <p:pic>
        <p:nvPicPr>
          <p:cNvPr id="10242" name="Picture 2" descr="Аудіокнига Шарль Перро “Химерні бажання”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980728"/>
            <a:ext cx="1944216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0" name="Picture 10" descr="Вилка и нож стоковое фото ©salamiss 1879211"/>
          <p:cNvPicPr>
            <a:picLocks noChangeAspect="1" noChangeArrowheads="1"/>
          </p:cNvPicPr>
          <p:nvPr/>
        </p:nvPicPr>
        <p:blipFill>
          <a:blip r:embed="rId2" cstate="print"/>
          <a:srcRect l="4400" t="22642" r="7008" b="10690"/>
          <a:stretch>
            <a:fillRect/>
          </a:stretch>
        </p:blipFill>
        <p:spPr bwMode="auto">
          <a:xfrm>
            <a:off x="4427984" y="4509121"/>
            <a:ext cx="3600400" cy="1590176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“ Що зайве? ”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2" name="Picture 2" descr="Домашня копчена ковбаса з гусака - як зробити копчену ковбасу з м'яса птиці  в домашніх умовах. - Etnosoft"/>
          <p:cNvPicPr>
            <a:picLocks noChangeAspect="1" noChangeArrowheads="1"/>
          </p:cNvPicPr>
          <p:nvPr/>
        </p:nvPicPr>
        <p:blipFill>
          <a:blip r:embed="rId3" cstate="print"/>
          <a:srcRect l="10579" r="9586"/>
          <a:stretch>
            <a:fillRect/>
          </a:stretch>
        </p:blipFill>
        <p:spPr bwMode="auto">
          <a:xfrm>
            <a:off x="3275856" y="980728"/>
            <a:ext cx="2738087" cy="2232248"/>
          </a:xfrm>
          <a:prstGeom prst="rect">
            <a:avLst/>
          </a:prstGeom>
          <a:noFill/>
        </p:spPr>
      </p:pic>
      <p:sp>
        <p:nvSpPr>
          <p:cNvPr id="25604" name="AutoShape 4" descr="Сковорідка: векторна графіка, зображення, Сковорідка малюнки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5606" name="Picture 6" descr="Red Skillet clipart. Free download transparent .PNG | Creazill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356992"/>
            <a:ext cx="4191328" cy="3096344"/>
          </a:xfrm>
          <a:prstGeom prst="rect">
            <a:avLst/>
          </a:prstGeom>
          <a:noFill/>
        </p:spPr>
      </p:pic>
      <p:pic>
        <p:nvPicPr>
          <p:cNvPr id="25608" name="Picture 8" descr="Солонка — стоковые фотографии и другие картинки Соль - приправа - Соль -  приправа, Соль - минерал, Солонка - iStock"/>
          <p:cNvPicPr>
            <a:picLocks noChangeAspect="1" noChangeArrowheads="1"/>
          </p:cNvPicPr>
          <p:nvPr/>
        </p:nvPicPr>
        <p:blipFill>
          <a:blip r:embed="rId5" cstate="print">
            <a:lum/>
          </a:blip>
          <a:srcRect l="16667" t="2565" r="13333" b="10221"/>
          <a:stretch>
            <a:fillRect/>
          </a:stretch>
        </p:blipFill>
        <p:spPr bwMode="auto">
          <a:xfrm>
            <a:off x="467544" y="908720"/>
            <a:ext cx="1512168" cy="2448272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/>
          <a:srcRect l="29315" r="29156"/>
          <a:stretch>
            <a:fillRect/>
          </a:stretch>
        </p:blipFill>
        <p:spPr bwMode="auto">
          <a:xfrm>
            <a:off x="7020272" y="836712"/>
            <a:ext cx="1322479" cy="2770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Шарль Перро. Казка «Химерні бажання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052736"/>
            <a:ext cx="4320480" cy="5097912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Продовжи речення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20072" y="1700808"/>
            <a:ext cx="3528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dirty="0" smtClean="0"/>
              <a:t>Ця казка — про нещасного …</a:t>
            </a: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92080" y="3212976"/>
            <a:ext cx="3312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dirty="0" smtClean="0"/>
              <a:t>Головні герої казки - це …</a:t>
            </a: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980728"/>
            <a:ext cx="5476875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Впізнай фрагмент казки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The Ridiculous Wishes (Original) by The Three Wishes (Ron Embleton) at The Illustration Art Gallery"/>
          <p:cNvPicPr>
            <a:picLocks noChangeAspect="1" noChangeArrowheads="1"/>
          </p:cNvPicPr>
          <p:nvPr/>
        </p:nvPicPr>
        <p:blipFill>
          <a:blip r:embed="rId2" cstate="print"/>
          <a:srcRect t="16176"/>
          <a:stretch>
            <a:fillRect/>
          </a:stretch>
        </p:blipFill>
        <p:spPr bwMode="auto">
          <a:xfrm>
            <a:off x="1043608" y="1484784"/>
            <a:ext cx="7143750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Перекажи фрагмент казки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0737" y="1484784"/>
            <a:ext cx="6996005" cy="4325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Ппигадай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яке це бажання лісоруба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C:\Users\HOME\Desktop\03-d88e1fb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941169"/>
            <a:ext cx="623317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12593" t="29963" r="57558" b="5118"/>
          <a:stretch>
            <a:fillRect/>
          </a:stretch>
        </p:blipFill>
        <p:spPr bwMode="auto">
          <a:xfrm>
            <a:off x="1331640" y="2708920"/>
            <a:ext cx="2376264" cy="31956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Овальная выноска 4"/>
          <p:cNvSpPr/>
          <p:nvPr/>
        </p:nvSpPr>
        <p:spPr>
          <a:xfrm>
            <a:off x="3995936" y="188640"/>
            <a:ext cx="3960440" cy="3240360"/>
          </a:xfrm>
          <a:prstGeom prst="wedgeEllipseCallout">
            <a:avLst>
              <a:gd name="adj1" fmla="val -67834"/>
              <a:gd name="adj2" fmla="val 3607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" name="Рисунок 9" descr="C:\Users\HOME\Desktop\30652-8-evil-queen-transparent-background.png"/>
          <p:cNvPicPr/>
          <p:nvPr/>
        </p:nvPicPr>
        <p:blipFill>
          <a:blip r:embed="rId3" cstate="print"/>
          <a:srcRect l="13172" t="5380" r="10233" b="2215"/>
          <a:stretch>
            <a:fillRect/>
          </a:stretch>
        </p:blipFill>
        <p:spPr bwMode="auto">
          <a:xfrm>
            <a:off x="5220072" y="260648"/>
            <a:ext cx="172819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6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57803">
            <a:off x="636785" y="561132"/>
            <a:ext cx="189684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8" name="Picture 12" descr="Download Throne PNG Image with No Background - PNGkey.co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3573016"/>
            <a:ext cx="2066850" cy="3068960"/>
          </a:xfrm>
          <a:prstGeom prst="rect">
            <a:avLst/>
          </a:prstGeom>
          <a:noFill/>
        </p:spPr>
      </p:pic>
      <p:pic>
        <p:nvPicPr>
          <p:cNvPr id="17" name="Рисунок 16" descr="C:\Users\HOME\Desktop\Chocolate-Croissant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7028796" flipV="1">
            <a:off x="2672560" y="4182853"/>
            <a:ext cx="1688441" cy="111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36" name="AutoShape 20" descr="Зеленое яблоко ПНГ на Прозрачном Фоне • Скачать PNG Зеленое яблок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1" name="Рисунок 20" descr="C:\Users\HOME\Desktop\03-d88e1fb0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5085184"/>
            <a:ext cx="6953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1560" y="1052736"/>
            <a:ext cx="7704856" cy="5421216"/>
          </a:xfrm>
        </p:spPr>
        <p:txBody>
          <a:bodyPr>
            <a:normAutofit fontScale="70000" lnSpcReduction="20000"/>
          </a:bodyPr>
          <a:lstStyle/>
          <a:p>
            <a:pPr lvl="0">
              <a:buNone/>
            </a:pPr>
            <a:r>
              <a:rPr lang="uk-UA" b="1" dirty="0" smtClean="0"/>
              <a:t>1. Чим був незадоволений лісоруб?</a:t>
            </a:r>
            <a:endParaRPr lang="uk-UA" dirty="0" smtClean="0"/>
          </a:p>
          <a:p>
            <a:pPr fontAlgn="t">
              <a:buNone/>
            </a:pPr>
            <a:r>
              <a:rPr lang="uk-UA" dirty="0" smtClean="0"/>
              <a:t>	А) погодою</a:t>
            </a:r>
          </a:p>
          <a:p>
            <a:pPr fontAlgn="t">
              <a:buNone/>
            </a:pPr>
            <a:r>
              <a:rPr lang="uk-UA" dirty="0" smtClean="0"/>
              <a:t>	Б) долею</a:t>
            </a:r>
          </a:p>
          <a:p>
            <a:pPr lvl="0">
              <a:buNone/>
            </a:pPr>
            <a:r>
              <a:rPr lang="uk-UA" b="1" dirty="0" smtClean="0"/>
              <a:t>2. Чого багато було у лісоруба?</a:t>
            </a:r>
            <a:endParaRPr lang="uk-UA" dirty="0" smtClean="0"/>
          </a:p>
          <a:p>
            <a:pPr fontAlgn="t">
              <a:buNone/>
            </a:pPr>
            <a:r>
              <a:rPr lang="uk-UA" dirty="0" smtClean="0"/>
              <a:t>	А) бажань</a:t>
            </a:r>
          </a:p>
          <a:p>
            <a:pPr fontAlgn="t">
              <a:buNone/>
            </a:pPr>
            <a:r>
              <a:rPr lang="uk-UA" dirty="0" smtClean="0"/>
              <a:t>	Б) здоров'я</a:t>
            </a:r>
          </a:p>
          <a:p>
            <a:pPr lvl="0">
              <a:buNone/>
            </a:pPr>
            <a:r>
              <a:rPr lang="uk-UA" b="1" dirty="0" smtClean="0"/>
              <a:t>3. Хто почув нарікання лісоруба і вирішив виконати його бажання?</a:t>
            </a:r>
            <a:endParaRPr lang="uk-UA" dirty="0" smtClean="0"/>
          </a:p>
          <a:p>
            <a:pPr fontAlgn="t">
              <a:buNone/>
            </a:pPr>
            <a:r>
              <a:rPr lang="uk-UA" dirty="0" smtClean="0"/>
              <a:t>	А) принцеса</a:t>
            </a:r>
          </a:p>
          <a:p>
            <a:pPr fontAlgn="t">
              <a:buNone/>
            </a:pPr>
            <a:r>
              <a:rPr lang="uk-UA" dirty="0" smtClean="0"/>
              <a:t>	Б) фея</a:t>
            </a:r>
          </a:p>
          <a:p>
            <a:pPr lvl="0">
              <a:buNone/>
            </a:pPr>
            <a:r>
              <a:rPr lang="uk-UA" b="1" dirty="0" smtClean="0"/>
              <a:t>4. Що порадила фея чоловікові, перш ніж сказати свої бажання?</a:t>
            </a:r>
            <a:endParaRPr lang="uk-UA" dirty="0" smtClean="0"/>
          </a:p>
          <a:p>
            <a:pPr fontAlgn="t">
              <a:buNone/>
            </a:pPr>
            <a:r>
              <a:rPr lang="uk-UA" dirty="0" smtClean="0"/>
              <a:t>	А) добре подумати</a:t>
            </a:r>
          </a:p>
          <a:p>
            <a:pPr fontAlgn="t">
              <a:buNone/>
            </a:pPr>
            <a:r>
              <a:rPr lang="uk-UA" dirty="0" smtClean="0"/>
              <a:t>	Б) розповісти дружині</a:t>
            </a:r>
          </a:p>
          <a:p>
            <a:pPr lvl="0">
              <a:buNone/>
            </a:pPr>
            <a:r>
              <a:rPr lang="uk-UA" b="1" dirty="0" smtClean="0"/>
              <a:t>5. Чи поміркованими були бажання лісоруба?</a:t>
            </a:r>
            <a:endParaRPr lang="uk-UA" dirty="0" smtClean="0"/>
          </a:p>
          <a:p>
            <a:pPr>
              <a:buNone/>
            </a:pPr>
            <a:r>
              <a:rPr lang="uk-UA" dirty="0" smtClean="0"/>
              <a:t>	А) так</a:t>
            </a:r>
          </a:p>
          <a:p>
            <a:pPr fontAlgn="t">
              <a:buNone/>
            </a:pPr>
            <a:r>
              <a:rPr lang="uk-UA" dirty="0" smtClean="0"/>
              <a:t>	Б) ні</a:t>
            </a:r>
          </a:p>
          <a:p>
            <a:pPr lvl="0">
              <a:buNone/>
            </a:pPr>
            <a:r>
              <a:rPr lang="uk-UA" b="1" dirty="0" smtClean="0"/>
              <a:t>6. Чого навчає тебе ця казка?</a:t>
            </a:r>
            <a:endParaRPr lang="uk-UA" dirty="0" smtClean="0"/>
          </a:p>
          <a:p>
            <a:pPr fontAlgn="t">
              <a:buNone/>
            </a:pPr>
            <a:r>
              <a:rPr lang="uk-UA" dirty="0" smtClean="0"/>
              <a:t>	А) нарікати на життя</a:t>
            </a:r>
          </a:p>
          <a:p>
            <a:pPr fontAlgn="t">
              <a:buNone/>
            </a:pPr>
            <a:r>
              <a:rPr lang="uk-UA" dirty="0" smtClean="0"/>
              <a:t>	Б) бути мудрим, поміркованим</a:t>
            </a:r>
          </a:p>
          <a:p>
            <a:pPr>
              <a:buNone/>
            </a:pPr>
            <a:endParaRPr lang="uk-UA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АБУК - АУДIО КНИГАРН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266093"/>
            <a:ext cx="1944216" cy="21872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29315" r="29156"/>
          <a:stretch>
            <a:fillRect/>
          </a:stretch>
        </p:blipFill>
        <p:spPr bwMode="auto">
          <a:xfrm>
            <a:off x="7020272" y="764704"/>
            <a:ext cx="962439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139952" y="1628800"/>
            <a:ext cx="1008112" cy="38164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200" b="1" dirty="0" smtClean="0"/>
              <a:t>1. Б</a:t>
            </a:r>
          </a:p>
          <a:p>
            <a:pPr>
              <a:buNone/>
            </a:pPr>
            <a:r>
              <a:rPr lang="uk-UA" sz="3200" b="1" dirty="0" smtClean="0"/>
              <a:t>2. А</a:t>
            </a:r>
          </a:p>
          <a:p>
            <a:pPr>
              <a:buNone/>
            </a:pPr>
            <a:r>
              <a:rPr lang="uk-UA" sz="3200" b="1" dirty="0" smtClean="0"/>
              <a:t>3. Б</a:t>
            </a:r>
          </a:p>
          <a:p>
            <a:pPr>
              <a:buNone/>
            </a:pPr>
            <a:r>
              <a:rPr lang="uk-UA" sz="3200" b="1" dirty="0" smtClean="0"/>
              <a:t>4. А</a:t>
            </a:r>
          </a:p>
          <a:p>
            <a:pPr>
              <a:buNone/>
            </a:pPr>
            <a:r>
              <a:rPr lang="uk-UA" sz="3200" b="1" dirty="0" smtClean="0"/>
              <a:t>5. Б</a:t>
            </a:r>
          </a:p>
          <a:p>
            <a:pPr>
              <a:buNone/>
            </a:pPr>
            <a:r>
              <a:rPr lang="uk-UA" sz="3200" b="1" dirty="0" smtClean="0"/>
              <a:t>6.Б</a:t>
            </a:r>
          </a:p>
          <a:p>
            <a:pPr>
              <a:buNone/>
            </a:pPr>
            <a:endParaRPr lang="uk-UA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ПЕРЕВІР СЕБЕ!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АБУК - АУДIО КНИГАРН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708920"/>
            <a:ext cx="2376264" cy="26732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124744"/>
            <a:ext cx="2333059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1196752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Визначи, до якого виду належить </a:t>
            </a:r>
            <a:b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казка Шарля Перро “ Химерні бажання ”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Капля 4"/>
          <p:cNvSpPr/>
          <p:nvPr/>
        </p:nvSpPr>
        <p:spPr>
          <a:xfrm rot="20792050">
            <a:off x="242497" y="1883656"/>
            <a:ext cx="3096344" cy="2448272"/>
          </a:xfrm>
          <a:prstGeom prst="teardrop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 тварин</a:t>
            </a:r>
            <a:endParaRPr lang="uk-UA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Капля 5"/>
          <p:cNvSpPr/>
          <p:nvPr/>
        </p:nvSpPr>
        <p:spPr>
          <a:xfrm rot="21108570">
            <a:off x="5522693" y="1548841"/>
            <a:ext cx="3096344" cy="2448272"/>
          </a:xfrm>
          <a:prstGeom prst="teardrop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Чарівна</a:t>
            </a:r>
            <a:endParaRPr lang="uk-UA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Капля 6"/>
          <p:cNvSpPr/>
          <p:nvPr/>
        </p:nvSpPr>
        <p:spPr>
          <a:xfrm rot="20672162">
            <a:off x="2538092" y="4041251"/>
            <a:ext cx="3096344" cy="2448272"/>
          </a:xfrm>
          <a:prstGeom prst="teardrop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Соціально-побутова</a:t>
            </a:r>
            <a:endParaRPr lang="uk-UA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29315" r="29156"/>
          <a:stretch>
            <a:fillRect/>
          </a:stretch>
        </p:blipFill>
        <p:spPr bwMode="auto">
          <a:xfrm rot="329840">
            <a:off x="4139952" y="1484784"/>
            <a:ext cx="962439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147248" cy="129614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b="1" i="1" dirty="0" smtClean="0">
                <a:solidFill>
                  <a:srgbClr val="0000FF"/>
                </a:solidFill>
              </a:rPr>
              <a:t>Уяви собі…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B80C10"/>
                </a:solidFill>
              </a:rPr>
              <a:t>Зима. Чарівний ліс. Ти зустрів фею. 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B80C10"/>
                </a:solidFill>
              </a:rPr>
              <a:t>Про що ти б її попросив?</a:t>
            </a:r>
            <a:endParaRPr lang="uk-UA" b="1" dirty="0">
              <a:solidFill>
                <a:srgbClr val="B80C10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692696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ПОФАНТАЗУЙ!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Казка про фею: як Марі вперше зустрілась з Бредлі - Nochdobra.com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763688" y="2492896"/>
            <a:ext cx="5902618" cy="36787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67744" y="332656"/>
            <a:ext cx="3721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МОЛОДЦІ!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4941168"/>
            <a:ext cx="61627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Дякую за роботу!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6" name="Picture 2" descr="АБУК - АУДIО КНИГАРН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12204" y="764704"/>
            <a:ext cx="2048228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/>
          <a:srcRect l="26310" t="26667" r="24829" b="13643"/>
          <a:stretch>
            <a:fillRect/>
          </a:stretch>
        </p:blipFill>
        <p:spPr bwMode="auto">
          <a:xfrm>
            <a:off x="1835695" y="1556791"/>
            <a:ext cx="3450213" cy="3096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</TotalTime>
  <Words>220</Words>
  <Application>Microsoft Office PowerPoint</Application>
  <PresentationFormat>Экран (4:3)</PresentationFormat>
  <Paragraphs>73</Paragraphs>
  <Slides>22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Эркер</vt:lpstr>
      <vt:lpstr>Шарль Перро</vt:lpstr>
      <vt:lpstr>ШАРЛЬ ПЕРРО</vt:lpstr>
      <vt:lpstr>ШАРЛЬ ПЕРРО</vt:lpstr>
      <vt:lpstr>ШАРЛЬ ПЕРРО</vt:lpstr>
      <vt:lpstr>Пам’ятник ШАРЛЮ ПЕРРО</vt:lpstr>
      <vt:lpstr>Пам’ятники героям ШАРЛЯ ПЕРРО</vt:lpstr>
      <vt:lpstr>ШАРЛЬ ПЕРРО</vt:lpstr>
      <vt:lpstr>Літературна творчість</vt:lpstr>
      <vt:lpstr>Словникова робота</vt:lpstr>
      <vt:lpstr>Чи знаєш ти?</vt:lpstr>
      <vt:lpstr>Слухаємо казку “ХИМЕРНІ БАЖАННЯ”</vt:lpstr>
      <vt:lpstr>Гра “ Що зайве? ”</vt:lpstr>
      <vt:lpstr>Продовжи речення</vt:lpstr>
      <vt:lpstr>Впізнай фрагмент казки</vt:lpstr>
      <vt:lpstr>Перекажи фрагмент казки</vt:lpstr>
      <vt:lpstr>Ппигадай, яке це бажання лісоруба</vt:lpstr>
      <vt:lpstr>Слайд 17</vt:lpstr>
      <vt:lpstr>ТЕСТ</vt:lpstr>
      <vt:lpstr>ПЕРЕВІР СЕБЕ!</vt:lpstr>
      <vt:lpstr>Визначи, до якого виду належить  казка Шарля Перро “ Химерні бажання ”</vt:lpstr>
      <vt:lpstr>ПОФАНТАЗУЙ!</vt:lpstr>
      <vt:lpstr>Слайд 22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Шарль Перро</dc:title>
  <dc:creator>HOME</dc:creator>
  <cp:lastModifiedBy>HOME</cp:lastModifiedBy>
  <cp:revision>76</cp:revision>
  <dcterms:created xsi:type="dcterms:W3CDTF">2022-12-11T12:27:07Z</dcterms:created>
  <dcterms:modified xsi:type="dcterms:W3CDTF">2023-12-18T18:08:29Z</dcterms:modified>
</cp:coreProperties>
</file>