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6" r:id="rId3"/>
    <p:sldId id="268" r:id="rId4"/>
    <p:sldId id="280" r:id="rId5"/>
    <p:sldId id="279" r:id="rId6"/>
    <p:sldId id="281" r:id="rId7"/>
    <p:sldId id="277" r:id="rId8"/>
    <p:sldId id="278" r:id="rId9"/>
    <p:sldId id="267" r:id="rId10"/>
    <p:sldId id="269" r:id="rId11"/>
    <p:sldId id="271" r:id="rId12"/>
    <p:sldId id="272" r:id="rId13"/>
    <p:sldId id="275" r:id="rId14"/>
    <p:sldId id="27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по умолчанию" id="{BED05C8A-03AA-4268-9C69-4D1C1E02A05C}">
          <p14:sldIdLst>
            <p14:sldId id="256"/>
            <p14:sldId id="257"/>
            <p14:sldId id="258"/>
          </p14:sldIdLst>
        </p14:section>
        <p14:section name="Раздел без заголовка" id="{D37D9C35-8961-4E6A-AA35-2D47235D71FA}">
          <p14:sldIdLst>
            <p14:sldId id="259"/>
            <p14:sldId id="260"/>
            <p14:sldId id="263"/>
            <p14:sldId id="261"/>
            <p14:sldId id="262"/>
            <p14:sldId id="264"/>
            <p14:sldId id="266"/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FC6DE-2E5E-4405-99EF-B77283D02F53}" type="datetimeFigureOut">
              <a:rPr lang="ru-RU" smtClean="0"/>
              <a:pPr/>
              <a:t>19.11.2023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650B-F735-454A-AFA7-E0D58408978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FC6DE-2E5E-4405-99EF-B77283D02F53}" type="datetimeFigureOut">
              <a:rPr lang="ru-RU" smtClean="0"/>
              <a:pPr/>
              <a:t>19.11.2023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650B-F735-454A-AFA7-E0D58408978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FC6DE-2E5E-4405-99EF-B77283D02F53}" type="datetimeFigureOut">
              <a:rPr lang="ru-RU" smtClean="0"/>
              <a:pPr/>
              <a:t>19.11.2023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650B-F735-454A-AFA7-E0D58408978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FC6DE-2E5E-4405-99EF-B77283D02F53}" type="datetimeFigureOut">
              <a:rPr lang="ru-RU" smtClean="0"/>
              <a:pPr/>
              <a:t>19.11.2023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650B-F735-454A-AFA7-E0D58408978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FC6DE-2E5E-4405-99EF-B77283D02F53}" type="datetimeFigureOut">
              <a:rPr lang="ru-RU" smtClean="0"/>
              <a:pPr/>
              <a:t>19.11.2023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650B-F735-454A-AFA7-E0D58408978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FC6DE-2E5E-4405-99EF-B77283D02F53}" type="datetimeFigureOut">
              <a:rPr lang="ru-RU" smtClean="0"/>
              <a:pPr/>
              <a:t>19.11.2023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650B-F735-454A-AFA7-E0D58408978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FC6DE-2E5E-4405-99EF-B77283D02F53}" type="datetimeFigureOut">
              <a:rPr lang="ru-RU" smtClean="0"/>
              <a:pPr/>
              <a:t>19.11.2023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650B-F735-454A-AFA7-E0D58408978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FC6DE-2E5E-4405-99EF-B77283D02F53}" type="datetimeFigureOut">
              <a:rPr lang="ru-RU" smtClean="0"/>
              <a:pPr/>
              <a:t>19.11.2023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650B-F735-454A-AFA7-E0D58408978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FC6DE-2E5E-4405-99EF-B77283D02F53}" type="datetimeFigureOut">
              <a:rPr lang="ru-RU" smtClean="0"/>
              <a:pPr/>
              <a:t>19.11.2023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650B-F735-454A-AFA7-E0D58408978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FC6DE-2E5E-4405-99EF-B77283D02F53}" type="datetimeFigureOut">
              <a:rPr lang="ru-RU" smtClean="0"/>
              <a:pPr/>
              <a:t>19.11.2023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650B-F735-454A-AFA7-E0D58408978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FC6DE-2E5E-4405-99EF-B77283D02F53}" type="datetimeFigureOut">
              <a:rPr lang="ru-RU" smtClean="0"/>
              <a:pPr/>
              <a:t>19.11.2023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650B-F735-454A-AFA7-E0D58408978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B0FC6DE-2E5E-4405-99EF-B77283D02F53}" type="datetimeFigureOut">
              <a:rPr lang="ru-RU" smtClean="0"/>
              <a:pPr/>
              <a:t>19.11.2023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261650B-F735-454A-AFA7-E0D58408978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Раскрытая книга"/>
          <p:cNvPicPr>
            <a:picLocks noChangeAspect="1" noChangeArrowheads="1"/>
          </p:cNvPicPr>
          <p:nvPr/>
        </p:nvPicPr>
        <p:blipFill>
          <a:blip r:embed="rId2" cstate="print"/>
          <a:srcRect l="12696" t="25435" r="12028" b="16918"/>
          <a:stretch>
            <a:fillRect/>
          </a:stretch>
        </p:blipFill>
        <p:spPr bwMode="auto">
          <a:xfrm>
            <a:off x="971600" y="2138776"/>
            <a:ext cx="7704856" cy="471922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84976" cy="1008112"/>
          </a:xfrm>
        </p:spPr>
        <p:txBody>
          <a:bodyPr/>
          <a:lstStyle/>
          <a:p>
            <a:pPr algn="ctr">
              <a:buNone/>
            </a:pPr>
            <a:r>
              <a:rPr lang="uk-UA" dirty="0" smtClean="0">
                <a:solidFill>
                  <a:schemeClr val="bg2">
                    <a:lumMod val="50000"/>
                  </a:schemeClr>
                </a:solidFill>
              </a:rPr>
              <a:t>Сільвіо Д'Арцо</a:t>
            </a:r>
            <a:br>
              <a:rPr lang="uk-UA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uk-UA" sz="24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uk-UA" sz="24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uk-UA" sz="4400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“Пінгвінятко</a:t>
            </a:r>
            <a:r>
              <a:rPr lang="uk-UA" sz="4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uk-UA" sz="4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без </a:t>
            </a:r>
            <a:r>
              <a:rPr lang="uk-UA" sz="4400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фрака”</a:t>
            </a:r>
            <a:endParaRPr lang="uk-UA" sz="4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28" name="AutoShape 4" descr="Пингвин рисунок - векторные изображения, Пингвин рисунок картинки |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348880"/>
            <a:ext cx="2664296" cy="3151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07305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 descr="Раскрытая книга"/>
          <p:cNvPicPr>
            <a:picLocks noChangeAspect="1" noChangeArrowheads="1"/>
          </p:cNvPicPr>
          <p:nvPr/>
        </p:nvPicPr>
        <p:blipFill>
          <a:blip r:embed="rId2" cstate="print"/>
          <a:srcRect l="13503" t="31169" r="12749" b="18182"/>
          <a:stretch>
            <a:fillRect/>
          </a:stretch>
        </p:blipFill>
        <p:spPr bwMode="auto">
          <a:xfrm>
            <a:off x="6751119" y="5373216"/>
            <a:ext cx="2392881" cy="1314399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916832"/>
            <a:ext cx="8424936" cy="4392488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  <a:buNone/>
            </a:pPr>
            <a:r>
              <a:rPr lang="uk-UA" sz="2400" b="1" dirty="0" smtClean="0">
                <a:solidFill>
                  <a:srgbClr val="0070C0"/>
                </a:solidFill>
                <a:cs typeface="FrankRuehl" pitchFamily="34" charset="-79"/>
              </a:rPr>
              <a:t>		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Літературну творчість розпочав 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дуже 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рано. Його збірка оповідань </a:t>
            </a:r>
            <a:r>
              <a:rPr lang="uk-UA" sz="2400" b="1" dirty="0" err="1" smtClean="0">
                <a:solidFill>
                  <a:schemeClr val="tx1"/>
                </a:solidFill>
                <a:cs typeface="FrankRuehl" pitchFamily="34" charset="-79"/>
              </a:rPr>
              <a:t>“Маски”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 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та книжок і поезій </a:t>
            </a:r>
            <a:r>
              <a:rPr lang="uk-UA" sz="2400" b="1" dirty="0" err="1" smtClean="0">
                <a:solidFill>
                  <a:schemeClr val="tx1"/>
                </a:solidFill>
                <a:cs typeface="FrankRuehl" pitchFamily="34" charset="-79"/>
              </a:rPr>
              <a:t>“Світло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 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і </a:t>
            </a:r>
            <a:r>
              <a:rPr lang="uk-UA" sz="2400" b="1" dirty="0" err="1" smtClean="0">
                <a:solidFill>
                  <a:schemeClr val="tx1"/>
                </a:solidFill>
                <a:cs typeface="FrankRuehl" pitchFamily="34" charset="-79"/>
              </a:rPr>
              <a:t>півтінь”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 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побачили світ, коли авторові було всього 15 років. </a:t>
            </a:r>
          </a:p>
          <a:p>
            <a:pPr algn="just">
              <a:lnSpc>
                <a:spcPct val="110000"/>
              </a:lnSpc>
              <a:buNone/>
            </a:pP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  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	Найбільшим 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успіхом користувався 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роман </a:t>
            </a:r>
            <a:r>
              <a:rPr lang="uk-UA" sz="2400" b="1" dirty="0" err="1" smtClean="0">
                <a:solidFill>
                  <a:schemeClr val="tx1"/>
                </a:solidFill>
                <a:cs typeface="FrankRuehl" pitchFamily="34" charset="-79"/>
              </a:rPr>
              <a:t>“Чужий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 </a:t>
            </a:r>
            <a:r>
              <a:rPr lang="uk-UA" sz="2400" b="1" dirty="0" err="1" smtClean="0">
                <a:solidFill>
                  <a:schemeClr val="tx1"/>
                </a:solidFill>
                <a:cs typeface="FrankRuehl" pitchFamily="34" charset="-79"/>
              </a:rPr>
              <a:t>дім”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. </a:t>
            </a:r>
            <a:endParaRPr lang="uk-UA" sz="2400" b="1" dirty="0" smtClean="0">
              <a:solidFill>
                <a:schemeClr val="tx1"/>
              </a:solidFill>
              <a:cs typeface="FrankRuehl" pitchFamily="34" charset="-79"/>
            </a:endParaRPr>
          </a:p>
          <a:p>
            <a:pPr algn="just">
              <a:lnSpc>
                <a:spcPct val="110000"/>
              </a:lnSpc>
              <a:buNone/>
            </a:pP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  	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Уже 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після смерті Д'Арцо було видано чималу збірку його 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творів (вірші, оповідання, 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повісті, 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 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літературні </a:t>
            </a:r>
            <a:r>
              <a:rPr lang="uk-UA" sz="2400" b="1" dirty="0" smtClean="0">
                <a:solidFill>
                  <a:schemeClr val="tx1"/>
                </a:solidFill>
                <a:cs typeface="FrankRuehl" pitchFamily="34" charset="-79"/>
              </a:rPr>
              <a:t>казки).</a:t>
            </a:r>
            <a:endParaRPr lang="uk-UA" sz="2400" b="1" dirty="0">
              <a:solidFill>
                <a:schemeClr val="tx1"/>
              </a:solidFill>
              <a:cs typeface="FrankRuehl" pitchFamily="34" charset="-79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16632"/>
            <a:ext cx="1475209" cy="184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2483768" y="332656"/>
            <a:ext cx="626469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uk-UA" sz="4800" b="1" dirty="0" smtClean="0">
                <a:ln>
                  <a:solidFill>
                    <a:srgbClr val="FFFF0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FrankRuehl" pitchFamily="34" charset="-79"/>
              </a:rPr>
              <a:t>Сільвіо Д'Арцо </a:t>
            </a:r>
          </a:p>
          <a:p>
            <a:pPr algn="ctr">
              <a:buNone/>
            </a:pPr>
            <a:r>
              <a:rPr lang="uk-UA" sz="2800" b="1" dirty="0" smtClean="0">
                <a:solidFill>
                  <a:srgbClr val="0070C0"/>
                </a:solidFill>
                <a:cs typeface="FrankRuehl" pitchFamily="34" charset="-79"/>
              </a:rPr>
              <a:t>– </a:t>
            </a:r>
            <a:r>
              <a:rPr lang="uk-UA" sz="28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FrankRuehl" pitchFamily="34" charset="-79"/>
              </a:rPr>
              <a:t>італійський письменник </a:t>
            </a:r>
          </a:p>
        </p:txBody>
      </p:sp>
    </p:spTree>
    <p:extLst>
      <p:ext uri="{BB962C8B-B14F-4D97-AF65-F5344CB8AC3E}">
        <p14:creationId xmlns="" xmlns:p14="http://schemas.microsoft.com/office/powerpoint/2010/main" val="117652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88640"/>
            <a:ext cx="6512511" cy="79208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uk-UA" dirty="0" smtClean="0">
                <a:solidFill>
                  <a:schemeClr val="bg2">
                    <a:lumMod val="75000"/>
                  </a:schemeClr>
                </a:solidFill>
              </a:rPr>
              <a:t>ЦІКАВО ЗНАТИ</a:t>
            </a:r>
            <a:endParaRPr lang="uk-UA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627784" y="1196752"/>
            <a:ext cx="6264696" cy="36004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Білі 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груди, чорний фрак і смішна хода – це симпатичні пінгвіни. </a:t>
            </a:r>
            <a:endParaRPr lang="uk-UA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Зараз 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Землі живе до 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18 видів 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цих 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птахів.</a:t>
            </a:r>
          </a:p>
          <a:p>
            <a:pPr>
              <a:buFont typeface="Wingdings" pitchFamily="2" charset="2"/>
              <a:buChar char="ü"/>
            </a:pP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Зріст 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найменших – 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40 см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маса – 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50 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кг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ü"/>
            </a:pP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Зріст 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найбільших – 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120 см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маса – 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145 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кг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ü"/>
            </a:pP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Пінгвіни 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живуть 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колоніями</a:t>
            </a:r>
            <a:r>
              <a:rPr lang="uk-UA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У деяких гніздівках – сотні, тисячі і навіть мільйони птахів.</a:t>
            </a:r>
          </a:p>
          <a:p>
            <a:pPr fontAlgn="base"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endParaRPr lang="uk-UA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AutoShape 4" descr="Интересные факты о пингвинах 🐧 | ЗооБло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4" name="Picture 6" descr="Пингвин для детей (39 фото) - красивые фото и картинки pofoto.club"/>
          <p:cNvPicPr>
            <a:picLocks noChangeAspect="1" noChangeArrowheads="1"/>
          </p:cNvPicPr>
          <p:nvPr/>
        </p:nvPicPr>
        <p:blipFill>
          <a:blip r:embed="rId2" cstate="print"/>
          <a:srcRect l="27334" r="29279"/>
          <a:stretch>
            <a:fillRect/>
          </a:stretch>
        </p:blipFill>
        <p:spPr bwMode="auto">
          <a:xfrm flipH="1">
            <a:off x="251520" y="1772816"/>
            <a:ext cx="2232248" cy="3430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242" name="AutoShape 2" descr="Цікаві факти про імператорських пінгвінів - Про цікав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" name="Рисунок 6"/>
          <p:cNvPicPr/>
          <p:nvPr/>
        </p:nvPicPr>
        <p:blipFill>
          <a:blip r:embed="rId3" cstate="print"/>
          <a:srcRect l="2231" t="8178" r="5274"/>
          <a:stretch>
            <a:fillRect/>
          </a:stretch>
        </p:blipFill>
        <p:spPr bwMode="auto">
          <a:xfrm>
            <a:off x="4211960" y="4221088"/>
            <a:ext cx="4392488" cy="2424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6512511" cy="79208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uk-UA" dirty="0" smtClean="0">
                <a:solidFill>
                  <a:schemeClr val="bg2">
                    <a:lumMod val="75000"/>
                  </a:schemeClr>
                </a:solidFill>
              </a:rPr>
              <a:t>ПІНГВІНИ</a:t>
            </a:r>
            <a:endParaRPr lang="uk-UA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052" name="AutoShape 4" descr="Интересные факты о пингвинах 🐧 | ЗооБло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6626" name="AutoShape 2" descr="З усіх видів пінгвінів імператорські пінгвіни є найбільшими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539552" y="2780928"/>
            <a:ext cx="3964240" cy="2808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179512" y="1189348"/>
            <a:ext cx="8964488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uk-UA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Імператорський пінгвін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найвищий і найважчий з усіх пінгвінів.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Ці водоплавні птахи виростають до 120-130 см.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Важать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зазвичай не більше 50 кг, а частіше в межах 35 – 40 кг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дикій природі вони живуть близько 20-25 років, а деякі - до 50 років.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4716016" y="4869160"/>
            <a:ext cx="424847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Незграбні на суші, але відчувають себе дуже впевнено </a:t>
            </a:r>
            <a:r>
              <a:rPr lang="uk-UA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 воді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Науковці розповіли, чому насправді пінгвіни не можуть літати"/>
          <p:cNvPicPr/>
          <p:nvPr/>
        </p:nvPicPr>
        <p:blipFill>
          <a:blip r:embed="rId3" cstate="print">
            <a:lum contrast="10000"/>
          </a:blip>
          <a:srcRect l="3747" r="7728" b="15088"/>
          <a:stretch>
            <a:fillRect/>
          </a:stretch>
        </p:blipFill>
        <p:spPr bwMode="auto">
          <a:xfrm>
            <a:off x="5292080" y="2780928"/>
            <a:ext cx="3024336" cy="1944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Прямоугольник 11"/>
          <p:cNvSpPr/>
          <p:nvPr/>
        </p:nvSpPr>
        <p:spPr>
          <a:xfrm>
            <a:off x="611560" y="5733256"/>
            <a:ext cx="8208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uk-UA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Стрімко розсікають воду, досягаючи швидкості понад </a:t>
            </a:r>
            <a:r>
              <a:rPr lang="uk-UA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30 км на </a:t>
            </a:r>
            <a:r>
              <a:rPr lang="uk-UA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годину</a:t>
            </a:r>
            <a:r>
              <a:rPr lang="uk-UA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ü"/>
            </a:pPr>
            <a:r>
              <a:rPr lang="uk-UA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Можуть </a:t>
            </a:r>
            <a:r>
              <a:rPr lang="uk-UA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пірнати в пошуках здобичі на глибину понад </a:t>
            </a:r>
            <a:r>
              <a:rPr lang="uk-UA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500 метрів</a:t>
            </a:r>
            <a:r>
              <a:rPr lang="uk-UA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uk-UA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Пінгвіни: опис, звички, де живуть, як виглядають, фото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/>
          <a:stretch>
            <a:fillRect/>
          </a:stretch>
        </p:blipFill>
        <p:spPr bwMode="auto">
          <a:xfrm>
            <a:off x="251520" y="476672"/>
            <a:ext cx="3672408" cy="244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4139952" y="476672"/>
            <a:ext cx="475252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Полюють імператорські пінгвіни тільки у воді, причому дрібну здобич вони проковтують відразу, а з більшою піднімаються на поверхню, щоб спокійно поїсти на суші. </a:t>
            </a: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Вони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можуть залишатися під водою до 15 – 20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хвилин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23528" y="3789040"/>
            <a:ext cx="3816424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Ці дивовижні створіння відрізняються неймовірною стійкістю до холоду, від якого їх оберігає товстий шар жиру. Імператорські пінгвіни виживають при температурах до </a:t>
            </a:r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-60 °С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3" name="AutoShape 5" descr="Хвилина милоти: полярники &quot;Академії Вернадського&quot; зняли відео, як пінгвіни  &quot;марширують&quot; до океану за рибою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10256" t="5663" b="3732"/>
          <a:stretch>
            <a:fillRect/>
          </a:stretch>
        </p:blipFill>
        <p:spPr bwMode="auto">
          <a:xfrm flipH="1">
            <a:off x="4211960" y="3861048"/>
            <a:ext cx="4698876" cy="2526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755576" y="188640"/>
            <a:ext cx="8064896" cy="2175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Яйця висиджують не самки, а </a:t>
            </a:r>
            <a:r>
              <a:rPr kumimoji="0" lang="uk-UA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самці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Вони починають турбуватися про майбутнє потомство через кілька годин після того, як одне-єдине яйце буде відкладено.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uk-UA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2-3 місяці 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самець сидить на яйці і взагалі нічого не їсть.</a:t>
            </a:r>
            <a:endParaRPr lang="uk-UA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Коли пташеня вилуплюється, самка повертається, а самець відправляється на полювання.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437112"/>
            <a:ext cx="49320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місяці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 році вони проводять у морі, полюючи на рибу і від’їдаючись про запас, щоб поповнити жирові запаси. </a:t>
            </a: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місяців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проводять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 турботах про потомство, висиджуючи яйця або займаючись годуванням і зігріванням пташенят.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9" name="Picture 7" descr="Як фотограф зимував з 10-тисячною колонією пінгвінів - BBC News Україна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5112904" y="2060848"/>
            <a:ext cx="3461793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681" name="Picture 9" descr="ЦІКАВО ЗНАТИ: Як імператорський пінгвін висиджує яйця?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492897"/>
            <a:ext cx="3860657" cy="3888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851920" y="548680"/>
            <a:ext cx="4824536" cy="19442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400" b="1" i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Фрак</a:t>
            </a:r>
            <a:r>
              <a:rPr 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чоловічий парадний вечірній костюм особливого крою: короткий спереду з довгими вузькими фалдами (полами) ззаду</a:t>
            </a:r>
            <a:endParaRPr lang="uk-UA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Фрак – это не просто пиджак, а одежда для официальных мероприятий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 r="49046"/>
          <a:stretch>
            <a:fillRect/>
          </a:stretch>
        </p:blipFill>
        <p:spPr bwMode="auto">
          <a:xfrm>
            <a:off x="1043608" y="692696"/>
            <a:ext cx="2074691" cy="36381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7" descr="Раскрытая книга"/>
          <p:cNvPicPr>
            <a:picLocks noChangeAspect="1" noChangeArrowheads="1"/>
          </p:cNvPicPr>
          <p:nvPr/>
        </p:nvPicPr>
        <p:blipFill>
          <a:blip r:embed="rId3" cstate="print"/>
          <a:srcRect l="13503" t="31169" r="12749" b="18182"/>
          <a:stretch>
            <a:fillRect/>
          </a:stretch>
        </p:blipFill>
        <p:spPr bwMode="auto">
          <a:xfrm>
            <a:off x="6751119" y="5373216"/>
            <a:ext cx="2392881" cy="1314399"/>
          </a:xfrm>
          <a:prstGeom prst="rect">
            <a:avLst/>
          </a:prstGeom>
          <a:noFill/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757938">
            <a:off x="524208" y="4942162"/>
            <a:ext cx="1504416" cy="15085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3635896" y="2564108"/>
            <a:ext cx="2664296" cy="37661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67944" y="1772816"/>
            <a:ext cx="46085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uk-UA" sz="3600" b="1" dirty="0" smtClean="0"/>
              <a:t>Гроша ламаного </a:t>
            </a:r>
          </a:p>
          <a:p>
            <a:pPr fontAlgn="base"/>
            <a:r>
              <a:rPr lang="uk-UA" sz="3600" b="1" dirty="0" smtClean="0"/>
              <a:t>Ватажок </a:t>
            </a:r>
          </a:p>
          <a:p>
            <a:pPr fontAlgn="base"/>
            <a:r>
              <a:rPr lang="uk-UA" sz="3600" b="1" dirty="0" smtClean="0"/>
              <a:t>Глипнув</a:t>
            </a:r>
            <a:r>
              <a:rPr lang="uk-UA" sz="3200" b="1" dirty="0" smtClean="0"/>
              <a:t> </a:t>
            </a:r>
            <a:endParaRPr lang="uk-UA" sz="3200" b="1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6624736" cy="79208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uk-UA" dirty="0" smtClean="0">
                <a:solidFill>
                  <a:schemeClr val="bg2">
                    <a:lumMod val="75000"/>
                  </a:schemeClr>
                </a:solidFill>
              </a:rPr>
              <a:t>Як ти розумієш?</a:t>
            </a:r>
            <a:endParaRPr lang="uk-UA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71800" y="4293096"/>
            <a:ext cx="39604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uk-UA" sz="2800" b="1" u="sng" dirty="0" smtClean="0">
                <a:solidFill>
                  <a:srgbClr val="C00000"/>
                </a:solidFill>
              </a:rPr>
              <a:t>Довідково</a:t>
            </a:r>
            <a:r>
              <a:rPr lang="uk-UA" sz="2800" b="1" dirty="0" smtClean="0">
                <a:solidFill>
                  <a:srgbClr val="C00000"/>
                </a:solidFill>
              </a:rPr>
              <a:t>:</a:t>
            </a:r>
          </a:p>
          <a:p>
            <a:pPr fontAlgn="base"/>
            <a:r>
              <a:rPr lang="uk-UA" sz="2800" i="1" dirty="0" smtClean="0"/>
              <a:t>подивився</a:t>
            </a:r>
          </a:p>
          <a:p>
            <a:pPr fontAlgn="base"/>
            <a:r>
              <a:rPr lang="uk-UA" sz="2800" i="1" dirty="0" smtClean="0"/>
              <a:t>не було ні копійки</a:t>
            </a:r>
          </a:p>
          <a:p>
            <a:pPr fontAlgn="base"/>
            <a:r>
              <a:rPr lang="uk-UA" sz="2800" i="1" dirty="0" smtClean="0"/>
              <a:t>керівник групи</a:t>
            </a:r>
          </a:p>
        </p:txBody>
      </p:sp>
      <p:pic>
        <p:nvPicPr>
          <p:cNvPr id="7" name="Picture 7" descr="Раскрытая книга"/>
          <p:cNvPicPr>
            <a:picLocks noChangeAspect="1" noChangeArrowheads="1"/>
          </p:cNvPicPr>
          <p:nvPr/>
        </p:nvPicPr>
        <p:blipFill>
          <a:blip r:embed="rId2" cstate="print"/>
          <a:srcRect l="13503" t="31169" r="12749" b="18182"/>
          <a:stretch>
            <a:fillRect/>
          </a:stretch>
        </p:blipFill>
        <p:spPr bwMode="auto">
          <a:xfrm>
            <a:off x="6588224" y="5373216"/>
            <a:ext cx="2392881" cy="1314399"/>
          </a:xfrm>
          <a:prstGeom prst="rect">
            <a:avLst/>
          </a:prstGeom>
          <a:noFill/>
        </p:spPr>
      </p:pic>
      <p:sp>
        <p:nvSpPr>
          <p:cNvPr id="25604" name="AutoShape 4" descr="Жовтий знак питання: векторна графіка, зображення, Жовтий знак питання 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57938">
            <a:off x="707605" y="1553833"/>
            <a:ext cx="2548366" cy="2555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6512511" cy="93610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uk-UA" sz="4400" dirty="0" smtClean="0">
                <a:solidFill>
                  <a:srgbClr val="0070C0"/>
                </a:solidFill>
                <a:cs typeface="FrankRuehl" pitchFamily="34" charset="-79"/>
              </a:rPr>
              <a:t>Гра “ Добре – погано ”</a:t>
            </a:r>
            <a:endParaRPr lang="uk-UA" sz="4400" dirty="0">
              <a:solidFill>
                <a:srgbClr val="0070C0"/>
              </a:solidFill>
              <a:cs typeface="FrankRuehl" pitchFamily="34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043608" y="1700808"/>
            <a:ext cx="7200800" cy="12241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Яке ставлення автора казки до героя з різних точок зору: </a:t>
            </a:r>
            <a:r>
              <a:rPr lang="uk-UA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назвіть </a:t>
            </a:r>
            <a:r>
              <a:rPr lang="uk-UA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погані та хороші риси</a:t>
            </a:r>
            <a:r>
              <a:rPr lang="uk-UA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endParaRPr lang="uk-UA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43608" y="3068960"/>
            <a:ext cx="2736304" cy="9144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                                                   </a:t>
            </a:r>
            <a:r>
              <a:rPr lang="uk-UA" sz="3200" b="1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</a:rPr>
              <a:t>ДОБРЕ</a:t>
            </a:r>
          </a:p>
          <a:p>
            <a:pPr algn="ctr"/>
            <a:endParaRPr lang="uk-UA" sz="1600" b="1" dirty="0">
              <a:solidFill>
                <a:srgbClr val="0070C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436096" y="3068960"/>
            <a:ext cx="2736304" cy="9144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                                                   </a:t>
            </a:r>
            <a:r>
              <a:rPr lang="uk-UA" sz="3200" b="1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</a:rPr>
              <a:t>ПОГАНО</a:t>
            </a:r>
          </a:p>
          <a:p>
            <a:pPr algn="ctr"/>
            <a:endParaRPr lang="uk-UA" sz="1600" b="1" dirty="0">
              <a:solidFill>
                <a:srgbClr val="0070C0"/>
              </a:solidFill>
            </a:endParaRPr>
          </a:p>
        </p:txBody>
      </p:sp>
      <p:pic>
        <p:nvPicPr>
          <p:cNvPr id="7" name="Picture 7" descr="Раскрытая книга"/>
          <p:cNvPicPr>
            <a:picLocks noChangeAspect="1" noChangeArrowheads="1"/>
          </p:cNvPicPr>
          <p:nvPr/>
        </p:nvPicPr>
        <p:blipFill>
          <a:blip r:embed="rId2" cstate="print"/>
          <a:srcRect l="13503" t="31169" r="12749" b="18182"/>
          <a:stretch>
            <a:fillRect/>
          </a:stretch>
        </p:blipFill>
        <p:spPr bwMode="auto">
          <a:xfrm>
            <a:off x="6588224" y="5373216"/>
            <a:ext cx="2392881" cy="1314399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331640" y="4725144"/>
            <a:ext cx="6526338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Що автор схвалює, а що засуджує в казці?</a:t>
            </a:r>
            <a:endParaRPr lang="uk-UA" sz="2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5328593" cy="86409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uk-UA" dirty="0" smtClean="0">
                <a:solidFill>
                  <a:schemeClr val="bg2">
                    <a:lumMod val="50000"/>
                  </a:schemeClr>
                </a:solidFill>
              </a:rPr>
              <a:t>Подумай!</a:t>
            </a:r>
            <a:endParaRPr lang="uk-UA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628800"/>
            <a:ext cx="8748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buNone/>
            </a:pP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Виберіть прислів’я, що відповідає змісту казки</a:t>
            </a:r>
          </a:p>
        </p:txBody>
      </p:sp>
      <p:sp>
        <p:nvSpPr>
          <p:cNvPr id="6" name="Овал 5"/>
          <p:cNvSpPr/>
          <p:nvPr/>
        </p:nvSpPr>
        <p:spPr>
          <a:xfrm>
            <a:off x="323528" y="2996952"/>
            <a:ext cx="3888432" cy="9144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Який рід, такий і плід.</a:t>
            </a:r>
            <a:endParaRPr lang="uk-UA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4644008" y="5085184"/>
            <a:ext cx="4176464" cy="91440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Чого лев не зможе, те зробить лис.</a:t>
            </a:r>
            <a:endParaRPr lang="uk-UA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716016" y="2996952"/>
            <a:ext cx="3960440" cy="9144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 труда нема й плода.</a:t>
            </a:r>
            <a:endParaRPr lang="uk-UA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51520" y="5085184"/>
            <a:ext cx="4176464" cy="91440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Сильний переможе десятьох, а кмітливий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всіх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979712" y="2348880"/>
            <a:ext cx="3600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uk-UA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496980" y="2420888"/>
            <a:ext cx="3385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uk-UA" sz="2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960476" y="4437112"/>
            <a:ext cx="3385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uk-UA" sz="2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588224" y="4509120"/>
            <a:ext cx="3385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uk-UA" sz="2400" dirty="0"/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4182" y="116632"/>
            <a:ext cx="1292553" cy="1296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5" y="332656"/>
            <a:ext cx="5328593" cy="86409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uk-UA" dirty="0" smtClean="0">
                <a:solidFill>
                  <a:schemeClr val="bg2">
                    <a:lumMod val="50000"/>
                  </a:schemeClr>
                </a:solidFill>
              </a:rPr>
              <a:t>Пофантазуй!</a:t>
            </a:r>
            <a:endParaRPr lang="uk-UA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076056" y="2564904"/>
            <a:ext cx="3744416" cy="2664296"/>
          </a:xfrm>
        </p:spPr>
        <p:txBody>
          <a:bodyPr>
            <a:normAutofit/>
          </a:bodyPr>
          <a:lstStyle/>
          <a:p>
            <a:pPr algn="ctr" fontAlgn="base">
              <a:buNone/>
            </a:pPr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 зміниться пінгвін, одержавши чудовий фрак?</a:t>
            </a:r>
            <a:endParaRPr lang="uk-UA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</p:txBody>
      </p:sp>
      <p:sp>
        <p:nvSpPr>
          <p:cNvPr id="17410" name="AutoShape 2" descr="Раскраска &quot;Пингвин&quot;(37 фото) | shutniks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151" name="Picture 7" descr="Счастливый мультфильм пингвинов с школьной сумкой | Премиум векторы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 flipH="1">
            <a:off x="899592" y="1700808"/>
            <a:ext cx="3600400" cy="4590327"/>
          </a:xfrm>
          <a:prstGeom prst="rect">
            <a:avLst/>
          </a:prstGeom>
          <a:noFill/>
        </p:spPr>
      </p:pic>
      <p:pic>
        <p:nvPicPr>
          <p:cNvPr id="11" name="Picture 7" descr="Раскрытая книга"/>
          <p:cNvPicPr>
            <a:picLocks noChangeAspect="1" noChangeArrowheads="1"/>
          </p:cNvPicPr>
          <p:nvPr/>
        </p:nvPicPr>
        <p:blipFill>
          <a:blip r:embed="rId3" cstate="print"/>
          <a:srcRect l="13503" t="31169" r="12749" b="18182"/>
          <a:stretch>
            <a:fillRect/>
          </a:stretch>
        </p:blipFill>
        <p:spPr bwMode="auto">
          <a:xfrm>
            <a:off x="6588224" y="5373216"/>
            <a:ext cx="2392881" cy="1314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188640"/>
            <a:ext cx="3600400" cy="86409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uk-UA" sz="4400" dirty="0" smtClean="0">
                <a:solidFill>
                  <a:schemeClr val="bg2">
                    <a:lumMod val="50000"/>
                  </a:schemeClr>
                </a:solidFill>
                <a:cs typeface="FrankRuehl" pitchFamily="34" charset="-79"/>
              </a:rPr>
              <a:t>ТЕСТ</a:t>
            </a:r>
            <a:endParaRPr lang="uk-UA" sz="4400" dirty="0">
              <a:solidFill>
                <a:schemeClr val="bg2">
                  <a:lumMod val="50000"/>
                </a:schemeClr>
              </a:solidFill>
              <a:cs typeface="FrankRuehl" pitchFamily="34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043608" y="1268760"/>
            <a:ext cx="7704856" cy="5328592"/>
          </a:xfrm>
        </p:spPr>
        <p:txBody>
          <a:bodyPr>
            <a:normAutofit fontScale="70000" lnSpcReduction="20000"/>
          </a:bodyPr>
          <a:lstStyle/>
          <a:p>
            <a:pPr marL="502920" indent="-457200">
              <a:buNone/>
            </a:pPr>
            <a:r>
              <a:rPr lang="uk-UA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k-UA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Чому мама </a:t>
            </a:r>
            <a:r>
              <a:rPr lang="uk-UA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uk-UA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дозволила Пінгвіну-татові назвати сина красивим ім’ям Лімпопо?</a:t>
            </a:r>
            <a:endParaRPr lang="uk-UA" sz="29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02920" indent="-457200">
              <a:buNone/>
            </a:pP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Бо гарні </a:t>
            </a: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імена для багатих, а він завжди буде бідним.</a:t>
            </a:r>
          </a:p>
          <a:p>
            <a:pPr marL="502920" indent="-457200">
              <a:buNone/>
            </a:pP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Б) </a:t>
            </a: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 мамі </a:t>
            </a: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подобались прості </a:t>
            </a: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короткі імена.</a:t>
            </a:r>
          </a:p>
          <a:p>
            <a:pPr marL="502920" indent="-457200">
              <a:buNone/>
            </a:pPr>
            <a:endParaRPr lang="uk-UA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02920" indent="-457200">
              <a:buNone/>
            </a:pPr>
            <a:r>
              <a:rPr lang="uk-UA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Чому </a:t>
            </a:r>
            <a:r>
              <a:rPr lang="uk-UA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Лімпо швидко повернувся зі школи?</a:t>
            </a:r>
            <a:endParaRPr lang="uk-UA" sz="29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02920" indent="-457200">
              <a:buNone/>
            </a:pP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А) </a:t>
            </a: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 Лімпо </a:t>
            </a: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забув вдома буквар.</a:t>
            </a:r>
          </a:p>
          <a:p>
            <a:pPr marL="502920" indent="-457200">
              <a:buNone/>
            </a:pP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Б)  </a:t>
            </a: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 учитель не пустив його до класу.</a:t>
            </a:r>
            <a:endParaRPr lang="uk-UA" sz="29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02920" indent="-457200">
              <a:buNone/>
            </a:pPr>
            <a:endParaRPr lang="uk-UA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uk-UA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Що сказав учитель, зустрівши вперше Лімпо?</a:t>
            </a:r>
          </a:p>
          <a:p>
            <a:pPr>
              <a:buNone/>
            </a:pP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А) Ти ще малий і тобі зарано ходити в школу.</a:t>
            </a:r>
          </a:p>
          <a:p>
            <a:pPr>
              <a:buNone/>
            </a:pP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Б) Непристойно приходити в школу в самій сорочці.</a:t>
            </a:r>
            <a:r>
              <a:rPr lang="uk-UA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uk-UA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Чому </a:t>
            </a:r>
            <a:r>
              <a:rPr lang="uk-UA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батьки не дали </a:t>
            </a:r>
            <a:r>
              <a:rPr lang="uk-UA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синові </a:t>
            </a:r>
            <a:r>
              <a:rPr lang="uk-UA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фрак?</a:t>
            </a:r>
          </a:p>
          <a:p>
            <a:pPr fontAlgn="t">
              <a:buNone/>
            </a:pP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А) </a:t>
            </a: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 вони </a:t>
            </a: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мали грошей на фрак.</a:t>
            </a:r>
          </a:p>
          <a:p>
            <a:pPr fontAlgn="t">
              <a:buNone/>
            </a:pP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Б) </a:t>
            </a: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 у сім’ї </a:t>
            </a: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було заведено </a:t>
            </a: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носити </a:t>
            </a:r>
            <a:r>
              <a:rPr lang="uk-UA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фрак.</a:t>
            </a:r>
          </a:p>
          <a:p>
            <a:pPr fontAlgn="t">
              <a:buNone/>
            </a:pPr>
            <a:endParaRPr lang="uk-UA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02920" indent="-457200">
              <a:buNone/>
            </a:pPr>
            <a:endParaRPr lang="ru-RU" dirty="0" smtClean="0"/>
          </a:p>
          <a:p>
            <a:pPr marL="502920" indent="-457200">
              <a:buAutoNum type="arabicPeriod"/>
            </a:pPr>
            <a:endParaRPr lang="ru-RU" dirty="0" smtClean="0"/>
          </a:p>
          <a:p>
            <a:pPr marL="502920" indent="-457200">
              <a:buNone/>
            </a:pPr>
            <a:endParaRPr lang="ru-RU" dirty="0" smtClean="0"/>
          </a:p>
          <a:p>
            <a:pPr marL="502920" indent="-457200">
              <a:buNone/>
            </a:pPr>
            <a:endParaRPr lang="ru-RU" dirty="0" smtClean="0"/>
          </a:p>
          <a:p>
            <a:pPr marL="502920" indent="-457200">
              <a:buNone/>
            </a:pPr>
            <a:endParaRPr lang="ru-RU" dirty="0" smtClean="0"/>
          </a:p>
          <a:p>
            <a:pPr marL="502920" indent="-457200">
              <a:buAutoNum type="arabicPeriod"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7" descr="Раскрытая книга"/>
          <p:cNvPicPr>
            <a:picLocks noChangeAspect="1" noChangeArrowheads="1"/>
          </p:cNvPicPr>
          <p:nvPr/>
        </p:nvPicPr>
        <p:blipFill>
          <a:blip r:embed="rId2" cstate="print"/>
          <a:srcRect l="13503" t="31169" r="12749" b="18182"/>
          <a:stretch>
            <a:fillRect/>
          </a:stretch>
        </p:blipFill>
        <p:spPr bwMode="auto">
          <a:xfrm>
            <a:off x="6588224" y="5373216"/>
            <a:ext cx="2392881" cy="1314399"/>
          </a:xfrm>
          <a:prstGeom prst="rect">
            <a:avLst/>
          </a:prstGeom>
          <a:noFill/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35990" y="116633"/>
            <a:ext cx="1220745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267744" y="476672"/>
            <a:ext cx="4752528" cy="93610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uk-UA" sz="4400" dirty="0" smtClean="0">
                <a:solidFill>
                  <a:schemeClr val="bg2">
                    <a:lumMod val="50000"/>
                  </a:schemeClr>
                </a:solidFill>
                <a:cs typeface="FrankRuehl" pitchFamily="34" charset="-79"/>
              </a:rPr>
              <a:t>ПЕРЕВІР СЕБЕ!</a:t>
            </a:r>
            <a:endParaRPr lang="uk-UA" sz="4400" dirty="0">
              <a:solidFill>
                <a:schemeClr val="bg2">
                  <a:lumMod val="50000"/>
                </a:schemeClr>
              </a:solidFill>
              <a:cs typeface="FrankRuehl" pitchFamily="34" charset="-79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96136" y="2420888"/>
            <a:ext cx="144016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2920" indent="-457200">
              <a:buAutoNum type="arabicPeriod"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А)</a:t>
            </a:r>
          </a:p>
          <a:p>
            <a:pPr marL="502920" indent="-457200">
              <a:buAutoNum type="arabicPeriod" startAt="2"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Б)  </a:t>
            </a:r>
          </a:p>
          <a:p>
            <a:pPr marL="502920" indent="-457200">
              <a:buAutoNum type="arabicPeriod" startAt="2"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Б)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502920" indent="-457200">
              <a:buAutoNum type="arabicPeriod" startAt="2"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) </a:t>
            </a:r>
          </a:p>
          <a:p>
            <a:pPr marL="502920" indent="-457200"/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Симпатичный мультяшный пингвин машет | Премиум векто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556792"/>
            <a:ext cx="3833229" cy="48379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Раскрытая книга"/>
          <p:cNvPicPr>
            <a:picLocks noChangeAspect="1" noChangeArrowheads="1"/>
          </p:cNvPicPr>
          <p:nvPr/>
        </p:nvPicPr>
        <p:blipFill>
          <a:blip r:embed="rId3" cstate="print"/>
          <a:srcRect l="13503" t="31169" r="12749" b="18182"/>
          <a:stretch>
            <a:fillRect/>
          </a:stretch>
        </p:blipFill>
        <p:spPr bwMode="auto">
          <a:xfrm>
            <a:off x="6588224" y="5373216"/>
            <a:ext cx="2392881" cy="1314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2"/>
          <p:cNvSpPr>
            <a:spLocks noGrp="1"/>
          </p:cNvSpPr>
          <p:nvPr>
            <p:ph sz="quarter" idx="13"/>
          </p:nvPr>
        </p:nvSpPr>
        <p:spPr>
          <a:xfrm>
            <a:off x="2123728" y="3933056"/>
            <a:ext cx="4104456" cy="2304256"/>
          </a:xfrm>
        </p:spPr>
        <p:txBody>
          <a:bodyPr>
            <a:normAutofit/>
          </a:bodyPr>
          <a:lstStyle/>
          <a:p>
            <a:pPr algn="ctr" fontAlgn="base">
              <a:buNone/>
            </a:pPr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endParaRPr lang="ru-RU" dirty="0" smtClean="0"/>
          </a:p>
          <a:p>
            <a:pPr fontAlgn="base">
              <a:buNone/>
            </a:pPr>
            <a:endParaRPr lang="uk-UA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979712" y="5589240"/>
            <a:ext cx="56370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</a:t>
            </a:r>
            <a:r>
              <a:rPr lang="ru-RU" sz="4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 роботу!</a:t>
            </a:r>
            <a:endParaRPr lang="ru-RU" sz="48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55776" y="476672"/>
            <a:ext cx="38884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МОЛОДЦІ!</a:t>
            </a:r>
            <a:endParaRPr lang="ru-RU" sz="4800" b="1" spc="50" dirty="0" smtClean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28" name="AutoShape 4" descr="смайлик класс - Создать мем - Meme-arsenal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2" name="Рисунок 11" descr="Палец вверх без фона - фото и картинки abrakadabra.fu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8450" y="1702158"/>
            <a:ext cx="3467100" cy="3453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23720" y="0"/>
            <a:ext cx="2520280" cy="29814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395</TotalTime>
  <Words>490</Words>
  <Application>Microsoft Office PowerPoint</Application>
  <PresentationFormat>Экран (4:3)</PresentationFormat>
  <Paragraphs>87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Сільвіо Д'Арцо  “Пінгвінятко без фрака”</vt:lpstr>
      <vt:lpstr>Слайд 2</vt:lpstr>
      <vt:lpstr>ЦІКАВО ЗНАТИ</vt:lpstr>
      <vt:lpstr>ПІНГВІНИ</vt:lpstr>
      <vt:lpstr>Слайд 5</vt:lpstr>
      <vt:lpstr>Слайд 6</vt:lpstr>
      <vt:lpstr>Слайд 7</vt:lpstr>
      <vt:lpstr>Як ти розумієш?</vt:lpstr>
      <vt:lpstr>Гра “ Добре – погано ”</vt:lpstr>
      <vt:lpstr>Подумай!</vt:lpstr>
      <vt:lpstr>Пофантазуй!</vt:lpstr>
      <vt:lpstr>ТЕСТ</vt:lpstr>
      <vt:lpstr>ПЕРЕВІР СЕБЕ!</vt:lpstr>
      <vt:lpstr>Слайд 14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Літературна казка </dc:title>
  <dc:creator>User</dc:creator>
  <cp:lastModifiedBy>HOME</cp:lastModifiedBy>
  <cp:revision>68</cp:revision>
  <dcterms:created xsi:type="dcterms:W3CDTF">2011-10-04T18:38:40Z</dcterms:created>
  <dcterms:modified xsi:type="dcterms:W3CDTF">2023-11-19T17:44:48Z</dcterms:modified>
</cp:coreProperties>
</file>