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7" r:id="rId5"/>
    <p:sldId id="263" r:id="rId6"/>
    <p:sldId id="266" r:id="rId7"/>
    <p:sldId id="262" r:id="rId8"/>
    <p:sldId id="265" r:id="rId9"/>
    <p:sldId id="261" r:id="rId10"/>
    <p:sldId id="264" r:id="rId11"/>
    <p:sldId id="269" r:id="rId12"/>
    <p:sldId id="268" r:id="rId13"/>
    <p:sldId id="271" r:id="rId14"/>
    <p:sldId id="270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00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38" autoAdjust="0"/>
    <p:restoredTop sz="93981" autoAdjust="0"/>
  </p:normalViewPr>
  <p:slideViewPr>
    <p:cSldViewPr snapToGrid="0">
      <p:cViewPr varScale="1">
        <p:scale>
          <a:sx n="65" d="100"/>
          <a:sy n="65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273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923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588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222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111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09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536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436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47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25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1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478BB-AC48-4782-A787-8DB901A81CE9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B6565-FC16-4E19-A753-1DFAE39F6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84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fif"/><Relationship Id="rId4" Type="http://schemas.openxmlformats.org/officeDocument/2006/relationships/image" Target="../media/image5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f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f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books.google.com.ua/books" TargetMode="External"/><Relationship Id="rId5" Type="http://schemas.openxmlformats.org/officeDocument/2006/relationships/hyperlink" Target="http://uk.wikipedia.org/wiki" TargetMode="External"/><Relationship Id="rId4" Type="http://schemas.openxmlformats.org/officeDocument/2006/relationships/hyperlink" Target="https://mon.gov.ua/storage/app/media/zagalna%20serednya/pochatkova/hrestomatiya_ukr-lit-1-2klas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66E0DB"/>
              </a:clrFrom>
              <a:clrTo>
                <a:srgbClr val="66E0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12" b="21166"/>
          <a:stretch/>
        </p:blipFill>
        <p:spPr>
          <a:xfrm>
            <a:off x="0" y="-163513"/>
            <a:ext cx="12300155" cy="6857999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2879725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                                                                </a:t>
            </a:r>
            <a:endParaRPr lang="en-US" dirty="0"/>
          </a:p>
        </p:txBody>
      </p:sp>
      <p:sp>
        <p:nvSpPr>
          <p:cNvPr id="6" name="Заголовок 12"/>
          <p:cNvSpPr txBox="1">
            <a:spLocks/>
          </p:cNvSpPr>
          <p:nvPr/>
        </p:nvSpPr>
        <p:spPr>
          <a:xfrm>
            <a:off x="-603103" y="1723525"/>
            <a:ext cx="9793597" cy="308392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             </a:t>
            </a:r>
            <a:r>
              <a:rPr lang="uk-UA" sz="7200" b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Щоденні 5</a:t>
            </a:r>
            <a:br>
              <a:rPr lang="uk-UA" sz="7200" b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r>
              <a:rPr lang="uk-UA" sz="7200" b="1" dirty="0" smtClean="0">
                <a:solidFill>
                  <a:prstClr val="black"/>
                </a:solidFill>
                <a:latin typeface="Sitka Small" panose="02000505000000020004" pitchFamily="2" charset="0"/>
              </a:rPr>
              <a:t>           </a:t>
            </a:r>
            <a:r>
              <a:rPr lang="uk-UA" sz="72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</a:t>
            </a:r>
            <a:br>
              <a:rPr lang="uk-UA" sz="72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72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      з словами </a:t>
            </a:r>
            <a:endParaRPr lang="en-US" i="1" dirty="0">
              <a:solidFill>
                <a:srgbClr val="000099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59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</a:t>
            </a:r>
            <a:r>
              <a:rPr lang="uk-UA" sz="72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Будь ласка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186" y="2076773"/>
            <a:ext cx="5470901" cy="478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48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38544" y="185980"/>
            <a:ext cx="5881255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В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икресли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букви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,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що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повторюються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. 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Прочитай,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що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утворилося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 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МБМБВМБВМБІМБЧМБЛМБИМБВМБІМБМСМБЛМБОМБВМБАМБ</a:t>
            </a:r>
          </a:p>
          <a:p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Назви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декілька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ввічливих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слів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написання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Будь ласка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в словнику.</a:t>
            </a:r>
            <a:endParaRPr lang="ru-RU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Допиши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останнє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слово.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Як 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задачу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вирішити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Дуже-дуже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важко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Тут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сказати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треба другу: 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Поможи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Чи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правильно  сказав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Миколка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:</a:t>
            </a:r>
          </a:p>
          <a:p>
            <a:pPr marL="0" indent="0">
              <a:buNone/>
            </a:pP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«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Лариисо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,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скоріш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давай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олівця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.»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172199" y="185980"/>
            <a:ext cx="5776993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lvl="0"/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На кожну літеру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запиши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ім'я, склади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речення.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Б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ориску,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ласка,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передай 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фарби Маргаритці!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У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,….. 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Д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 будь 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,….. 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ь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Л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,….. 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А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ласка…….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С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К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,…..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000099"/>
                </a:solidFill>
                <a:latin typeface="Sitka Small" panose="02000505000000020004" pitchFamily="2" charset="0"/>
              </a:rPr>
              <a:t>А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_____________,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будь 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ласка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,…….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Уяви собі: Бабуся несе важкі сумки.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Твої дії.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1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-115884" y="0"/>
            <a:ext cx="12307884" cy="72320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DFFF4"/>
              </a:clrFrom>
              <a:clrTo>
                <a:srgbClr val="FDFF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37" y="768248"/>
            <a:ext cx="8990190" cy="64638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4880" y="449279"/>
            <a:ext cx="1217650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</a:t>
            </a:r>
            <a:r>
              <a:rPr lang="uk-UA" sz="72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Взимку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82" y="2300169"/>
            <a:ext cx="4170218" cy="525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8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01478" y="185980"/>
            <a:ext cx="5818322" cy="6672020"/>
          </a:xfrm>
          <a:ln>
            <a:solidFill>
              <a:srgbClr val="92D050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загадку. 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Знайди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слово </a:t>
            </a:r>
            <a:r>
              <a:rPr lang="ru-RU" sz="2400" i="1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взимку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в словнику.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значення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та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правопис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Білосніжні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білі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квіти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взимку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розцвіли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на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вітах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Може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діти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здогадаються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як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ці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квіти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називаються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?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Перепиши. Встав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пропущене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слово. 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Кришталева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морквиночка</a:t>
            </a:r>
            <a:endParaRPr lang="ru-RU" sz="24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……..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виростає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Коли ж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сонечко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пригріє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Сльози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проливає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Розбери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будовою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слово </a:t>
            </a:r>
            <a:r>
              <a:rPr lang="ru-RU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взимку</a:t>
            </a:r>
            <a:r>
              <a:rPr lang="ru-RU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.</a:t>
            </a:r>
            <a:endParaRPr lang="ru-RU" sz="2400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ru-RU" dirty="0" smtClean="0"/>
          </a:p>
          <a:p>
            <a:endParaRPr lang="en-US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172199" y="185980"/>
            <a:ext cx="5776993" cy="6672020"/>
          </a:xfrm>
          <a:ln>
            <a:solidFill>
              <a:srgbClr val="92D050"/>
            </a:solidFill>
          </a:ln>
        </p:spPr>
        <p:txBody>
          <a:bodyPr/>
          <a:lstStyle/>
          <a:p>
            <a:pPr lvl="0"/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словосполучення із словниковим словом «взимку». </a:t>
            </a:r>
            <a:r>
              <a:rPr lang="uk-UA" sz="2400" i="1" dirty="0">
                <a:solidFill>
                  <a:srgbClr val="000099"/>
                </a:solidFill>
                <a:latin typeface="Sitka Small" panose="02000505000000020004" pitchFamily="2" charset="0"/>
              </a:rPr>
              <a:t>(Взимку одягаються, взимку катаються, взимку малює узори</a:t>
            </a:r>
            <a:r>
              <a:rPr lang="uk-UA" sz="24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)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lvl="0"/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Поясни,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як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ти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розумієш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прислів’я: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Що влітку родиться, те взимку згодиться;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Кому в літі холод, тому взимку голод.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Розкажи про свої пригоди взимку. Пригадай правила безпеки.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8313" y="5089405"/>
            <a:ext cx="3082283" cy="190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7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-139249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324027"/>
            <a:ext cx="2645044" cy="25339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223" y="1671145"/>
            <a:ext cx="6285052" cy="531084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Восени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792" y="1418897"/>
            <a:ext cx="2038152" cy="215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1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84688" y="309967"/>
            <a:ext cx="5818322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lvl="0"/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 загадку. Знайди в словнику слово восени, </a:t>
            </a:r>
            <a:r>
              <a:rPr lang="uk-UA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його написання.</a:t>
            </a:r>
            <a:endParaRPr lang="en-US" sz="26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Жовте листячко лежить, 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Під ногами шелестить.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Сонце вже не припікає.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Коли це буває?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Поясни прислів'я.</a:t>
            </a:r>
          </a:p>
          <a:p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Восени </a:t>
            </a: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багач, а навесні прохач.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Як у травні  дощ надворі, то восени хліб у коморі</a:t>
            </a: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Розбери речення</a:t>
            </a:r>
            <a:endParaRPr lang="en-US" sz="2600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Весною і восени ми  бачимо всюди перелітних птахів.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172199" y="309966"/>
            <a:ext cx="5776993" cy="6548033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lvl="0"/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 </a:t>
            </a:r>
            <a:r>
              <a:rPr lang="uk-UA" sz="2600" i="1" dirty="0">
                <a:solidFill>
                  <a:srgbClr val="FF0066"/>
                </a:solidFill>
                <a:latin typeface="Sitka Small" panose="02000505000000020004" pitchFamily="2" charset="0"/>
              </a:rPr>
              <a:t>словосполучення зі 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словами. </a:t>
            </a:r>
          </a:p>
          <a:p>
            <a:pPr marL="0" lvl="0" indent="0">
              <a:buNone/>
            </a:pPr>
            <a:r>
              <a:rPr lang="uk-UA" sz="26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Ростуть </a:t>
            </a:r>
            <a:r>
              <a:rPr lang="uk-UA" sz="2600" i="1" dirty="0">
                <a:solidFill>
                  <a:srgbClr val="000099"/>
                </a:solidFill>
                <a:latin typeface="Sitka Small" panose="02000505000000020004" pitchFamily="2" charset="0"/>
              </a:rPr>
              <a:t>восени, відлітають восени, йдуть восени, облітає </a:t>
            </a:r>
            <a:r>
              <a:rPr lang="uk-UA" sz="2600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восени</a:t>
            </a:r>
            <a:endParaRPr lang="en-US" sz="2600" i="1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Добери </a:t>
            </a: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на кожну літеру </a:t>
            </a: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ознаки </a:t>
            </a:r>
            <a:r>
              <a:rPr lang="uk-UA" sz="2600" dirty="0">
                <a:solidFill>
                  <a:srgbClr val="000099"/>
                </a:solidFill>
                <a:latin typeface="Sitka Small" panose="02000505000000020004" pitchFamily="2" charset="0"/>
              </a:rPr>
              <a:t>осені:</a:t>
            </a: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 smtClean="0">
                <a:solidFill>
                  <a:srgbClr val="FFC000"/>
                </a:solidFill>
                <a:latin typeface="Sitka Small" panose="02000505000000020004" pitchFamily="2" charset="0"/>
              </a:rPr>
              <a:t>       В    О   С    Е    Н    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Поділи слово для </a:t>
            </a:r>
            <a:r>
              <a:rPr lang="uk-UA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пререносу</a:t>
            </a:r>
            <a:endParaRPr lang="uk-UA" sz="26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Прочитай споріднені</a:t>
            </a:r>
          </a:p>
          <a:p>
            <a:pPr marL="0" indent="0">
              <a:buNone/>
            </a:pPr>
            <a:r>
              <a:rPr lang="uk-UA" sz="26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Вос</a:t>
            </a: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..</a:t>
            </a:r>
            <a:r>
              <a:rPr lang="uk-UA" sz="26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ни</a:t>
            </a:r>
            <a:endParaRPr lang="uk-UA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Ос..</a:t>
            </a:r>
            <a:r>
              <a:rPr lang="uk-UA" sz="26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нь</a:t>
            </a:r>
            <a:endParaRPr lang="uk-UA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Осінн</a:t>
            </a:r>
            <a:r>
              <a:rPr lang="uk-UA" sz="26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…й</a:t>
            </a:r>
          </a:p>
          <a:p>
            <a:pPr marL="0" indent="0">
              <a:buNone/>
            </a:pPr>
            <a:r>
              <a:rPr lang="uk-UA" sz="26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Осі..ню</a:t>
            </a:r>
            <a:endParaRPr lang="en-US" sz="26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600" b="1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6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6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062" y="4010452"/>
            <a:ext cx="3046375" cy="309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00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0" y="-139249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3" y="54290"/>
            <a:ext cx="8908026" cy="673415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</a:p>
          <a:p>
            <a:pPr algn="ctr"/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                        Вранці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-48495" y="-38628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01478" y="185980"/>
            <a:ext cx="5818322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 загадку. Коли відбувається подія?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Хоч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ніхто мене не сіє,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Але кожен розуміє.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Дочекаюсь я світанку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І схожу в небі я щоранку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загадку, встав пропущені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букви.</a:t>
            </a:r>
            <a:endParaRPr lang="uk-UA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Влітку на село й на місто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Щор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</a:t>
            </a:r>
            <a:r>
              <a:rPr lang="uk-UA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нку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падає намисто.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А як сонце встане,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Намиста не 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стане.</a:t>
            </a:r>
            <a:endParaRPr lang="uk-UA" sz="24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lvl="0" indent="0">
              <a:buNone/>
            </a:pP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Подане речення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перетвори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у спонукальне. 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Щоранку я чищу зуби.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uk-UA" sz="24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000" dirty="0">
              <a:solidFill>
                <a:srgbClr val="000099"/>
              </a:solidFill>
              <a:latin typeface="Sitka Small" panose="02000505000000020004" pitchFamily="2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373091" y="185980"/>
            <a:ext cx="5576101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lvl="0"/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Добери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спільнокореневі слова,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познач корінь у слові :</a:t>
            </a:r>
            <a:endParaRPr lang="en-US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32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          Вранці</a:t>
            </a:r>
          </a:p>
          <a:p>
            <a:pPr lvl="0"/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Зроби звуко-буквений </a:t>
            </a: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аналіз </a:t>
            </a: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слова: </a:t>
            </a:r>
            <a:r>
              <a:rPr lang="uk-UA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Щоранку.</a:t>
            </a:r>
            <a:endParaRPr lang="en-US" dirty="0" smtClean="0">
              <a:solidFill>
                <a:srgbClr val="000099"/>
              </a:solidFill>
            </a:endParaRPr>
          </a:p>
          <a:p>
            <a:pPr lvl="0"/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Підкресли </a:t>
            </a: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слово </a:t>
            </a:r>
            <a:r>
              <a:rPr lang="uk-UA" b="1" i="1" dirty="0">
                <a:solidFill>
                  <a:srgbClr val="000099"/>
                </a:solidFill>
                <a:latin typeface="Sitka Small" panose="02000505000000020004" pitchFamily="2" charset="0"/>
              </a:rPr>
              <a:t>вранці</a:t>
            </a:r>
            <a:r>
              <a:rPr lang="uk-UA" i="1" dirty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поясни значення </a:t>
            </a: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прикмет.</a:t>
            </a:r>
            <a:endParaRPr lang="en-US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Дощ 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вранці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– що бабині танці.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Туман 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щоранку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стелиться по воді – на гарну погоду.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Щоранку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парить – дощ ушкварить.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Якщо 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щоранку </a:t>
            </a:r>
            <a:r>
              <a:rPr lang="uk-UA" sz="2400" dirty="0">
                <a:solidFill>
                  <a:srgbClr val="000099"/>
                </a:solidFill>
                <a:latin typeface="Sitka Small" panose="02000505000000020004" pitchFamily="2" charset="0"/>
              </a:rPr>
              <a:t>велика роса, то буде гарна погода.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algn="ctr"/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555" y="185980"/>
            <a:ext cx="2135225" cy="211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4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</a:p>
          <a:p>
            <a:pPr algn="ctr"/>
            <a:r>
              <a:rPr lang="uk-UA" sz="72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                Вчора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02"/>
          <a:stretch/>
        </p:blipFill>
        <p:spPr>
          <a:xfrm>
            <a:off x="1312606" y="1061884"/>
            <a:ext cx="6916993" cy="617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30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01478" y="185980"/>
            <a:ext cx="5818322" cy="6672020"/>
          </a:xfrm>
          <a:ln>
            <a:solidFill>
              <a:srgbClr val="92D050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Як називається 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день, що був перед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сьогоднішнім? 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Подивись у словник та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написання слова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вчора.</a:t>
            </a:r>
            <a:endParaRPr lang="uk-UA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Напиши словосполучення,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з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мінюючи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на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вчора.</a:t>
            </a:r>
            <a:endParaRPr lang="uk-UA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Я пишу……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Ми відпочиваємо…..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Вони мандрують</a:t>
            </a: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Він сміється…..</a:t>
            </a:r>
            <a:endParaRPr lang="uk-UA" sz="24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Добери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антонім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до слова </a:t>
            </a:r>
            <a:r>
              <a:rPr lang="uk-UA" sz="2400" i="1" dirty="0">
                <a:solidFill>
                  <a:srgbClr val="00B050"/>
                </a:solidFill>
                <a:latin typeface="Sitka Small" panose="02000505000000020004" pitchFamily="2" charset="0"/>
              </a:rPr>
              <a:t>вчора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:</a:t>
            </a:r>
          </a:p>
          <a:p>
            <a:pPr marL="0" lvl="0" indent="0">
              <a:buNone/>
            </a:pPr>
            <a:endParaRPr lang="en-US" sz="2400" i="1" dirty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розповідь,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використовуючи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слово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вчора.</a:t>
            </a:r>
            <a:endParaRPr lang="uk-UA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400" i="1" dirty="0">
              <a:solidFill>
                <a:srgbClr val="00B050"/>
              </a:solidFill>
              <a:latin typeface="Sitka Small" panose="02000505000000020004" pitchFamily="2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172199" y="185980"/>
            <a:ext cx="5776993" cy="667202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Утвори речення з перших літер слова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                   В  Ч  О  Р  А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Поясни вислів:</a:t>
            </a:r>
          </a:p>
          <a:p>
            <a:pPr marL="0" indent="0" algn="ctr">
              <a:buNone/>
            </a:pP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Уміти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 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прокинутися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зранку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забувши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про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події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вчорашнього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дня і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вечора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Ото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певно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, і є 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справжня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мудрість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вірш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Вчора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ми_______ в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лісочку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відшукали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там___________.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- О,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який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________ хороший,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покладу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000099"/>
                </a:solidFill>
                <a:latin typeface="Sitka Small" panose="02000505000000020004" pitchFamily="2" charset="0"/>
              </a:rPr>
              <a:t>його</a:t>
            </a:r>
            <a:r>
              <a:rPr lang="ru-RU" sz="2400" dirty="0">
                <a:solidFill>
                  <a:srgbClr val="000099"/>
                </a:solidFill>
                <a:latin typeface="Sitka Small" panose="02000505000000020004" pitchFamily="2" charset="0"/>
              </a:rPr>
              <a:t> у _________.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729" y="4299208"/>
            <a:ext cx="2131498" cy="288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06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Робота з словом</a:t>
            </a:r>
          </a:p>
          <a:p>
            <a:pPr algn="ctr"/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До побачення</a:t>
            </a:r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675" y="2126529"/>
            <a:ext cx="6637281" cy="456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1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01478" y="185980"/>
            <a:ext cx="5818322" cy="6672020"/>
          </a:xfrm>
          <a:ln>
            <a:solidFill>
              <a:srgbClr val="92D050"/>
            </a:solidFill>
          </a:ln>
        </p:spPr>
        <p:txBody>
          <a:bodyPr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51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Прочитай. Яке слово </a:t>
            </a:r>
            <a:r>
              <a:rPr lang="ru-RU" sz="51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забув</a:t>
            </a:r>
            <a:r>
              <a:rPr lang="ru-RU" sz="51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51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сказати</a:t>
            </a:r>
            <a:r>
              <a:rPr lang="ru-RU" sz="51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хлопчик?</a:t>
            </a:r>
          </a:p>
          <a:p>
            <a:pPr marL="0" indent="0">
              <a:buNone/>
            </a:pP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Мовчки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Коля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одягнувся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</a:p>
          <a:p>
            <a:pPr marL="0" indent="0">
              <a:buNone/>
            </a:pP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 друга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досить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вже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гулять. </a:t>
            </a:r>
          </a:p>
          <a:p>
            <a:pPr marL="0" indent="0">
              <a:buNone/>
            </a:pP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І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забув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хороше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слово </a:t>
            </a:r>
          </a:p>
          <a:p>
            <a:pPr marL="0" indent="0">
              <a:buNone/>
            </a:pP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На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прощання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всім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сказать.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59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Яке  слово </a:t>
            </a:r>
            <a:r>
              <a:rPr lang="ru-RU" sz="59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зайве</a:t>
            </a:r>
            <a:r>
              <a:rPr lang="ru-RU" sz="59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?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Бувайте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</a:t>
            </a:r>
          </a:p>
          <a:p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Привіт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Зоставайтеся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здорові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На </a:t>
            </a:r>
            <a:r>
              <a:rPr lang="ru-RU" sz="5100" dirty="0">
                <a:solidFill>
                  <a:srgbClr val="000099"/>
                </a:solidFill>
                <a:latin typeface="Sitka Small" panose="02000505000000020004" pitchFamily="2" charset="0"/>
              </a:rPr>
              <a:t>все 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добре!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Всього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доброго!</a:t>
            </a:r>
          </a:p>
          <a:p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Доброго ранку!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Всього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51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найкращого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З богом</a:t>
            </a:r>
            <a:r>
              <a:rPr lang="ru-RU" sz="51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</a:t>
            </a:r>
            <a:endParaRPr lang="ru-RU" sz="5100" dirty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endParaRPr lang="ru-RU" sz="4400" dirty="0"/>
          </a:p>
          <a:p>
            <a:pPr marL="0" indent="0">
              <a:buNone/>
            </a:pPr>
            <a:endParaRPr lang="ru-RU" sz="2400" dirty="0" smtClean="0">
              <a:solidFill>
                <a:srgbClr val="0000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6243145" y="185979"/>
            <a:ext cx="5706047" cy="6796007"/>
          </a:xfrm>
          <a:ln>
            <a:solidFill>
              <a:srgbClr val="92D050"/>
            </a:solidFill>
          </a:ln>
        </p:spPr>
        <p:txBody>
          <a:bodyPr>
            <a:noAutofit/>
          </a:bodyPr>
          <a:lstStyle/>
          <a:p>
            <a:pPr lvl="0"/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Добери антонім до слова </a:t>
            </a:r>
            <a:r>
              <a:rPr lang="uk-UA" sz="2400" b="1" i="1" dirty="0">
                <a:solidFill>
                  <a:srgbClr val="00B050"/>
                </a:solidFill>
                <a:latin typeface="Sitka Small" panose="02000505000000020004" pitchFamily="2" charset="0"/>
              </a:rPr>
              <a:t>Д</a:t>
            </a:r>
            <a:r>
              <a:rPr lang="uk-UA" sz="2400" b="1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о </a:t>
            </a:r>
            <a:r>
              <a:rPr lang="uk-UA" sz="2400" b="1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побачення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:…….</a:t>
            </a:r>
            <a:endParaRPr lang="en-US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 lvl="0"/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діалог з словом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Д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о побачення.</a:t>
            </a:r>
            <a:endParaRPr lang="uk-UA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Встав пропущені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букви.</a:t>
            </a:r>
            <a:endParaRPr lang="en-US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Хто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людям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всім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д…бра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бажає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Той і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собі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д…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бро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те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має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Як до людей з д…бром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ідеш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Ще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й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світло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у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душі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н..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сеш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Тебе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всі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будуть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пов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жати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І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завжди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радо вел…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чати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Випиши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 вірша, словникове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слово.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Каже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Осінь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Україні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: «До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побачення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!» Не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сумуйте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 люди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добрі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ще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побачимось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… 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Дев’ять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місяців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минуть- так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зазначено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Виконала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в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цьому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році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 я </a:t>
            </a:r>
            <a:r>
              <a:rPr lang="ru-RU" sz="2400" dirty="0" err="1" smtClean="0">
                <a:solidFill>
                  <a:srgbClr val="000099"/>
                </a:solidFill>
                <a:latin typeface="Sitka Small" panose="02000505000000020004" pitchFamily="2" charset="0"/>
              </a:rPr>
              <a:t>призначення</a:t>
            </a:r>
            <a:r>
              <a:rPr lang="ru-RU" sz="2400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>. </a:t>
            </a:r>
            <a:endParaRPr lang="en-US" sz="2400" dirty="0">
              <a:solidFill>
                <a:srgbClr val="000099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54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98" y="0"/>
            <a:ext cx="1217650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  <a:t/>
            </a:r>
            <a:br>
              <a:rPr lang="uk-UA" sz="6000" b="1" i="1" dirty="0" smtClean="0">
                <a:solidFill>
                  <a:srgbClr val="000099"/>
                </a:solidFill>
                <a:latin typeface="Sitka Small" panose="02000505000000020004" pitchFamily="2" charset="0"/>
              </a:rPr>
            </a:br>
            <a:r>
              <a:rPr lang="uk-UA" sz="60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60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</a:t>
            </a:r>
            <a:r>
              <a:rPr lang="uk-UA" sz="72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Дякую за роботу!</a:t>
            </a:r>
            <a:r>
              <a:rPr lang="uk-UA" sz="4800" b="1" i="1" dirty="0" smtClean="0">
                <a:solidFill>
                  <a:srgbClr val="FF0066"/>
                </a:solidFill>
                <a:effectLst/>
                <a:latin typeface="Sitka Small" panose="02000505000000020004" pitchFamily="2" charset="0"/>
                <a:ea typeface="Times New Roman" panose="02020603050405020304" pitchFamily="18" charset="0"/>
              </a:rPr>
              <a:t>  </a:t>
            </a:r>
            <a:r>
              <a:rPr lang="uk-UA" sz="4800" b="1" dirty="0" smtClean="0">
                <a:solidFill>
                  <a:srgbClr val="FF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/>
            </a:r>
            <a:b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</a:b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882" y="2050026"/>
            <a:ext cx="3819525" cy="4567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32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5F5F3"/>
              </a:clrFrom>
              <a:clrTo>
                <a:srgbClr val="F5F5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" t="23854" r="2274" b="-1397"/>
          <a:stretch/>
        </p:blipFill>
        <p:spPr>
          <a:xfrm>
            <a:off x="15498" y="0"/>
            <a:ext cx="12176502" cy="71212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956" y="4448014"/>
            <a:ext cx="2645044" cy="2533973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86697" y="185980"/>
            <a:ext cx="11444748" cy="6672020"/>
          </a:xfrm>
        </p:spPr>
        <p:txBody>
          <a:bodyPr>
            <a:normAutofit fontScale="92500" lnSpcReduction="20000"/>
          </a:bodyPr>
          <a:lstStyle/>
          <a:p>
            <a:endParaRPr lang="uk-UA" dirty="0" smtClean="0">
              <a:hlinkClick r:id="rId4"/>
            </a:endParaRPr>
          </a:p>
          <a:p>
            <a:pPr marL="0" indent="0">
              <a:buNone/>
            </a:pPr>
            <a:r>
              <a:rPr lang="uk-UA" sz="41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            </a:t>
            </a:r>
            <a:r>
              <a:rPr lang="uk-UA" sz="41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Список використаних джерел</a:t>
            </a:r>
            <a:r>
              <a:rPr lang="uk-UA" sz="41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41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i="1" dirty="0" smtClean="0">
                <a:latin typeface="Sitka Small" panose="02000505000000020004" pitchFamily="2" charset="0"/>
              </a:rPr>
              <a:t>1</a:t>
            </a:r>
            <a:r>
              <a:rPr lang="uk-UA" b="1" i="1" dirty="0" smtClean="0">
                <a:latin typeface="Sitka Small" panose="02000505000000020004" pitchFamily="2" charset="0"/>
              </a:rPr>
              <a:t>. </a:t>
            </a:r>
            <a:r>
              <a:rPr lang="uk-UA" dirty="0" smtClean="0">
                <a:latin typeface="Sitka Small" panose="02000505000000020004" pitchFamily="2" charset="0"/>
              </a:rPr>
              <a:t>Сапун </a:t>
            </a:r>
            <a:r>
              <a:rPr lang="uk-UA" dirty="0">
                <a:latin typeface="Sitka Small" panose="02000505000000020004" pitchFamily="2" charset="0"/>
              </a:rPr>
              <a:t>Г.М., </a:t>
            </a:r>
            <a:r>
              <a:rPr lang="uk-UA" dirty="0" err="1">
                <a:latin typeface="Sitka Small" panose="02000505000000020004" pitchFamily="2" charset="0"/>
              </a:rPr>
              <a:t>Пашинська</a:t>
            </a:r>
            <a:r>
              <a:rPr lang="uk-UA" dirty="0">
                <a:latin typeface="Sitka Small" panose="02000505000000020004" pitchFamily="2" charset="0"/>
              </a:rPr>
              <a:t> М.О. Робота над словами, правопис </a:t>
            </a:r>
            <a:r>
              <a:rPr lang="uk-UA" dirty="0" smtClean="0">
                <a:latin typeface="Sitka Small" panose="02000505000000020004" pitchFamily="2" charset="0"/>
              </a:rPr>
              <a:t>   яких </a:t>
            </a:r>
            <a:r>
              <a:rPr lang="uk-UA" dirty="0">
                <a:latin typeface="Sitka Small" panose="02000505000000020004" pitchFamily="2" charset="0"/>
              </a:rPr>
              <a:t>потрібно запам’ятати. – </a:t>
            </a:r>
            <a:r>
              <a:rPr lang="uk-UA" dirty="0" smtClean="0">
                <a:latin typeface="Sitka Small" panose="02000505000000020004" pitchFamily="2" charset="0"/>
              </a:rPr>
              <a:t>Тернопіль</a:t>
            </a:r>
            <a:r>
              <a:rPr lang="uk-UA" dirty="0">
                <a:latin typeface="Sitka Small" panose="02000505000000020004" pitchFamily="2" charset="0"/>
              </a:rPr>
              <a:t>: Підручники </a:t>
            </a:r>
            <a:r>
              <a:rPr lang="uk-UA" dirty="0" smtClean="0">
                <a:latin typeface="Sitka Small" panose="02000505000000020004" pitchFamily="2" charset="0"/>
              </a:rPr>
              <a:t>посібники</a:t>
            </a:r>
            <a:r>
              <a:rPr lang="uk-UA" dirty="0">
                <a:latin typeface="Sitka Small" panose="02000505000000020004" pitchFamily="2" charset="0"/>
              </a:rPr>
              <a:t>, 1997. – </a:t>
            </a:r>
            <a:r>
              <a:rPr lang="uk-UA" dirty="0" smtClean="0">
                <a:latin typeface="Sitka Small" panose="02000505000000020004" pitchFamily="2" charset="0"/>
              </a:rPr>
              <a:t>с.64</a:t>
            </a:r>
          </a:p>
          <a:p>
            <a:pPr marL="0" indent="0">
              <a:buNone/>
            </a:pPr>
            <a:r>
              <a:rPr lang="uk-UA" dirty="0" smtClean="0">
                <a:latin typeface="Sitka Small" panose="02000505000000020004" pitchFamily="2" charset="0"/>
              </a:rPr>
              <a:t>2. Гладка </a:t>
            </a:r>
            <a:r>
              <a:rPr lang="uk-UA" dirty="0">
                <a:latin typeface="Sitka Small" panose="02000505000000020004" pitchFamily="2" charset="0"/>
              </a:rPr>
              <a:t>В. Ф.  Посібник для вчителів початкових класів.- </a:t>
            </a:r>
            <a:r>
              <a:rPr lang="uk-UA" dirty="0" smtClean="0">
                <a:latin typeface="Sitka Small" panose="02000505000000020004" pitchFamily="2" charset="0"/>
              </a:rPr>
              <a:t>2018. -с.6</a:t>
            </a:r>
            <a:r>
              <a:rPr lang="uk-UA" dirty="0">
                <a:latin typeface="Sitka Small" panose="02000505000000020004" pitchFamily="2" charset="0"/>
              </a:rPr>
              <a:t/>
            </a:r>
            <a:br>
              <a:rPr lang="uk-UA" dirty="0">
                <a:latin typeface="Sitka Small" panose="02000505000000020004" pitchFamily="2" charset="0"/>
              </a:rPr>
            </a:br>
            <a:r>
              <a:rPr lang="uk-UA" dirty="0" smtClean="0">
                <a:latin typeface="Sitka Small" panose="02000505000000020004" pitchFamily="2" charset="0"/>
              </a:rPr>
              <a:t>3. </a:t>
            </a:r>
            <a:r>
              <a:rPr lang="uk-UA" dirty="0" err="1" smtClean="0">
                <a:latin typeface="Sitka Small" panose="02000505000000020004" pitchFamily="2" charset="0"/>
              </a:rPr>
              <a:t>Загороднюк</a:t>
            </a:r>
            <a:r>
              <a:rPr lang="uk-UA" dirty="0" smtClean="0">
                <a:latin typeface="Sitka Small" panose="02000505000000020004" pitchFamily="2" charset="0"/>
              </a:rPr>
              <a:t> </a:t>
            </a:r>
            <a:r>
              <a:rPr lang="uk-UA" dirty="0">
                <a:latin typeface="Sitka Small" panose="02000505000000020004" pitchFamily="2" charset="0"/>
              </a:rPr>
              <a:t>І.С.  Робота над словами, правопис, яких </a:t>
            </a:r>
            <a:r>
              <a:rPr lang="uk-UA" dirty="0" smtClean="0">
                <a:latin typeface="Sitka Small" panose="02000505000000020004" pitchFamily="2" charset="0"/>
              </a:rPr>
              <a:t>потрібно запам’ятати 2018.-с. 23</a:t>
            </a:r>
            <a:r>
              <a:rPr lang="en-US" dirty="0">
                <a:latin typeface="Sitka Small" panose="02000505000000020004" pitchFamily="2" charset="0"/>
              </a:rPr>
              <a:t/>
            </a:r>
            <a:br>
              <a:rPr lang="en-US" dirty="0">
                <a:latin typeface="Sitka Small" panose="02000505000000020004" pitchFamily="2" charset="0"/>
              </a:rPr>
            </a:br>
            <a:r>
              <a:rPr lang="uk-UA" dirty="0" smtClean="0">
                <a:latin typeface="Sitka Small" panose="02000505000000020004" pitchFamily="2" charset="0"/>
              </a:rPr>
              <a:t>4. </a:t>
            </a:r>
            <a:r>
              <a:rPr lang="uk-UA" dirty="0" err="1" smtClean="0">
                <a:latin typeface="Sitka Small" panose="02000505000000020004" pitchFamily="2" charset="0"/>
              </a:rPr>
              <a:t>Прищепа</a:t>
            </a:r>
            <a:r>
              <a:rPr lang="uk-UA" dirty="0" smtClean="0">
                <a:latin typeface="Sitka Small" panose="02000505000000020004" pitchFamily="2" charset="0"/>
              </a:rPr>
              <a:t> </a:t>
            </a:r>
            <a:r>
              <a:rPr lang="uk-UA" dirty="0">
                <a:latin typeface="Sitka Small" panose="02000505000000020004" pitchFamily="2" charset="0"/>
              </a:rPr>
              <a:t>К.С., Лук’яненко В.Г. Тематичний словник школяра. – К.: Гала, 1997. – 336 с. </a:t>
            </a:r>
            <a:r>
              <a:rPr lang="uk-UA" dirty="0" smtClean="0">
                <a:latin typeface="Sitka Small" panose="02000505000000020004" pitchFamily="2" charset="0"/>
              </a:rPr>
              <a:t>35</a:t>
            </a:r>
            <a:r>
              <a:rPr lang="uk-UA" dirty="0">
                <a:latin typeface="Sitka Small" panose="02000505000000020004" pitchFamily="2" charset="0"/>
              </a:rPr>
              <a:t/>
            </a:r>
            <a:br>
              <a:rPr lang="uk-UA" dirty="0">
                <a:latin typeface="Sitka Small" panose="02000505000000020004" pitchFamily="2" charset="0"/>
              </a:rPr>
            </a:br>
            <a:endParaRPr lang="uk-UA" dirty="0" smtClean="0"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dirty="0">
                <a:latin typeface="Sitka Small" panose="02000505000000020004" pitchFamily="2" charset="0"/>
              </a:rPr>
              <a:t/>
            </a:r>
            <a:br>
              <a:rPr lang="uk-UA" dirty="0">
                <a:latin typeface="Sitka Small" panose="02000505000000020004" pitchFamily="2" charset="0"/>
              </a:rPr>
            </a:br>
            <a:r>
              <a:rPr lang="uk-UA" i="1" dirty="0" smtClean="0">
                <a:latin typeface="Sitka Small" panose="02000505000000020004" pitchFamily="2" charset="0"/>
              </a:rPr>
              <a:t>інтернет- ресурси</a:t>
            </a:r>
            <a:r>
              <a:rPr lang="uk-UA" dirty="0">
                <a:latin typeface="Sitka Small" panose="02000505000000020004" pitchFamily="2" charset="0"/>
              </a:rPr>
              <a:t/>
            </a:r>
            <a:br>
              <a:rPr lang="uk-UA" dirty="0">
                <a:latin typeface="Sitka Small" panose="02000505000000020004" pitchFamily="2" charset="0"/>
              </a:rPr>
            </a:br>
            <a:r>
              <a:rPr lang="uk-UA" dirty="0" smtClean="0">
                <a:latin typeface="Sitka Small" panose="02000505000000020004" pitchFamily="2" charset="0"/>
              </a:rPr>
              <a:t>1. </a:t>
            </a:r>
            <a:r>
              <a:rPr lang="uk-UA" u="sng" dirty="0" smtClean="0">
                <a:solidFill>
                  <a:prstClr val="black"/>
                </a:solidFill>
                <a:hlinkClick r:id="rId5"/>
              </a:rPr>
              <a:t>http</a:t>
            </a:r>
            <a:r>
              <a:rPr lang="uk-UA" u="sng" dirty="0">
                <a:solidFill>
                  <a:prstClr val="black"/>
                </a:solidFill>
                <a:hlinkClick r:id="rId5"/>
              </a:rPr>
              <a:t>://</a:t>
            </a:r>
            <a:r>
              <a:rPr lang="uk-UA" u="sng" dirty="0" smtClean="0">
                <a:solidFill>
                  <a:prstClr val="black"/>
                </a:solidFill>
                <a:hlinkClick r:id="rId5"/>
              </a:rPr>
              <a:t>uk.wikipedia.org/wiki</a:t>
            </a:r>
            <a:endParaRPr lang="uk-UA" dirty="0" smtClean="0">
              <a:hlinkClick r:id="rId4"/>
            </a:endParaRPr>
          </a:p>
          <a:p>
            <a:pPr marL="0" indent="0">
              <a:buNone/>
            </a:pPr>
            <a:r>
              <a:rPr lang="uk-UA" dirty="0" smtClean="0">
                <a:hlinkClick r:id="rId4"/>
              </a:rPr>
              <a:t>2.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 smtClean="0">
                <a:hlinkClick r:id="rId4"/>
              </a:rPr>
              <a:t>://mon.gov.ua/storage/app/media/zagalna%20serednya/pochatkova/hrestomatiya_ukr-lit-1-2klass.pdf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3.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 smtClean="0">
                <a:hlinkClick r:id="rId6"/>
              </a:rPr>
              <a:t>://books.google.com.ua/books</a:t>
            </a:r>
            <a:r>
              <a:rPr lang="en-US" dirty="0" smtClean="0"/>
              <a:t>?</a:t>
            </a:r>
            <a:endParaRPr lang="uk-UA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639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647</Words>
  <Application>Microsoft Office PowerPoint</Application>
  <PresentationFormat>Широкоэкранный</PresentationFormat>
  <Paragraphs>135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Sitka Small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51</cp:revision>
  <dcterms:created xsi:type="dcterms:W3CDTF">2021-01-09T09:40:08Z</dcterms:created>
  <dcterms:modified xsi:type="dcterms:W3CDTF">2021-01-14T19:10:36Z</dcterms:modified>
</cp:coreProperties>
</file>