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2" r:id="rId3"/>
    <p:sldId id="271" r:id="rId4"/>
    <p:sldId id="263" r:id="rId5"/>
    <p:sldId id="260" r:id="rId6"/>
    <p:sldId id="264" r:id="rId7"/>
    <p:sldId id="258" r:id="rId8"/>
    <p:sldId id="265" r:id="rId9"/>
    <p:sldId id="257" r:id="rId10"/>
    <p:sldId id="266" r:id="rId11"/>
    <p:sldId id="261" r:id="rId12"/>
    <p:sldId id="267" r:id="rId13"/>
    <p:sldId id="259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99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6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11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05471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8926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240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437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280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614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07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09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118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968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504EB-7A8F-46C9-B7C1-D14ACB8931C8}" type="datetimeFigureOut">
              <a:rPr lang="en-US" smtClean="0"/>
              <a:t>1/15/2021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0AFDA-D08B-4CD2-8577-18B81DAF2C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731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f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f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f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f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f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f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f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f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f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fif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f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uk.wikipedia.org/wiki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" t="2505" r="1532" b="2505"/>
          <a:stretch/>
        </p:blipFill>
        <p:spPr>
          <a:xfrm>
            <a:off x="0" y="-29498"/>
            <a:ext cx="12191999" cy="68874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49"/>
          <a:stretch/>
        </p:blipFill>
        <p:spPr>
          <a:xfrm>
            <a:off x="-1" y="264970"/>
            <a:ext cx="9345790" cy="68874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4" r="1526" b="36432"/>
          <a:stretch/>
        </p:blipFill>
        <p:spPr>
          <a:xfrm>
            <a:off x="8600971" y="3588327"/>
            <a:ext cx="3758721" cy="3124438"/>
          </a:xfrm>
          <a:prstGeom prst="rect">
            <a:avLst/>
          </a:prstGeom>
        </p:spPr>
      </p:pic>
      <p:sp>
        <p:nvSpPr>
          <p:cNvPr id="13" name="Заголовок 12"/>
          <p:cNvSpPr>
            <a:spLocks noGrp="1"/>
          </p:cNvSpPr>
          <p:nvPr>
            <p:ph type="title" idx="4294967295"/>
          </p:nvPr>
        </p:nvSpPr>
        <p:spPr>
          <a:xfrm>
            <a:off x="990600" y="111125"/>
            <a:ext cx="11201400" cy="3084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7200" b="1" dirty="0" smtClean="0">
                <a:solidFill>
                  <a:srgbClr val="00B050"/>
                </a:solidFill>
                <a:latin typeface="Sitka Small" panose="02000505000000020004" pitchFamily="2" charset="0"/>
                <a:ea typeface="+mj-ea"/>
                <a:cs typeface="+mj-cs"/>
              </a:rPr>
              <a:t>            Щоденні </a:t>
            </a:r>
            <a:r>
              <a:rPr lang="uk-UA" sz="7200" b="1" dirty="0">
                <a:solidFill>
                  <a:srgbClr val="00B050"/>
                </a:solidFill>
                <a:latin typeface="Sitka Small" panose="02000505000000020004" pitchFamily="2" charset="0"/>
                <a:ea typeface="+mj-ea"/>
                <a:cs typeface="+mj-cs"/>
              </a:rPr>
              <a:t>5</a:t>
            </a:r>
            <a:r>
              <a:rPr lang="uk-UA" sz="7200" b="1" dirty="0">
                <a:solidFill>
                  <a:prstClr val="black"/>
                </a:solidFill>
                <a:latin typeface="Sitka Small" panose="02000505000000020004" pitchFamily="2" charset="0"/>
                <a:ea typeface="+mj-ea"/>
                <a:cs typeface="+mj-cs"/>
              </a:rPr>
              <a:t/>
            </a:r>
            <a:br>
              <a:rPr lang="uk-UA" sz="7200" b="1" dirty="0">
                <a:solidFill>
                  <a:prstClr val="black"/>
                </a:solidFill>
                <a:latin typeface="Sitka Small" panose="02000505000000020004" pitchFamily="2" charset="0"/>
                <a:ea typeface="+mj-ea"/>
                <a:cs typeface="+mj-cs"/>
              </a:rPr>
            </a:br>
            <a:r>
              <a:rPr lang="uk-UA" sz="7200" b="1" dirty="0" smtClean="0">
                <a:solidFill>
                  <a:prstClr val="black"/>
                </a:solidFill>
                <a:latin typeface="Sitka Small" panose="02000505000000020004" pitchFamily="2" charset="0"/>
                <a:ea typeface="+mj-ea"/>
                <a:cs typeface="+mj-cs"/>
              </a:rPr>
              <a:t>           </a:t>
            </a:r>
            <a:r>
              <a:rPr lang="uk-UA" sz="72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Робота </a:t>
            </a:r>
            <a:br>
              <a:rPr lang="uk-UA" sz="72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72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          з словами </a:t>
            </a:r>
            <a:endParaRPr lang="en-US" i="1" dirty="0">
              <a:solidFill>
                <a:srgbClr val="3366FF"/>
              </a:solidFill>
              <a:latin typeface="Sitka Small" panose="02000505000000020004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3591" y="5576754"/>
            <a:ext cx="2295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океан</a:t>
            </a:r>
            <a:endParaRPr lang="en-US" sz="3200" dirty="0">
              <a:solidFill>
                <a:srgbClr val="3366FF"/>
              </a:solidFill>
              <a:latin typeface="Sitka Small" panose="02000505000000020004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91300" y="5842225"/>
            <a:ext cx="2295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solidFill>
                  <a:srgbClr val="7030A0"/>
                </a:solidFill>
                <a:latin typeface="Sitka Small" panose="02000505000000020004" pitchFamily="2" charset="0"/>
              </a:rPr>
              <a:t>банкір</a:t>
            </a:r>
            <a:endParaRPr lang="en-US" sz="3200" dirty="0">
              <a:solidFill>
                <a:srgbClr val="7030A0"/>
              </a:solidFill>
              <a:latin typeface="Sitka Small" panose="02000505000000020004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43779" y="5219243"/>
            <a:ext cx="2295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solidFill>
                  <a:srgbClr val="FFC000"/>
                </a:solidFill>
                <a:latin typeface="Sitka Small" panose="02000505000000020004" pitchFamily="2" charset="0"/>
              </a:rPr>
              <a:t>кукурудза</a:t>
            </a:r>
            <a:endParaRPr lang="en-US" sz="2800" dirty="0">
              <a:solidFill>
                <a:srgbClr val="FFC000"/>
              </a:solidFill>
              <a:latin typeface="Sitka Small" panose="02000505000000020004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227750" y="6112462"/>
            <a:ext cx="2295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акваріум</a:t>
            </a:r>
            <a:endParaRPr lang="en-US" sz="3200" dirty="0">
              <a:solidFill>
                <a:srgbClr val="FF0066"/>
              </a:solidFill>
              <a:latin typeface="Sitka Small" panose="02000505000000020004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96835" y="6093054"/>
            <a:ext cx="22950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пиріг</a:t>
            </a:r>
            <a:endParaRPr lang="en-US" sz="3200" dirty="0">
              <a:solidFill>
                <a:srgbClr val="00B050"/>
              </a:solidFill>
              <a:latin typeface="Sitka Small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09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0" y="-471055"/>
            <a:ext cx="12192000" cy="1745673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b="1" i="1" dirty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Робота з словом</a:t>
            </a:r>
            <a:b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5300" b="1" i="1" dirty="0" smtClean="0">
                <a:solidFill>
                  <a:srgbClr val="FF3399"/>
                </a:solidFill>
                <a:latin typeface="Sitka Small" panose="02000505000000020004" pitchFamily="2" charset="0"/>
              </a:rPr>
              <a:t>Апельсин</a:t>
            </a:r>
            <a: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endParaRPr lang="en-US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326" y="1634837"/>
            <a:ext cx="5985164" cy="541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84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-1"/>
            <a:ext cx="12192000" cy="6858000"/>
          </a:xfrm>
          <a:prstGeom prst="rect">
            <a:avLst/>
          </a:prstGeom>
          <a:noFill/>
        </p:spPr>
      </p:pic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304800" y="287771"/>
            <a:ext cx="5372100" cy="6293138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i="1" dirty="0" smtClean="0">
                <a:solidFill>
                  <a:srgbClr val="FF3399"/>
                </a:solidFill>
              </a:rPr>
              <a:t>Відгадай загадку Знайди в словнику його значення.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Сонце його цілувало,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Промінцями зігрівало.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Це ж бо сонечка син-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Жовтошкірий …..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 вірш</a:t>
            </a:r>
          </a:p>
          <a:p>
            <a:pPr marL="0" indent="0">
              <a:buNone/>
            </a:pPr>
            <a:endParaRPr lang="uk-UA" sz="2400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400" dirty="0">
              <a:solidFill>
                <a:srgbClr val="FF3399"/>
              </a:solidFill>
              <a:latin typeface="Sitka Small" panose="02000505000000020004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5981700" y="143884"/>
            <a:ext cx="5960918" cy="6570229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r>
              <a:rPr lang="uk-UA" i="1" dirty="0" smtClean="0">
                <a:solidFill>
                  <a:srgbClr val="FF3399"/>
                </a:solidFill>
              </a:rPr>
              <a:t>Доповни слова</a:t>
            </a:r>
          </a:p>
          <a:p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Ап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…син            </a:t>
            </a: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Ап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..</a:t>
            </a: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льс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..</a:t>
            </a: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нов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..й</a:t>
            </a:r>
          </a:p>
          <a:p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Ап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...</a:t>
            </a: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н.а</a:t>
            </a:r>
            <a:r>
              <a:rPr lang="uk-UA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          </a:t>
            </a: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Ап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…</a:t>
            </a: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льс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..</a:t>
            </a: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ноч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..а</a:t>
            </a:r>
          </a:p>
          <a:p>
            <a:r>
              <a:rPr lang="uk-UA" sz="2400" i="1" dirty="0" smtClean="0">
                <a:solidFill>
                  <a:srgbClr val="FF3399"/>
                </a:solidFill>
                <a:latin typeface="Sitka Small" panose="02000505000000020004" pitchFamily="2" charset="0"/>
              </a:rPr>
              <a:t>За допомого </a:t>
            </a:r>
            <a:r>
              <a:rPr lang="uk-UA" sz="2400" i="1" dirty="0" err="1" smtClean="0">
                <a:solidFill>
                  <a:srgbClr val="FF3399"/>
                </a:solidFill>
                <a:latin typeface="Sitka Small" panose="02000505000000020004" pitchFamily="2" charset="0"/>
              </a:rPr>
              <a:t>мнемотаблиці</a:t>
            </a:r>
            <a:r>
              <a:rPr lang="uk-UA" sz="2400" i="1" dirty="0" smtClean="0">
                <a:solidFill>
                  <a:srgbClr val="FF3399"/>
                </a:solidFill>
                <a:latin typeface="Sitka Small" panose="02000505000000020004" pitchFamily="2" charset="0"/>
              </a:rPr>
              <a:t> вивчи</a:t>
            </a: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Немов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на батька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рідний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син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На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місяць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схожий апельсин. 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Мабуть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вночі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 коли я спав                 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Цей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апельсин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із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неба впав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uk-UA" sz="2400" i="1" dirty="0" smtClean="0">
              <a:solidFill>
                <a:srgbClr val="FF3399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en-US" sz="2400" i="1" dirty="0">
              <a:solidFill>
                <a:srgbClr val="FF3399"/>
              </a:solidFill>
              <a:latin typeface="Sitka Small" panose="02000505000000020004" pitchFamily="2" charset="0"/>
            </a:endParaRPr>
          </a:p>
        </p:txBody>
      </p:sp>
      <p:sp>
        <p:nvSpPr>
          <p:cNvPr id="6" name="Блок-схема: перфолента 5"/>
          <p:cNvSpPr/>
          <p:nvPr/>
        </p:nvSpPr>
        <p:spPr>
          <a:xfrm>
            <a:off x="304800" y="3384873"/>
            <a:ext cx="2909454" cy="666126"/>
          </a:xfrm>
          <a:prstGeom prst="flowChartPunchedTap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Блок-схема: перфолента 7"/>
          <p:cNvSpPr/>
          <p:nvPr/>
        </p:nvSpPr>
        <p:spPr>
          <a:xfrm>
            <a:off x="377535" y="4960827"/>
            <a:ext cx="2909454" cy="666126"/>
          </a:xfrm>
          <a:prstGeom prst="flowChartPunchedTap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Ми ділили</a:t>
            </a:r>
            <a:endParaRPr lang="en-US" sz="2800" dirty="0">
              <a:solidFill>
                <a:srgbClr val="3366FF"/>
              </a:solidFill>
              <a:latin typeface="Sitka Small" panose="02000505000000020004" pitchFamily="2" charset="0"/>
            </a:endParaRPr>
          </a:p>
        </p:txBody>
      </p:sp>
      <p:sp>
        <p:nvSpPr>
          <p:cNvPr id="9" name="Блок-схема: перфолента 8"/>
          <p:cNvSpPr/>
          <p:nvPr/>
        </p:nvSpPr>
        <p:spPr>
          <a:xfrm>
            <a:off x="2477368" y="4055364"/>
            <a:ext cx="2909454" cy="666126"/>
          </a:xfrm>
          <a:prstGeom prst="flowChartPunchedTap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>
                <a:solidFill>
                  <a:srgbClr val="3366FF"/>
                </a:solidFill>
                <a:latin typeface="Sitka Small" panose="02000505000000020004" pitchFamily="2" charset="0"/>
              </a:rPr>
              <a:t>в</a:t>
            </a:r>
            <a:r>
              <a:rPr lang="uk-UA" sz="28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ін один.</a:t>
            </a:r>
            <a:endParaRPr lang="en-US" sz="2800" dirty="0">
              <a:solidFill>
                <a:srgbClr val="3366FF"/>
              </a:solidFill>
              <a:latin typeface="Sitka Small" panose="02000505000000020004" pitchFamily="2" charset="0"/>
            </a:endParaRPr>
          </a:p>
        </p:txBody>
      </p:sp>
      <p:sp>
        <p:nvSpPr>
          <p:cNvPr id="11" name="Блок-схема: перфолента 10"/>
          <p:cNvSpPr/>
          <p:nvPr/>
        </p:nvSpPr>
        <p:spPr>
          <a:xfrm>
            <a:off x="2299854" y="5546010"/>
            <a:ext cx="2909454" cy="666126"/>
          </a:xfrm>
          <a:prstGeom prst="flowChartPunchedTap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Нас багато -</a:t>
            </a:r>
            <a:endParaRPr lang="en-US" sz="2400" dirty="0">
              <a:solidFill>
                <a:srgbClr val="3366FF"/>
              </a:solidFill>
              <a:latin typeface="Sitka Small" panose="02000505000000020004" pitchFamily="2" charset="0"/>
            </a:endParaRPr>
          </a:p>
        </p:txBody>
      </p:sp>
      <p:sp>
        <p:nvSpPr>
          <p:cNvPr id="12" name="Блок-схема: перфолента 11"/>
          <p:cNvSpPr/>
          <p:nvPr/>
        </p:nvSpPr>
        <p:spPr>
          <a:xfrm>
            <a:off x="304800" y="3429000"/>
            <a:ext cx="2909454" cy="666126"/>
          </a:xfrm>
          <a:prstGeom prst="flowChartPunchedTap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>
                <a:solidFill>
                  <a:srgbClr val="3366FF"/>
                </a:solidFill>
                <a:latin typeface="Sitka Small" panose="02000505000000020004" pitchFamily="2" charset="0"/>
              </a:rPr>
              <a:t>а</a:t>
            </a:r>
            <a:r>
              <a:rPr lang="uk-UA" sz="28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пельсин,</a:t>
            </a:r>
            <a:endParaRPr lang="en-US" sz="2800" dirty="0">
              <a:solidFill>
                <a:srgbClr val="3366FF"/>
              </a:solidFill>
              <a:latin typeface="Sitka Small" panose="02000505000000020004" pitchFamily="2" charset="0"/>
            </a:endParaRPr>
          </a:p>
        </p:txBody>
      </p:sp>
      <p:pic>
        <p:nvPicPr>
          <p:cNvPr id="13" name="Рисунок 12"/>
          <p:cNvPicPr/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72" b="5154"/>
          <a:stretch/>
        </p:blipFill>
        <p:spPr bwMode="auto">
          <a:xfrm rot="5400000">
            <a:off x="7494776" y="2338214"/>
            <a:ext cx="3322693" cy="557299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4777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Робота з словом</a:t>
            </a:r>
            <a:b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53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Айстра</a:t>
            </a:r>
            <a: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endParaRPr lang="en-US" sz="53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090" y="1690688"/>
            <a:ext cx="4980710" cy="486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27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6151194" y="318657"/>
            <a:ext cx="5773994" cy="5576678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Випиши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словникове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слово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стільки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разів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скільки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тобі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років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.</a:t>
            </a:r>
          </a:p>
          <a:p>
            <a:pPr marL="0" indent="0">
              <a:buNone/>
            </a:pP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Існує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легенда,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що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00B050"/>
                </a:solidFill>
                <a:latin typeface="Sitka Small" panose="02000505000000020004" pitchFamily="2" charset="0"/>
              </a:rPr>
              <a:t>айстра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—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це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зірка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 яка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задивилася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з неба на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красуню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-землю,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зачудувалася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і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полетіла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до 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людей.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Буква </a:t>
            </a:r>
            <a:r>
              <a:rPr lang="uk-UA" sz="26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Аа</a:t>
            </a: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загубилась</a:t>
            </a:r>
          </a:p>
          <a:p>
            <a:pPr marL="0" indent="0">
              <a:buNone/>
            </a:pP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   …</a:t>
            </a:r>
            <a:r>
              <a:rPr lang="uk-UA" sz="26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ллочка</a:t>
            </a: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, …</a:t>
            </a:r>
            <a:r>
              <a:rPr lang="uk-UA" sz="26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ллуся</a:t>
            </a: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, …</a:t>
            </a:r>
            <a:r>
              <a:rPr lang="uk-UA" sz="26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лла</a:t>
            </a: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.</a:t>
            </a:r>
          </a:p>
          <a:p>
            <a:pPr marL="0" indent="0">
              <a:buNone/>
            </a:pP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   В саду …</a:t>
            </a:r>
            <a:r>
              <a:rPr lang="uk-UA" sz="26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йстри</a:t>
            </a: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поливала.</a:t>
            </a:r>
          </a:p>
          <a:p>
            <a:pPr marL="0" indent="0">
              <a:buNone/>
            </a:pP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   …стри жовті, сині, білі,</a:t>
            </a:r>
          </a:p>
          <a:p>
            <a:pPr marL="0" indent="0">
              <a:buNone/>
            </a:pP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   …  в …</a:t>
            </a:r>
            <a:r>
              <a:rPr lang="uk-UA" sz="26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ллочки</a:t>
            </a: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очі милі.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   </a:t>
            </a: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Намалюй квітку.    Розфарбуй. </a:t>
            </a:r>
            <a:endParaRPr lang="en-US" sz="2600" i="1" dirty="0">
              <a:solidFill>
                <a:srgbClr val="FF0066"/>
              </a:solidFill>
              <a:latin typeface="Sitka Small" panose="02000505000000020004" pitchFamily="2" charset="0"/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221226" y="318656"/>
            <a:ext cx="5798574" cy="6200132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r>
              <a:rPr lang="ru-RU" sz="26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Відгадай</a:t>
            </a:r>
            <a:r>
              <a:rPr lang="ru-RU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загадку. </a:t>
            </a:r>
            <a:r>
              <a:rPr lang="ru-RU" sz="26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Перевір</a:t>
            </a:r>
            <a:r>
              <a:rPr lang="ru-RU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6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написання</a:t>
            </a:r>
            <a:r>
              <a:rPr lang="ru-RU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6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відгадки</a:t>
            </a:r>
            <a:r>
              <a:rPr lang="ru-RU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 за словником.</a:t>
            </a:r>
          </a:p>
          <a:p>
            <a:pPr marL="0" indent="0">
              <a:buNone/>
            </a:pP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Ці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осінні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квіточки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-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Мов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маленькі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зірочки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Білі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сині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пурпурові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Фіолетові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бузкові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.</a:t>
            </a:r>
            <a:endParaRPr lang="ru-RU" sz="2400" dirty="0" smtClean="0"/>
          </a:p>
          <a:p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Знайди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словникове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слово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підбери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споріднені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до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нього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.</a:t>
            </a:r>
            <a:endParaRPr lang="ru-RU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І 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от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останній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тиждень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літа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.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Купує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зошити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школяр.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А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біля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ґанку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айстра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світить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—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Високий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голубий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ліхтар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...</a:t>
            </a:r>
            <a:endParaRPr lang="en-US" sz="2400" dirty="0">
              <a:solidFill>
                <a:srgbClr val="3366FF"/>
              </a:solidFill>
              <a:latin typeface="Sitka Small" panose="02000505000000020004" pitchFamily="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602" y="4194284"/>
            <a:ext cx="2436396" cy="2494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77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lum bright="20000"/>
          </a:blip>
          <a:srcRect b="511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838200" y="25003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5400" b="1" i="1" dirty="0">
                <a:solidFill>
                  <a:srgbClr val="3366FF"/>
                </a:solidFill>
                <a:latin typeface="Sitka Small" panose="02000505000000020004" pitchFamily="2" charset="0"/>
              </a:rPr>
              <a:t>Робота </a:t>
            </a:r>
            <a:r>
              <a:rPr lang="uk-UA" sz="54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з словом</a:t>
            </a:r>
            <a:br>
              <a:rPr lang="uk-UA" sz="54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5400" b="1" i="1" dirty="0">
                <a:solidFill>
                  <a:srgbClr val="FF0066"/>
                </a:solidFill>
                <a:latin typeface="Sitka Small" panose="02000505000000020004" pitchFamily="2" charset="0"/>
              </a:rPr>
              <a:t>К</a:t>
            </a:r>
            <a:r>
              <a:rPr lang="uk-UA" sz="54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укурудза</a:t>
            </a:r>
            <a:endParaRPr lang="en-US" sz="5400" dirty="0">
              <a:solidFill>
                <a:srgbClr val="FF0066"/>
              </a:solidFill>
            </a:endParaRPr>
          </a:p>
        </p:txBody>
      </p:sp>
      <p:pic>
        <p:nvPicPr>
          <p:cNvPr id="137" name="Рисунок 13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2026" r="38210"/>
          <a:stretch/>
        </p:blipFill>
        <p:spPr>
          <a:xfrm>
            <a:off x="4078513" y="1930400"/>
            <a:ext cx="3149601" cy="4911196"/>
          </a:xfrm>
          <a:prstGeom prst="rect">
            <a:avLst/>
          </a:prstGeom>
        </p:spPr>
      </p:pic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4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161">
            <a:off x="6941427" y="2700805"/>
            <a:ext cx="2976644" cy="4047153"/>
          </a:xfrm>
        </p:spPr>
      </p:pic>
      <p:pic>
        <p:nvPicPr>
          <p:cNvPr id="6" name="Объект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DFE"/>
              </a:clrFrom>
              <a:clrTo>
                <a:srgbClr val="FFFD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86977">
            <a:off x="1494310" y="2684839"/>
            <a:ext cx="2976644" cy="404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37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36707"/>
            <a:ext cx="12192000" cy="6858000"/>
          </a:xfrm>
          <a:prstGeom prst="rect">
            <a:avLst/>
          </a:prstGeom>
          <a:noFill/>
        </p:spPr>
      </p:pic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221226" y="288552"/>
            <a:ext cx="5798574" cy="6047733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Спиши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. Відгадай загадку. </a:t>
            </a:r>
            <a:r>
              <a:rPr lang="uk-UA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Перевір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написання словникового слова та його тлумачення.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Білі зуби маю, та усі ховаю, 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довгі коси маю, та не заплітаю.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Встав пропущені букви у віршику.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В…</a:t>
            </a: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ростає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у степах.</a:t>
            </a:r>
          </a:p>
          <a:p>
            <a:pPr marL="0" indent="0">
              <a:buNone/>
            </a:pP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Кукуру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…а в кісниках:</a:t>
            </a:r>
          </a:p>
          <a:p>
            <a:pPr marL="0" indent="0">
              <a:buNone/>
            </a:pP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Повновісна</a:t>
            </a:r>
            <a:r>
              <a:rPr lang="uk-UA" sz="2400" dirty="0">
                <a:solidFill>
                  <a:srgbClr val="3366FF"/>
                </a:solidFill>
                <a:latin typeface="Sitka Small" panose="02000505000000020004" pitchFamily="2" charset="0"/>
              </a:rPr>
              <a:t>,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білозуба…</a:t>
            </a:r>
          </a:p>
          <a:p>
            <a:pPr marL="0" indent="0">
              <a:buNone/>
            </a:pPr>
            <a:r>
              <a:rPr lang="uk-UA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Под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…витись прямо любо!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 питальне речення з словниковим словом.</a:t>
            </a:r>
            <a:endParaRPr lang="en-US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</p:txBody>
      </p:sp>
      <p:pic>
        <p:nvPicPr>
          <p:cNvPr id="1026" name="Picture 2" descr="http://kotygoroshko.com.ua/_dr/5/53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3536">
            <a:off x="5079500" y="4119599"/>
            <a:ext cx="1639969" cy="2632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202391" y="310996"/>
            <a:ext cx="5677705" cy="5847755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Постав в правильному порядку </a:t>
            </a:r>
            <a:r>
              <a:rPr lang="ru-RU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р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ядки та пр</a:t>
            </a:r>
            <a:r>
              <a:rPr lang="ru-RU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о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читай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вірш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3200" i="1" dirty="0" smtClean="0">
                <a:solidFill>
                  <a:srgbClr val="FF0066"/>
                </a:solidFill>
              </a:rPr>
              <a:t>Провідміняй слово </a:t>
            </a:r>
            <a:r>
              <a:rPr lang="uk-UA" sz="3200" i="1" dirty="0" smtClean="0">
                <a:solidFill>
                  <a:srgbClr val="00B050"/>
                </a:solidFill>
              </a:rPr>
              <a:t>кукурудза.</a:t>
            </a:r>
            <a:endParaRPr lang="ru-RU" sz="3200" i="1" dirty="0" smtClean="0">
              <a:solidFill>
                <a:srgbClr val="00B05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400" dirty="0"/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dirty="0">
              <a:latin typeface="Sitka Small" panose="02000505000000020004" pitchFamily="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10" r="12587"/>
          <a:stretch/>
        </p:blipFill>
        <p:spPr>
          <a:xfrm>
            <a:off x="6590107" y="697859"/>
            <a:ext cx="4902271" cy="414900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931768" y="1481959"/>
            <a:ext cx="1624356" cy="192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747641" y="3004042"/>
            <a:ext cx="3996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solidFill>
                  <a:srgbClr val="002060"/>
                </a:solidFill>
                <a:latin typeface="Sitka Small" panose="02000505000000020004" pitchFamily="2" charset="0"/>
              </a:rPr>
              <a:t>Загубились друзі</a:t>
            </a:r>
            <a:endParaRPr lang="en-US" sz="2400" dirty="0">
              <a:solidFill>
                <a:srgbClr val="002060"/>
              </a:solidFill>
              <a:latin typeface="Sitka Small" panose="02000505000000020004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692182" y="2002814"/>
            <a:ext cx="46981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solidFill>
                  <a:srgbClr val="0070C0"/>
                </a:solidFill>
                <a:latin typeface="Sitka Small" panose="02000505000000020004" pitchFamily="2" charset="0"/>
              </a:rPr>
              <a:t>Дуже виросла висока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95431" y="3884878"/>
            <a:ext cx="3996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Ця красуня </a:t>
            </a:r>
            <a:r>
              <a:rPr lang="uk-UA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жовтоока</a:t>
            </a:r>
            <a:endParaRPr lang="en-US" sz="2400" dirty="0">
              <a:solidFill>
                <a:srgbClr val="00B050"/>
              </a:solidFill>
              <a:latin typeface="Sitka Small" panose="02000505000000020004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22352" y="1088223"/>
            <a:ext cx="31424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Нині  в кукурудзі</a:t>
            </a:r>
            <a:endParaRPr lang="en-US" sz="2400" dirty="0">
              <a:solidFill>
                <a:srgbClr val="00B050"/>
              </a:solidFill>
              <a:latin typeface="Sitka Small" panose="02000505000000020004" pitchFamily="2" charset="0"/>
            </a:endParaRPr>
          </a:p>
        </p:txBody>
      </p:sp>
      <p:pic>
        <p:nvPicPr>
          <p:cNvPr id="16" name="Picture 2" descr="http://kotygoroshko.com.ua/_dr/5/53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41959" flipH="1">
            <a:off x="4335556" y="4045551"/>
            <a:ext cx="1835134" cy="2632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29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838200" y="10188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5400" b="1" i="1" dirty="0">
                <a:solidFill>
                  <a:srgbClr val="3366FF"/>
                </a:solidFill>
                <a:latin typeface="Sitka Small" panose="02000505000000020004" pitchFamily="2" charset="0"/>
              </a:rPr>
              <a:t>Робота </a:t>
            </a:r>
            <a:r>
              <a:rPr lang="uk-UA" sz="54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з словом</a:t>
            </a:r>
            <a:endParaRPr lang="en-US" sz="5400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8149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54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Криниця</a:t>
            </a:r>
          </a:p>
          <a:p>
            <a:pPr marL="0" indent="0" algn="ctr">
              <a:buNone/>
            </a:pPr>
            <a:endParaRPr lang="en-US" sz="4800" dirty="0">
              <a:solidFill>
                <a:srgbClr val="FF0066"/>
              </a:solidFill>
              <a:latin typeface="Sitka Small" panose="02000505000000020004" pitchFamily="2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4923" y="2105891"/>
            <a:ext cx="4626574" cy="47521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06"/>
          <a:stretch/>
        </p:blipFill>
        <p:spPr>
          <a:xfrm>
            <a:off x="9756588" y="4156364"/>
            <a:ext cx="2260332" cy="27016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283" y="4555399"/>
            <a:ext cx="2353546" cy="2353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16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6592588" y="368709"/>
            <a:ext cx="5589638" cy="6264377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 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прислів’я і </a:t>
            </a:r>
            <a:r>
              <a:rPr lang="uk-UA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запиши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:</a:t>
            </a:r>
            <a:endParaRPr lang="en-US" sz="24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lvl="0" indent="0">
              <a:buNone/>
            </a:pPr>
            <a:r>
              <a:rPr lang="uk-UA" sz="2400" dirty="0">
                <a:solidFill>
                  <a:srgbClr val="3366FF"/>
                </a:solidFill>
                <a:latin typeface="Sitka Small" panose="02000505000000020004" pitchFamily="2" charset="0"/>
              </a:rPr>
              <a:t>напитися, води нахилитися треба Щоб з 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криниці.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Встав пропущені букви.</a:t>
            </a:r>
          </a:p>
          <a:p>
            <a:pPr marL="0" indent="0" algn="ctr">
              <a:buNone/>
            </a:pPr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Вірш Діда – Буквоїда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В спеку </a:t>
            </a:r>
            <a:r>
              <a:rPr lang="uk-UA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пес..ку</a:t>
            </a:r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 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і киці</a:t>
            </a:r>
          </a:p>
          <a:p>
            <a:pPr marL="0" indent="0">
              <a:buNone/>
            </a:pPr>
            <a:r>
              <a:rPr lang="uk-UA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Гриц</a:t>
            </a:r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..  </a:t>
            </a:r>
            <a:r>
              <a:rPr lang="uk-UA" sz="2400" dirty="0" err="1">
                <a:solidFill>
                  <a:srgbClr val="00B050"/>
                </a:solidFill>
                <a:latin typeface="Sitka Small" panose="02000505000000020004" pitchFamily="2" charset="0"/>
              </a:rPr>
              <a:t>п</a:t>
            </a:r>
            <a:r>
              <a:rPr lang="uk-UA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р</a:t>
            </a:r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..ніс 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води з </a:t>
            </a:r>
            <a:r>
              <a:rPr lang="uk-UA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кр</a:t>
            </a:r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…</a:t>
            </a:r>
            <a:r>
              <a:rPr lang="uk-UA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нці</a:t>
            </a:r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,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Ті прибігли: ну й </a:t>
            </a:r>
            <a:r>
              <a:rPr lang="uk-UA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б..да</a:t>
            </a:r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-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З миски </a:t>
            </a:r>
            <a:r>
              <a:rPr lang="uk-UA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зн</a:t>
            </a:r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..</a:t>
            </a:r>
            <a:r>
              <a:rPr lang="uk-UA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кла</a:t>
            </a:r>
            <a:r>
              <a:rPr lang="uk-UA" sz="2400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 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вся вода!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Хто це воду </a:t>
            </a:r>
            <a:r>
              <a:rPr lang="uk-UA" sz="2400" dirty="0" err="1" smtClean="0">
                <a:solidFill>
                  <a:srgbClr val="00B050"/>
                </a:solidFill>
                <a:latin typeface="Sitka Small" panose="02000505000000020004" pitchFamily="2" charset="0"/>
              </a:rPr>
              <a:t>в..пив</a:t>
            </a: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? Хто це?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Здогадались, діти……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Підбери</a:t>
            </a:r>
          </a:p>
          <a:p>
            <a:pPr marL="0" indent="0">
              <a:buNone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спільнокореневі слова</a:t>
            </a:r>
          </a:p>
          <a:p>
            <a:pPr marL="0" indent="0">
              <a:buNone/>
            </a:pP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д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о слова </a:t>
            </a:r>
            <a:r>
              <a:rPr lang="uk-UA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криниця .</a:t>
            </a:r>
            <a:endParaRPr lang="en-US" sz="2400" i="1" dirty="0">
              <a:solidFill>
                <a:srgbClr val="00B050"/>
              </a:solidFill>
              <a:latin typeface="Sitka Small" panose="02000505000000020004" pitchFamily="2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192607" y="353726"/>
            <a:ext cx="6179574" cy="6279360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 і </a:t>
            </a:r>
            <a:r>
              <a:rPr lang="uk-UA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запиши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відгадку.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2. стоїть бочка  4. той нап'ється</a:t>
            </a:r>
          </a:p>
          <a:p>
            <a:pPr marL="457200" indent="-457200">
              <a:buAutoNum type="arabicPeriod"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Серед села       3. Хто захоче</a:t>
            </a:r>
            <a:endParaRPr lang="uk-UA" sz="2400" dirty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Спиши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, підкресли словникове слово,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відшукай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>
                <a:solidFill>
                  <a:srgbClr val="FF0066"/>
                </a:solidFill>
                <a:latin typeface="Sitka Small" panose="02000505000000020004" pitchFamily="2" charset="0"/>
              </a:rPr>
              <a:t>задане</a:t>
            </a:r>
            <a:r>
              <a:rPr lang="ru-RU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слово в словнику,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перевір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>
                <a:solidFill>
                  <a:srgbClr val="FF0066"/>
                </a:solidFill>
                <a:latin typeface="Sitka Small" panose="02000505000000020004" pitchFamily="2" charset="0"/>
              </a:rPr>
              <a:t>його</a:t>
            </a:r>
            <a:r>
              <a:rPr lang="ru-RU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правопис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,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з’ясуй</a:t>
            </a:r>
            <a:r>
              <a:rPr lang="ru-RU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>
                <a:solidFill>
                  <a:srgbClr val="FF0066"/>
                </a:solidFill>
                <a:latin typeface="Sitka Small" panose="02000505000000020004" pitchFamily="2" charset="0"/>
              </a:rPr>
              <a:t>його</a:t>
            </a:r>
            <a:r>
              <a:rPr lang="ru-RU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ru-RU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тлумачення</a:t>
            </a:r>
            <a:r>
              <a:rPr lang="ru-RU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.</a:t>
            </a:r>
            <a:endParaRPr lang="ru-RU" sz="2400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Хай </a:t>
            </a:r>
            <a:r>
              <a:rPr lang="uk-UA" sz="2400" dirty="0">
                <a:solidFill>
                  <a:srgbClr val="3366FF"/>
                </a:solidFill>
                <a:latin typeface="Sitka Small" panose="02000505000000020004" pitchFamily="2" charset="0"/>
              </a:rPr>
              <a:t>кожному нині присниться</a:t>
            </a:r>
            <a:endParaRPr lang="en-US" sz="2400" dirty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3366FF"/>
                </a:solidFill>
                <a:latin typeface="Sitka Small" panose="02000505000000020004" pitchFamily="2" charset="0"/>
              </a:rPr>
              <a:t>Прозора, немов льодок,</a:t>
            </a:r>
            <a:endParaRPr lang="en-US" sz="2400" dirty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3366FF"/>
                </a:solidFill>
                <a:latin typeface="Sitka Small" panose="02000505000000020004" pitchFamily="2" charset="0"/>
              </a:rPr>
              <a:t>Це слово співуче – </a:t>
            </a:r>
            <a:r>
              <a:rPr lang="uk-UA" sz="2400" dirty="0">
                <a:solidFill>
                  <a:srgbClr val="FF0066"/>
                </a:solidFill>
                <a:latin typeface="Sitka Small" panose="02000505000000020004" pitchFamily="2" charset="0"/>
              </a:rPr>
              <a:t>криниця,</a:t>
            </a:r>
            <a:endParaRPr lang="en-US" sz="2400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400" dirty="0">
                <a:solidFill>
                  <a:srgbClr val="3366FF"/>
                </a:solidFill>
                <a:latin typeface="Sitka Small" panose="02000505000000020004" pitchFamily="2" charset="0"/>
              </a:rPr>
              <a:t>Дзвінкої води холодок. </a:t>
            </a:r>
            <a:endParaRPr lang="en-US" sz="2400" dirty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 algn="ctr"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Підбери </a:t>
            </a: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прикметники до слова</a:t>
            </a:r>
            <a:r>
              <a:rPr lang="uk-UA" sz="2400" i="1" dirty="0">
                <a:latin typeface="Sitka Small" panose="02000505000000020004" pitchFamily="2" charset="0"/>
              </a:rPr>
              <a:t> </a:t>
            </a:r>
            <a:r>
              <a:rPr lang="uk-UA" sz="2400" i="1" dirty="0" smtClean="0">
                <a:latin typeface="Sitka Small" panose="02000505000000020004" pitchFamily="2" charset="0"/>
              </a:rPr>
              <a:t>   </a:t>
            </a:r>
            <a:r>
              <a:rPr lang="uk-UA" sz="2400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криниця</a:t>
            </a:r>
            <a:r>
              <a:rPr lang="uk-UA" sz="2400" i="1" dirty="0">
                <a:solidFill>
                  <a:srgbClr val="3366FF"/>
                </a:solidFill>
                <a:latin typeface="Sitka Small" panose="02000505000000020004" pitchFamily="2" charset="0"/>
              </a:rPr>
              <a:t>:</a:t>
            </a:r>
            <a:endParaRPr lang="en-US" sz="2400" i="1" dirty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78562" y="5661096"/>
            <a:ext cx="1755058" cy="51619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Прямоугольник 15"/>
          <p:cNvSpPr/>
          <p:nvPr/>
        </p:nvSpPr>
        <p:spPr>
          <a:xfrm>
            <a:off x="2454027" y="5919193"/>
            <a:ext cx="1755058" cy="51619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4485968" y="5548143"/>
            <a:ext cx="1755058" cy="51619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2880" y="5025687"/>
            <a:ext cx="2626442" cy="178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77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-77782"/>
            <a:ext cx="12192000" cy="6858000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073728" y="25003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uk-UA" sz="4800" b="1" i="1" dirty="0">
                <a:solidFill>
                  <a:srgbClr val="3366FF"/>
                </a:solidFill>
                <a:latin typeface="Sitka Small" panose="02000505000000020004" pitchFamily="2" charset="0"/>
              </a:rPr>
              <a:t>Робота </a:t>
            </a:r>
            <a:r>
              <a:rPr lang="uk-UA" sz="48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з словом</a:t>
            </a:r>
            <a:br>
              <a:rPr lang="uk-UA" sz="48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48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Очерет</a:t>
            </a:r>
            <a:endParaRPr lang="en-US" sz="4800" dirty="0">
              <a:solidFill>
                <a:srgbClr val="FF0066"/>
              </a:solidFill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51"/>
          <a:stretch/>
        </p:blipFill>
        <p:spPr>
          <a:xfrm>
            <a:off x="3034145" y="1575594"/>
            <a:ext cx="6622473" cy="5532438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682" y="2923310"/>
            <a:ext cx="3701245" cy="38569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5"/>
          <a:stretch/>
        </p:blipFill>
        <p:spPr>
          <a:xfrm flipH="1">
            <a:off x="2452255" y="3532908"/>
            <a:ext cx="1565563" cy="30672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5414">
            <a:off x="8763903" y="1407940"/>
            <a:ext cx="931699" cy="931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01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145026" y="235527"/>
            <a:ext cx="5950974" cy="6452867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Відгадай загадку. </a:t>
            </a:r>
            <a:r>
              <a:rPr lang="uk-UA" sz="24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Перевір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написання словникового слова та його тлумачення.</a:t>
            </a:r>
          </a:p>
          <a:p>
            <a:pPr marL="0" indent="0" algn="ctr">
              <a:buNone/>
            </a:pPr>
            <a:r>
              <a:rPr lang="uk-UA" sz="2400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Стоїть дід над водою та й трясе бородою.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Розгадай ребус.</a:t>
            </a:r>
          </a:p>
          <a:p>
            <a:pPr marL="0" indent="0">
              <a:buNone/>
            </a:pPr>
            <a:endParaRPr lang="uk-UA" sz="2400" i="1" dirty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 marL="0" indent="0" algn="ctr">
              <a:buNone/>
            </a:pPr>
            <a:r>
              <a:rPr lang="uk-UA" sz="2400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</a:p>
          <a:p>
            <a:pPr marL="0" indent="0" algn="ctr">
              <a:buNone/>
            </a:pPr>
            <a:endParaRPr lang="uk-UA" sz="2400" i="1" dirty="0" smtClean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Прочитай приказку. </a:t>
            </a:r>
          </a:p>
          <a:p>
            <a:pPr marL="0" indent="0">
              <a:buNone/>
            </a:pPr>
            <a:r>
              <a:rPr lang="uk-UA" sz="2400" i="1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Якдощунебудетойочеретневиросте</a:t>
            </a:r>
            <a:endParaRPr lang="uk-UA" sz="2400" i="1" dirty="0" smtClean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Підбери споріднені до слова               </a:t>
            </a:r>
            <a:r>
              <a:rPr lang="uk-UA" sz="2400" i="1" dirty="0" smtClean="0">
                <a:solidFill>
                  <a:srgbClr val="00B050"/>
                </a:solidFill>
                <a:latin typeface="Sitka Small" panose="02000505000000020004" pitchFamily="2" charset="0"/>
              </a:rPr>
              <a:t>очерет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Намалюй картинку  </a:t>
            </a:r>
          </a:p>
          <a:p>
            <a:pPr marL="0" indent="0">
              <a:buNone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«Біля річки очерет.»</a:t>
            </a:r>
          </a:p>
          <a:p>
            <a:pPr>
              <a:buFont typeface="Wingdings" panose="05000000000000000000" pitchFamily="2" charset="2"/>
              <a:buChar char="§"/>
            </a:pPr>
            <a:endParaRPr lang="uk-UA" sz="2400" i="1" dirty="0">
              <a:solidFill>
                <a:srgbClr val="00B050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uk-UA" sz="2400" i="1" dirty="0" smtClean="0">
              <a:solidFill>
                <a:srgbClr val="00B050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en-US" sz="2400" i="1" dirty="0">
              <a:solidFill>
                <a:srgbClr val="3366FF"/>
              </a:solidFill>
              <a:latin typeface="Sitka Small" panose="02000505000000020004" pitchFamily="2" charset="0"/>
            </a:endParaRPr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6107954" y="235527"/>
            <a:ext cx="5773994" cy="6452867"/>
          </a:xfrm>
          <a:ln>
            <a:solidFill>
              <a:srgbClr val="92D050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i="1" dirty="0" smtClean="0">
                <a:solidFill>
                  <a:srgbClr val="FF0066"/>
                </a:solidFill>
              </a:rPr>
              <a:t>Словесна математика</a:t>
            </a:r>
          </a:p>
          <a:p>
            <a:pPr marL="0" indent="0">
              <a:buNone/>
            </a:pPr>
            <a:r>
              <a:rPr lang="uk-UA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Оче</a:t>
            </a:r>
            <a:r>
              <a:rPr lang="uk-UA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+</a:t>
            </a:r>
            <a:r>
              <a:rPr lang="uk-UA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рет+ян+ий</a:t>
            </a:r>
            <a:r>
              <a:rPr lang="uk-UA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=……..</a:t>
            </a:r>
          </a:p>
          <a:p>
            <a:pPr marL="0" indent="0">
              <a:buNone/>
            </a:pPr>
            <a:r>
              <a:rPr lang="uk-UA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Оче+рет+ину-у+а</a:t>
            </a:r>
            <a:r>
              <a:rPr lang="uk-UA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=….</a:t>
            </a:r>
          </a:p>
          <a:p>
            <a:pPr marL="0" indent="0">
              <a:buNone/>
            </a:pPr>
            <a:r>
              <a:rPr lang="uk-UA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Оче+рет</a:t>
            </a:r>
            <a:r>
              <a:rPr lang="uk-UA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+ </a:t>
            </a:r>
            <a:r>
              <a:rPr lang="uk-UA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ян+ка</a:t>
            </a:r>
            <a:r>
              <a:rPr lang="uk-UA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=…….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Прочитай вірш, встав пропущені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букви.</a:t>
            </a:r>
            <a:endParaRPr lang="uk-UA" sz="2400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Ш…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поче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тихо 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оч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…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рет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                    при 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б…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резі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в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тумані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: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«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Чому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край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річки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виріс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я,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                    а не при 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ок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…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ані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?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Полину за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Горинь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Дніпро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</a:t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                    де в 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ок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…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ані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Тихім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К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упає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цілий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світ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                   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своїм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щасл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…</a:t>
            </a:r>
            <a:r>
              <a:rPr lang="ru-RU" sz="24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вим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сміхом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…»</a:t>
            </a:r>
            <a:endParaRPr lang="en-US" sz="2400" dirty="0">
              <a:solidFill>
                <a:srgbClr val="3366FF"/>
              </a:solidFill>
              <a:latin typeface="Sitka Small" panose="02000505000000020004" pitchFamily="2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690" y="4506079"/>
            <a:ext cx="3048001" cy="2351921"/>
          </a:xfrm>
          <a:prstGeom prst="rect">
            <a:avLst/>
          </a:prstGeom>
        </p:spPr>
      </p:pic>
      <p:pic>
        <p:nvPicPr>
          <p:cNvPr id="7" name="Google Shape;150;p30"/>
          <p:cNvPicPr preferRelativeResize="0"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alphaModFix/>
          </a:blip>
          <a:stretch>
            <a:fillRect/>
          </a:stretch>
        </p:blipFill>
        <p:spPr>
          <a:xfrm>
            <a:off x="795875" y="2798619"/>
            <a:ext cx="4510415" cy="942108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149859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</a:t>
            </a:r>
            <a: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Робота з словом</a:t>
            </a:r>
            <a:b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53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Океан</a:t>
            </a:r>
            <a: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sz="53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endParaRPr lang="en-US" sz="53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582" y="1565997"/>
            <a:ext cx="6567054" cy="5167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81"/>
          <a:stretch/>
        </p:blipFill>
        <p:spPr>
          <a:xfrm rot="3612265">
            <a:off x="5663765" y="2233621"/>
            <a:ext cx="2202874" cy="357122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748" y="5417127"/>
            <a:ext cx="6451888" cy="1440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401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235527" y="185472"/>
            <a:ext cx="6047509" cy="6405942"/>
          </a:xfrm>
          <a:ln>
            <a:solidFill>
              <a:srgbClr val="92D050"/>
            </a:solidFill>
          </a:ln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Відгадай що це?</a:t>
            </a:r>
          </a:p>
          <a:p>
            <a:pPr marL="0" indent="0">
              <a:buNone/>
            </a:pP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Водний простір що вкриває більшу частину земної поверхні й поділяє суходіл на материки та острови.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2600" i="1" dirty="0" err="1" smtClean="0">
                <a:solidFill>
                  <a:srgbClr val="FF0066"/>
                </a:solidFill>
                <a:latin typeface="Sitka Small" panose="02000505000000020004" pitchFamily="2" charset="0"/>
              </a:rPr>
              <a:t>Перевір</a:t>
            </a: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за орфографічним словником вислів : </a:t>
            </a: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«На  дні </a:t>
            </a:r>
            <a:r>
              <a:rPr lang="uk-UA" sz="2600" dirty="0" err="1" smtClean="0">
                <a:solidFill>
                  <a:srgbClr val="3366FF"/>
                </a:solidFill>
                <a:latin typeface="Sitka Small" panose="02000505000000020004" pitchFamily="2" charset="0"/>
              </a:rPr>
              <a:t>океана</a:t>
            </a: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»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 речення із словосполученнями </a:t>
            </a:r>
          </a:p>
          <a:p>
            <a:pPr marL="0" lvl="0" indent="0" algn="ctr">
              <a:buNone/>
            </a:pP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(</a:t>
            </a:r>
            <a:r>
              <a:rPr lang="uk-UA" sz="2600" dirty="0">
                <a:solidFill>
                  <a:srgbClr val="3366FF"/>
                </a:solidFill>
                <a:latin typeface="Sitka Small" panose="02000505000000020004" pitchFamily="2" charset="0"/>
              </a:rPr>
              <a:t>Безмежний океан, великий океан, </a:t>
            </a: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неймовірний океан</a:t>
            </a:r>
            <a:r>
              <a:rPr lang="uk-UA" sz="2600" dirty="0">
                <a:solidFill>
                  <a:srgbClr val="3366FF"/>
                </a:solidFill>
                <a:latin typeface="Sitka Small" panose="02000505000000020004" pitchFamily="2" charset="0"/>
              </a:rPr>
              <a:t>, таємничий океан). </a:t>
            </a:r>
            <a:endParaRPr lang="uk-UA" sz="2600" dirty="0" smtClean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2600" b="1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Відгадай загадку</a:t>
            </a:r>
            <a:r>
              <a:rPr lang="uk-UA" sz="26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.</a:t>
            </a:r>
            <a:endParaRPr lang="en-US" sz="2600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uk-UA" sz="2600" dirty="0">
                <a:solidFill>
                  <a:srgbClr val="3366FF"/>
                </a:solidFill>
                <a:latin typeface="Sitka Small" panose="02000505000000020004" pitchFamily="2" charset="0"/>
              </a:rPr>
              <a:t>Коли б усі води Землі та докупи нам </a:t>
            </a:r>
            <a:r>
              <a:rPr lang="uk-UA" sz="26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злити, Світовий (….) </a:t>
            </a:r>
            <a:r>
              <a:rPr lang="uk-UA" sz="2600" dirty="0">
                <a:solidFill>
                  <a:srgbClr val="3366FF"/>
                </a:solidFill>
                <a:latin typeface="Sitka Small" panose="02000505000000020004" pitchFamily="2" charset="0"/>
              </a:rPr>
              <a:t>ми змогли б утворити.</a:t>
            </a:r>
            <a:endParaRPr lang="en-US" sz="2600" dirty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 marL="0" lvl="0" indent="0" algn="ctr">
              <a:buNone/>
            </a:pPr>
            <a:endParaRPr lang="en-US" sz="2400" dirty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uk-UA" sz="2400" dirty="0" smtClean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endParaRPr lang="en-US" sz="2400" dirty="0">
              <a:solidFill>
                <a:srgbClr val="3366FF"/>
              </a:solidFill>
              <a:latin typeface="Sitka Small" panose="02000505000000020004" pitchFamily="2" charset="0"/>
            </a:endParaRPr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6416329" y="185472"/>
            <a:ext cx="5773994" cy="6405942"/>
          </a:xfrm>
          <a:ln>
            <a:solidFill>
              <a:srgbClr val="92D050"/>
            </a:solidFill>
          </a:ln>
        </p:spPr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§"/>
            </a:pPr>
            <a:r>
              <a:rPr lang="uk-UA" i="1" dirty="0">
                <a:solidFill>
                  <a:srgbClr val="FF0066"/>
                </a:solidFill>
                <a:latin typeface="Sitka Small" panose="02000505000000020004" pitchFamily="2" charset="0"/>
              </a:rPr>
              <a:t>До </a:t>
            </a:r>
            <a:r>
              <a:rPr lang="uk-UA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слова </a:t>
            </a:r>
            <a:r>
              <a:rPr lang="uk-UA" i="1" dirty="0">
                <a:solidFill>
                  <a:srgbClr val="FF0066"/>
                </a:solidFill>
                <a:latin typeface="Sitka Small" panose="02000505000000020004" pitchFamily="2" charset="0"/>
              </a:rPr>
              <a:t>«океан» дібрати якомога більше дієслів.</a:t>
            </a:r>
            <a:endParaRPr lang="en-US" i="1" dirty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Океан –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вирує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  </a:t>
            </a:r>
            <a:r>
              <a:rPr lang="ru-RU" sz="2400" dirty="0" err="1">
                <a:solidFill>
                  <a:srgbClr val="3366FF"/>
                </a:solidFill>
                <a:latin typeface="Sitka Small" panose="02000505000000020004" pitchFamily="2" charset="0"/>
              </a:rPr>
              <a:t>шепоче</a:t>
            </a:r>
            <a:r>
              <a:rPr lang="ru-RU" sz="2400" dirty="0">
                <a:solidFill>
                  <a:srgbClr val="3366FF"/>
                </a:solidFill>
                <a:latin typeface="Sitka Small" panose="02000505000000020004" pitchFamily="2" charset="0"/>
              </a:rPr>
              <a:t>, … </a:t>
            </a:r>
            <a:r>
              <a:rPr lang="ru-RU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.</a:t>
            </a:r>
          </a:p>
          <a:p>
            <a:pPr lvl="0">
              <a:buFont typeface="Wingdings" panose="05000000000000000000" pitchFamily="2" charset="2"/>
              <a:buChar char="§"/>
            </a:pPr>
            <a:r>
              <a:rPr lang="uk-UA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Запиши </a:t>
            </a:r>
            <a:r>
              <a:rPr lang="uk-UA" i="1" dirty="0">
                <a:solidFill>
                  <a:srgbClr val="FF0066"/>
                </a:solidFill>
                <a:latin typeface="Sitka Small" panose="02000505000000020004" pitchFamily="2" charset="0"/>
              </a:rPr>
              <a:t>назви </a:t>
            </a:r>
            <a:r>
              <a:rPr lang="uk-UA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океанів.</a:t>
            </a:r>
            <a:endParaRPr lang="uk-UA" i="1" dirty="0" smtClean="0">
              <a:solidFill>
                <a:srgbClr val="FF0066"/>
              </a:solidFill>
              <a:latin typeface="Sitka Small" panose="02000505000000020004" pitchFamily="2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Знайди слова в прямому та переносному значенні</a:t>
            </a:r>
          </a:p>
          <a:p>
            <a:pPr marL="0" indent="0">
              <a:buNone/>
            </a:pPr>
            <a:r>
              <a:rPr lang="uk-UA" sz="2400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Тихий океан, світовий океан, океан сліз, океан почуттів, Індійський океан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Склади асоціативний кущ з словом </a:t>
            </a:r>
          </a:p>
          <a:p>
            <a:pPr marL="0" indent="0">
              <a:buNone/>
            </a:pPr>
            <a:r>
              <a:rPr lang="uk-UA" sz="2400" i="1" dirty="0">
                <a:solidFill>
                  <a:srgbClr val="FF0066"/>
                </a:solidFill>
                <a:latin typeface="Sitka Small" panose="02000505000000020004" pitchFamily="2" charset="0"/>
              </a:rPr>
              <a:t> </a:t>
            </a:r>
            <a:r>
              <a:rPr lang="uk-UA" sz="2400" i="1" dirty="0" smtClean="0">
                <a:solidFill>
                  <a:srgbClr val="FF0066"/>
                </a:solidFill>
                <a:latin typeface="Sitka Small" panose="02000505000000020004" pitchFamily="2" charset="0"/>
              </a:rPr>
              <a:t>   </a:t>
            </a:r>
            <a:r>
              <a:rPr lang="uk-UA" sz="3200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океан</a:t>
            </a:r>
            <a:endParaRPr lang="ru-RU" sz="3200" i="1" dirty="0" smtClean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pPr marL="457200" lvl="1" indent="0">
              <a:buNone/>
            </a:pPr>
            <a:endParaRPr lang="en-US" sz="2000" dirty="0">
              <a:solidFill>
                <a:srgbClr val="3366FF"/>
              </a:solidFill>
              <a:latin typeface="Sitka Small" panose="02000505000000020004" pitchFamily="2" charset="0"/>
            </a:endParaRPr>
          </a:p>
          <a:p>
            <a:endParaRPr lang="en-US" dirty="0"/>
          </a:p>
        </p:txBody>
      </p:sp>
      <p:pic>
        <p:nvPicPr>
          <p:cNvPr id="13" name="Рисунок 1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1999" y="4355690"/>
            <a:ext cx="3172691" cy="2421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5541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02889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60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Дякую за роботу!</a:t>
            </a:r>
            <a:endParaRPr lang="en-US" sz="60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574" y="732685"/>
            <a:ext cx="5358300" cy="612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852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дмин\Desktop\шаблони\fon-dlya-prezentacii-vesna-03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 b="5119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952501" y="-701887"/>
            <a:ext cx="10758054" cy="6174432"/>
          </a:xfrm>
        </p:spPr>
        <p:txBody>
          <a:bodyPr>
            <a:normAutofit/>
          </a:bodyPr>
          <a:lstStyle/>
          <a:p>
            <a:pPr lvl="0">
              <a:spcBef>
                <a:spcPts val="1000"/>
              </a:spcBef>
            </a:pPr>
            <a:r>
              <a:rPr lang="uk-UA" sz="32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              </a:t>
            </a:r>
            <a:br>
              <a:rPr lang="uk-UA" sz="32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3200" b="1" i="1" dirty="0">
                <a:solidFill>
                  <a:srgbClr val="3366FF"/>
                </a:solidFill>
                <a:latin typeface="Sitka Small" panose="02000505000000020004" pitchFamily="2" charset="0"/>
              </a:rPr>
              <a:t> </a:t>
            </a:r>
            <a:r>
              <a:rPr lang="uk-UA" sz="32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                    </a:t>
            </a:r>
            <a:r>
              <a:rPr lang="uk-UA" sz="32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> Список використаних джерел</a:t>
            </a:r>
            <a: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2400" dirty="0" smtClean="0">
                <a:latin typeface="Sitka Small" panose="02000505000000020004" pitchFamily="2" charset="0"/>
              </a:rPr>
              <a:t>1</a:t>
            </a:r>
            <a:r>
              <a:rPr lang="uk-UA" sz="2400" dirty="0" smtClean="0">
                <a:latin typeface="Sitka Small" panose="02000505000000020004" pitchFamily="2" charset="0"/>
              </a:rPr>
              <a:t>. </a:t>
            </a:r>
            <a:r>
              <a:rPr lang="uk-UA" sz="2400" dirty="0">
                <a:latin typeface="Sitka Small" panose="02000505000000020004" pitchFamily="2" charset="0"/>
              </a:rPr>
              <a:t>Гладка В. Ф.  Посібник для вчителів початкових класів.- </a:t>
            </a:r>
            <a:r>
              <a:rPr lang="uk-UA" sz="2400" dirty="0" smtClean="0">
                <a:latin typeface="Sitka Small" panose="02000505000000020004" pitchFamily="2" charset="0"/>
              </a:rPr>
              <a:t>2018</a:t>
            </a:r>
            <a:br>
              <a:rPr lang="uk-UA" sz="2400" dirty="0" smtClean="0">
                <a:latin typeface="Sitka Small" panose="02000505000000020004" pitchFamily="2" charset="0"/>
              </a:rPr>
            </a:br>
            <a:r>
              <a:rPr lang="uk-UA" sz="2400" dirty="0" smtClean="0">
                <a:latin typeface="Sitka Small" panose="02000505000000020004" pitchFamily="2" charset="0"/>
              </a:rPr>
              <a:t>2. </a:t>
            </a:r>
            <a:r>
              <a:rPr lang="uk-UA" sz="2400" dirty="0" err="1" smtClean="0">
                <a:latin typeface="Sitka Small" panose="02000505000000020004" pitchFamily="2" charset="0"/>
              </a:rPr>
              <a:t>Загороднюк</a:t>
            </a:r>
            <a:r>
              <a:rPr lang="uk-UA" sz="2400" dirty="0" smtClean="0">
                <a:latin typeface="Sitka Small" panose="02000505000000020004" pitchFamily="2" charset="0"/>
              </a:rPr>
              <a:t> </a:t>
            </a:r>
            <a:r>
              <a:rPr lang="uk-UA" sz="2400" dirty="0">
                <a:latin typeface="Sitka Small" panose="02000505000000020004" pitchFamily="2" charset="0"/>
              </a:rPr>
              <a:t>І.С.  Робота над словами, правопис, яких </a:t>
            </a:r>
            <a:r>
              <a:rPr lang="uk-UA" sz="2400" dirty="0" smtClean="0">
                <a:latin typeface="Sitka Small" panose="02000505000000020004" pitchFamily="2" charset="0"/>
              </a:rPr>
              <a:t>потрібно</a:t>
            </a:r>
            <a:r>
              <a:rPr lang="uk-UA" sz="2400" dirty="0">
                <a:latin typeface="Sitka Small" panose="02000505000000020004" pitchFamily="2" charset="0"/>
              </a:rPr>
              <a:t> </a:t>
            </a:r>
            <a:r>
              <a:rPr lang="uk-UA" sz="2400" dirty="0" smtClean="0">
                <a:latin typeface="Sitka Small" panose="02000505000000020004" pitchFamily="2" charset="0"/>
              </a:rPr>
              <a:t>запам’ятати 2018.</a:t>
            </a:r>
            <a:br>
              <a:rPr lang="uk-UA" sz="2400" dirty="0" smtClean="0">
                <a:latin typeface="Sitka Small" panose="02000505000000020004" pitchFamily="2" charset="0"/>
              </a:rPr>
            </a:br>
            <a:r>
              <a:rPr lang="uk-UA" sz="2400" dirty="0" smtClean="0">
                <a:latin typeface="Sitka Small" panose="02000505000000020004" pitchFamily="2" charset="0"/>
              </a:rPr>
              <a:t>3. </a:t>
            </a:r>
            <a:r>
              <a:rPr lang="uk-UA" sz="2400" dirty="0" err="1" smtClean="0">
                <a:latin typeface="Sitka Small" panose="02000505000000020004" pitchFamily="2" charset="0"/>
              </a:rPr>
              <a:t>Прищепа</a:t>
            </a:r>
            <a:r>
              <a:rPr lang="uk-UA" sz="2400" dirty="0" smtClean="0">
                <a:latin typeface="Sitka Small" panose="02000505000000020004" pitchFamily="2" charset="0"/>
              </a:rPr>
              <a:t> </a:t>
            </a:r>
            <a:r>
              <a:rPr lang="uk-UA" sz="2400" dirty="0">
                <a:latin typeface="Sitka Small" panose="02000505000000020004" pitchFamily="2" charset="0"/>
              </a:rPr>
              <a:t>К.С., Лук’яненко В.Г. Тематичний словник школяра. – К.: Гала, 1997. – 336 с. </a:t>
            </a:r>
            <a:r>
              <a:rPr lang="uk-UA" sz="2400" dirty="0" smtClean="0">
                <a:latin typeface="Sitka Small" panose="02000505000000020004" pitchFamily="2" charset="0"/>
              </a:rPr>
              <a:t>35</a:t>
            </a:r>
            <a:r>
              <a:rPr lang="uk-UA" sz="24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  <a:t/>
            </a:r>
            <a:br>
              <a:rPr lang="uk-UA" sz="2400" b="1" i="1" dirty="0" smtClean="0">
                <a:solidFill>
                  <a:srgbClr val="3366FF"/>
                </a:solidFill>
                <a:latin typeface="Sitka Small" panose="02000505000000020004" pitchFamily="2" charset="0"/>
              </a:rPr>
            </a:br>
            <a:r>
              <a:rPr lang="uk-UA" sz="2400" i="1" dirty="0" smtClean="0">
                <a:latin typeface="Sitka Small" panose="02000505000000020004" pitchFamily="2" charset="0"/>
              </a:rPr>
              <a:t>4. </a:t>
            </a:r>
            <a:r>
              <a:rPr lang="uk-UA" sz="2400" dirty="0" smtClean="0">
                <a:latin typeface="Sitka Small" panose="02000505000000020004" pitchFamily="2" charset="0"/>
              </a:rPr>
              <a:t>Сапун Г.М., </a:t>
            </a:r>
            <a:r>
              <a:rPr lang="uk-UA" sz="2400" dirty="0" err="1" smtClean="0">
                <a:latin typeface="Sitka Small" panose="02000505000000020004" pitchFamily="2" charset="0"/>
              </a:rPr>
              <a:t>Пашинська</a:t>
            </a:r>
            <a:r>
              <a:rPr lang="uk-UA" sz="2400" dirty="0" smtClean="0">
                <a:latin typeface="Sitka Small" panose="02000505000000020004" pitchFamily="2" charset="0"/>
              </a:rPr>
              <a:t> М.О. Робота над словами, правопис яких потрібно запам’ятати. – Тернопіль: Підручники і посібники, 1997. – с.64</a:t>
            </a:r>
            <a:br>
              <a:rPr lang="uk-UA" sz="2400" dirty="0" smtClean="0">
                <a:latin typeface="Sitka Small" panose="02000505000000020004" pitchFamily="2" charset="0"/>
              </a:rPr>
            </a:br>
            <a:r>
              <a:rPr lang="uk-UA" sz="2400" dirty="0" smtClean="0">
                <a:latin typeface="Sitka Small" panose="02000505000000020004" pitchFamily="2" charset="0"/>
              </a:rPr>
              <a:t/>
            </a:r>
            <a:br>
              <a:rPr lang="uk-UA" sz="2400" dirty="0" smtClean="0">
                <a:latin typeface="Sitka Small" panose="02000505000000020004" pitchFamily="2" charset="0"/>
              </a:rPr>
            </a:br>
            <a:r>
              <a:rPr lang="uk-UA" sz="2400" dirty="0">
                <a:solidFill>
                  <a:srgbClr val="0070C0"/>
                </a:solidFill>
                <a:latin typeface="Sitka Small" panose="02000505000000020004" pitchFamily="2" charset="0"/>
              </a:rPr>
              <a:t>І</a:t>
            </a:r>
            <a:r>
              <a:rPr lang="uk-UA" sz="2400" dirty="0" smtClean="0">
                <a:solidFill>
                  <a:srgbClr val="0070C0"/>
                </a:solidFill>
                <a:latin typeface="Sitka Small" panose="02000505000000020004" pitchFamily="2" charset="0"/>
              </a:rPr>
              <a:t>нтернет- ресурси:</a:t>
            </a:r>
            <a:r>
              <a:rPr lang="uk-UA" sz="2400" dirty="0" smtClean="0">
                <a:solidFill>
                  <a:srgbClr val="0070C0"/>
                </a:solidFill>
                <a:latin typeface="Sitka Small" panose="02000505000000020004" pitchFamily="2" charset="0"/>
              </a:rPr>
              <a:t/>
            </a:r>
            <a:br>
              <a:rPr lang="uk-UA" sz="2400" dirty="0" smtClean="0">
                <a:solidFill>
                  <a:srgbClr val="0070C0"/>
                </a:solidFill>
                <a:latin typeface="Sitka Small" panose="02000505000000020004" pitchFamily="2" charset="0"/>
              </a:rPr>
            </a:br>
            <a:r>
              <a:rPr lang="uk-UA" sz="2400" dirty="0" smtClean="0">
                <a:latin typeface="Sitka Small" panose="02000505000000020004" pitchFamily="2" charset="0"/>
              </a:rPr>
              <a:t>1.</a:t>
            </a:r>
            <a:r>
              <a:rPr lang="uk-UA" sz="2400" u="sng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  <a:hlinkClick r:id="rId3"/>
              </a:rPr>
              <a:t>http</a:t>
            </a:r>
            <a:r>
              <a:rPr lang="uk-UA" sz="2400" u="sng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  <a:hlinkClick r:id="rId3"/>
              </a:rPr>
              <a:t>://</a:t>
            </a:r>
            <a:r>
              <a:rPr lang="uk-UA" sz="2400" u="sng" dirty="0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  <a:hlinkClick r:id="rId3"/>
              </a:rPr>
              <a:t>uk.wikipedia.org/</a:t>
            </a:r>
            <a:r>
              <a:rPr lang="uk-UA" sz="2400" u="sng" dirty="0" err="1" smtClean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  <a:hlinkClick r:id="rId3"/>
              </a:rPr>
              <a:t>wiki</a:t>
            </a:r>
            <a:r>
              <a:rPr lang="uk-UA" sz="2400" dirty="0"/>
              <a:t> .  </a:t>
            </a:r>
            <a:r>
              <a:rPr lang="uk-UA" sz="2400" dirty="0" smtClean="0"/>
              <a:t/>
            </a:r>
            <a:br>
              <a:rPr lang="uk-UA" sz="2400" dirty="0" smtClean="0"/>
            </a:br>
            <a:r>
              <a:rPr lang="uk-UA" sz="2400" dirty="0" smtClean="0"/>
              <a:t>2. </a:t>
            </a:r>
            <a:r>
              <a:rPr lang="en-US" sz="2400" dirty="0" smtClean="0">
                <a:solidFill>
                  <a:srgbClr val="0070C0"/>
                </a:solidFill>
              </a:rPr>
              <a:t>mamabook.com.ua</a:t>
            </a:r>
            <a:r>
              <a:rPr lang="en-US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en-US" sz="2400" dirty="0">
                <a:solidFill>
                  <a:prstClr val="black"/>
                </a:solidFill>
                <a:latin typeface="Calibri" panose="020F0502020204030204"/>
                <a:ea typeface="+mn-ea"/>
                <a:cs typeface="+mn-cs"/>
              </a:rPr>
            </a:br>
            <a:endParaRPr lang="en-US" sz="2400" dirty="0">
              <a:latin typeface="Sitka Small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15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999</TotalTime>
  <Words>572</Words>
  <Application>Microsoft Office PowerPoint</Application>
  <PresentationFormat>Широкоэкранный</PresentationFormat>
  <Paragraphs>127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Sitka Small</vt:lpstr>
      <vt:lpstr>Wingdings</vt:lpstr>
      <vt:lpstr>Тема Office</vt:lpstr>
      <vt:lpstr>            Щоденні 5            Робота              з словами </vt:lpstr>
      <vt:lpstr>    Робота з словом Апельсин  </vt:lpstr>
      <vt:lpstr>Презентация PowerPoint</vt:lpstr>
      <vt:lpstr> Робота з словом Айстра </vt:lpstr>
      <vt:lpstr>Презентация PowerPoint</vt:lpstr>
      <vt:lpstr>Робота з словом Кукурудза</vt:lpstr>
      <vt:lpstr>Презентация PowerPoint</vt:lpstr>
      <vt:lpstr>Робота з словом</vt:lpstr>
      <vt:lpstr>Презентация PowerPoint</vt:lpstr>
      <vt:lpstr>Робота з словом Очерет</vt:lpstr>
      <vt:lpstr>Презентация PowerPoint</vt:lpstr>
      <vt:lpstr>    Робота з словом Океан  </vt:lpstr>
      <vt:lpstr>Презентация PowerPoint</vt:lpstr>
      <vt:lpstr> Дякую за роботу!</vt:lpstr>
      <vt:lpstr>                                        Список використаних джерел 1. Гладка В. Ф.  Посібник для вчителів початкових класів.- 2018 2. Загороднюк І.С.  Робота над словами, правопис, яких потрібно запам’ятати 2018. 3. Прищепа К.С., Лук’яненко В.Г. Тематичний словник школяра. – К.: Гала, 1997. – 336 с. 35 4. Сапун Г.М., Пашинська М.О. Робота над словами, правопис яких потрібно запам’ятати. – Тернопіль: Підручники і посібники, 1997. – с.64  Інтернет- ресурси: 1.http://uk.wikipedia.org/wiki .   2. mamabook.com.ua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Щоденні 5 Робота  з словами  </dc:title>
  <dc:creator>Пользователь Windows</dc:creator>
  <cp:lastModifiedBy>Пользователь Windows</cp:lastModifiedBy>
  <cp:revision>84</cp:revision>
  <dcterms:created xsi:type="dcterms:W3CDTF">2020-12-08T15:19:26Z</dcterms:created>
  <dcterms:modified xsi:type="dcterms:W3CDTF">2021-01-15T12:20:07Z</dcterms:modified>
</cp:coreProperties>
</file>