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57" r:id="rId5"/>
    <p:sldId id="259" r:id="rId6"/>
    <p:sldId id="260" r:id="rId7"/>
    <p:sldId id="262" r:id="rId8"/>
    <p:sldId id="261" r:id="rId9"/>
    <p:sldId id="263" r:id="rId10"/>
    <p:sldId id="265" r:id="rId11"/>
    <p:sldId id="266" r:id="rId12"/>
    <p:sldId id="267" r:id="rId13"/>
    <p:sldId id="268" r:id="rId14"/>
    <p:sldId id="272" r:id="rId15"/>
    <p:sldId id="269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99"/>
    <a:srgbClr val="FFFFCC"/>
    <a:srgbClr val="FFCC99"/>
    <a:srgbClr val="2A5A06"/>
    <a:srgbClr val="70AC2E"/>
    <a:srgbClr val="7ABC32"/>
    <a:srgbClr val="FF9E1D"/>
    <a:srgbClr val="D68B1C"/>
    <a:srgbClr val="D09622"/>
    <a:srgbClr val="CC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5195" y="4650640"/>
            <a:ext cx="7329840" cy="859205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rgbClr val="2A5A0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5195" y="5566870"/>
            <a:ext cx="7329840" cy="458115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7ABC3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443835"/>
            <a:ext cx="8229600" cy="45811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2A5A0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54655"/>
            <a:ext cx="8229600" cy="3918803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014" y="374900"/>
            <a:ext cx="6558080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7ABC3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015" y="1291130"/>
            <a:ext cx="6558080" cy="4275740"/>
          </a:xfrm>
        </p:spPr>
        <p:txBody>
          <a:bodyPr/>
          <a:lstStyle>
            <a:lvl1pPr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3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88290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7ABC3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512770"/>
            <a:ext cx="4040188" cy="3035058"/>
          </a:xfrm>
        </p:spPr>
        <p:txBody>
          <a:bodyPr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88290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7ABC3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512770"/>
            <a:ext cx="4041775" cy="3035058"/>
          </a:xfrm>
        </p:spPr>
        <p:txBody>
          <a:bodyPr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3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5.jpeg"/><Relationship Id="rId3" Type="http://schemas.openxmlformats.org/officeDocument/2006/relationships/image" Target="../media/image39.jpeg"/><Relationship Id="rId7" Type="http://schemas.openxmlformats.org/officeDocument/2006/relationships/image" Target="../media/image40.jpeg"/><Relationship Id="rId12" Type="http://schemas.openxmlformats.org/officeDocument/2006/relationships/image" Target="../media/image4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11" Type="http://schemas.openxmlformats.org/officeDocument/2006/relationships/image" Target="../media/image43.jpeg"/><Relationship Id="rId5" Type="http://schemas.openxmlformats.org/officeDocument/2006/relationships/image" Target="../media/image31.jpeg"/><Relationship Id="rId10" Type="http://schemas.openxmlformats.org/officeDocument/2006/relationships/image" Target="../media/image42.jpeg"/><Relationship Id="rId4" Type="http://schemas.openxmlformats.org/officeDocument/2006/relationships/image" Target="../media/image32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 l="4591" t="3846" r="3586" b="3846"/>
          <a:stretch>
            <a:fillRect/>
          </a:stretch>
        </p:blipFill>
        <p:spPr bwMode="auto">
          <a:xfrm rot="20397973">
            <a:off x="467456" y="393604"/>
            <a:ext cx="2233051" cy="26796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4192525"/>
            <a:ext cx="8246070" cy="1317321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Спиридон ВАНГЕЛІ</a:t>
            </a:r>
            <a:endParaRPr lang="en-US" sz="5400" b="1" dirty="0">
              <a:ln>
                <a:solidFill>
                  <a:schemeClr val="bg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5566870"/>
            <a:ext cx="8093365" cy="7635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rgbClr val="2A5A06"/>
                  </a:solidFill>
                </a:ln>
                <a:solidFill>
                  <a:srgbClr val="70AC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“ Нові пригоди хлопчика ГУГУЦЕ”</a:t>
            </a:r>
            <a:endParaRPr lang="en-US" sz="4000" b="1" dirty="0">
              <a:ln>
                <a:solidFill>
                  <a:srgbClr val="2A5A06"/>
                </a:solidFill>
              </a:ln>
              <a:solidFill>
                <a:srgbClr val="70AC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9540" y="374900"/>
            <a:ext cx="3266512" cy="2443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8" name="Picture 4" descr="4244d-guguta13.jpg"/>
          <p:cNvPicPr>
            <a:picLocks noChangeAspect="1" noChangeArrowheads="1"/>
          </p:cNvPicPr>
          <p:nvPr/>
        </p:nvPicPr>
        <p:blipFill>
          <a:blip r:embed="rId5" cstate="print"/>
          <a:srcRect l="6197" r="13235" b="14155"/>
          <a:stretch>
            <a:fillRect/>
          </a:stretch>
        </p:blipFill>
        <p:spPr bwMode="auto">
          <a:xfrm>
            <a:off x="6557165" y="2054655"/>
            <a:ext cx="1985165" cy="2748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6392037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97935"/>
            <a:ext cx="46863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65" y="985721"/>
            <a:ext cx="8229600" cy="916230"/>
          </a:xfrm>
        </p:spPr>
        <p:txBody>
          <a:bodyPr>
            <a:normAutofit/>
          </a:bodyPr>
          <a:lstStyle/>
          <a:p>
            <a:pPr algn="ctr"/>
            <a:r>
              <a:rPr lang="uk-UA" b="1" i="1" cap="all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Оповідання – це …?</a:t>
            </a:r>
            <a:endParaRPr lang="uk-UA" dirty="0">
              <a:ln>
                <a:solidFill>
                  <a:schemeClr val="bg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4375" y="2054655"/>
            <a:ext cx="5344676" cy="2137870"/>
          </a:xfrm>
          <a:solidFill>
            <a:srgbClr val="FFFF99"/>
          </a:solidFill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Невеликий за обсягом 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прозовий твір,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у якому зображується 1 подія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із життя 1 (рідше 2) героїв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961180" y="4192525"/>
            <a:ext cx="5039264" cy="1068935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Події взяті з реального життя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Речення</a:t>
            </a:r>
            <a:r>
              <a:rPr kumimoji="0" lang="uk-UA" sz="2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не римуються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 l="23751" r="22809"/>
          <a:stretch>
            <a:fillRect/>
          </a:stretch>
        </p:blipFill>
        <p:spPr bwMode="auto">
          <a:xfrm>
            <a:off x="6709870" y="1749245"/>
            <a:ext cx="1374345" cy="192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l="13360" r="14496"/>
          <a:stretch>
            <a:fillRect/>
          </a:stretch>
        </p:blipFill>
        <p:spPr bwMode="auto">
          <a:xfrm>
            <a:off x="5182819" y="4583659"/>
            <a:ext cx="3817625" cy="2143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8965" y="1749245"/>
            <a:ext cx="8229600" cy="48865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1. відповідальна за наслідки своїх вчинків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2. здатна думати не тільки про себе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3. готова прийти на допомогу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4. не нав'язує свою думку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5. завжди чесна, навіть у дрібницях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6. </a:t>
            </a:r>
            <a:r>
              <a:rPr lang="uk-UA" b="1" dirty="0" smtClean="0">
                <a:solidFill>
                  <a:schemeClr val="tx1"/>
                </a:solidFill>
              </a:rPr>
              <a:t>здатна визнати, що помилилася</a:t>
            </a:r>
            <a:endParaRPr lang="uk-UA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7. </a:t>
            </a:r>
            <a:r>
              <a:rPr lang="uk-UA" b="1" dirty="0" smtClean="0">
                <a:solidFill>
                  <a:schemeClr val="tx1"/>
                </a:solidFill>
              </a:rPr>
              <a:t>поважає інших людей</a:t>
            </a:r>
            <a:endParaRPr lang="uk-UA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8. </a:t>
            </a:r>
            <a:r>
              <a:rPr lang="uk-UA" b="1" dirty="0" smtClean="0">
                <a:solidFill>
                  <a:schemeClr val="tx1"/>
                </a:solidFill>
              </a:rPr>
              <a:t>скромна</a:t>
            </a:r>
            <a:endParaRPr lang="uk-UA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9. пунктуальна і надійна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10. доброзичлива</a:t>
            </a:r>
          </a:p>
          <a:p>
            <a:endParaRPr lang="uk-UA" dirty="0"/>
          </a:p>
        </p:txBody>
      </p:sp>
      <p:sp>
        <p:nvSpPr>
          <p:cNvPr id="4" name="Овал 3"/>
          <p:cNvSpPr/>
          <p:nvPr/>
        </p:nvSpPr>
        <p:spPr>
          <a:xfrm>
            <a:off x="2128720" y="222195"/>
            <a:ext cx="4886560" cy="1374345"/>
          </a:xfrm>
          <a:prstGeom prst="ellipse">
            <a:avLst/>
          </a:prstGeom>
          <a:ln>
            <a:solidFill>
              <a:schemeClr val="bg2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ПОРЯДНА ЛЮДИНА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680310"/>
            <a:ext cx="8229600" cy="1527049"/>
          </a:xfrm>
        </p:spPr>
        <p:txBody>
          <a:bodyPr>
            <a:noAutofit/>
          </a:bodyPr>
          <a:lstStyle/>
          <a:p>
            <a:r>
              <a:rPr lang="uk-UA" b="1" i="1" cap="all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СПИРИДОН СТЕПАНОВИЧ ВАНГЕЛІ </a:t>
            </a:r>
            <a:r>
              <a:rPr lang="uk-UA" sz="2400" b="1" u="sng" dirty="0" smtClean="0"/>
              <a:t>Молдовський дитячий письменник, перекладач</a:t>
            </a:r>
            <a:endParaRPr lang="en-US" sz="2400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2244" y="2207359"/>
            <a:ext cx="5955495" cy="4428445"/>
          </a:xfrm>
        </p:spPr>
        <p:txBody>
          <a:bodyPr>
            <a:normAutofit fontScale="92500" lnSpcReduction="20000"/>
          </a:bodyPr>
          <a:lstStyle/>
          <a:p>
            <a:r>
              <a:rPr lang="uk-UA" sz="2600" b="1" dirty="0" smtClean="0">
                <a:solidFill>
                  <a:schemeClr val="tx1"/>
                </a:solidFill>
              </a:rPr>
              <a:t>Народився в селі Грінеуць, у Бессарабії, у селянській сім’ї. </a:t>
            </a:r>
          </a:p>
          <a:p>
            <a:r>
              <a:rPr lang="uk-UA" sz="2600" b="1" dirty="0" smtClean="0">
                <a:solidFill>
                  <a:schemeClr val="tx1"/>
                </a:solidFill>
              </a:rPr>
              <a:t>Коли хлопчику було 12 років, померла мати, тому дитинство було нелегким, та й до того ж ішли тяжкі передвоєнні й воєнні роки.</a:t>
            </a:r>
          </a:p>
          <a:p>
            <a:r>
              <a:rPr lang="uk-UA" sz="2600" b="1" dirty="0" smtClean="0">
                <a:solidFill>
                  <a:schemeClr val="tx1"/>
                </a:solidFill>
              </a:rPr>
              <a:t>У 20 років закінчив філологічний факультет Кишинівського державного педагогічного інституту, відслужив в армії, потім працював учителем у сільській школі. Його учні – перші слухачі та поціновувачі літературного таланту письменника.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 descr="Автор: Вангели Спиридон Степанович | новинки 2023 | книжный  интернет-магазин Лабиринт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69801" y="2665474"/>
            <a:ext cx="2175051" cy="2748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01670" y="5566870"/>
            <a:ext cx="21378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/>
              <a:t>14 червня 1932 р.</a:t>
            </a:r>
            <a:endParaRPr lang="uk-UA" sz="2000" dirty="0"/>
          </a:p>
        </p:txBody>
      </p:sp>
    </p:spTree>
    <p:extLst>
      <p:ext uri="{BB962C8B-B14F-4D97-AF65-F5344CB8AC3E}">
        <p14:creationId xmlns="" xmlns:p14="http://schemas.microsoft.com/office/powerpoint/2010/main" val="410330949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65196" y="680310"/>
            <a:ext cx="4581150" cy="610820"/>
          </a:xfrm>
        </p:spPr>
        <p:txBody>
          <a:bodyPr>
            <a:noAutofit/>
          </a:bodyPr>
          <a:lstStyle/>
          <a:p>
            <a:r>
              <a:rPr lang="uk-UA" b="1" i="1" cap="all" dirty="0" smtClean="0">
                <a:solidFill>
                  <a:srgbClr val="FF0000"/>
                </a:solidFill>
              </a:rPr>
              <a:t>СПИРИДОН ВАНГЕЛІ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670605" y="2207360"/>
            <a:ext cx="7177135" cy="4428444"/>
          </a:xfrm>
        </p:spPr>
        <p:txBody>
          <a:bodyPr>
            <a:normAutofit fontScale="70000" lnSpcReduction="20000"/>
          </a:bodyPr>
          <a:lstStyle/>
          <a:p>
            <a:r>
              <a:rPr lang="uk-UA" sz="3400" b="1" dirty="0" smtClean="0">
                <a:solidFill>
                  <a:schemeClr val="tx1"/>
                </a:solidFill>
              </a:rPr>
              <a:t>Першою побачила світ книга Вангелі </a:t>
            </a:r>
            <a:r>
              <a:rPr lang="uk-UA" sz="3400" b="1" dirty="0" smtClean="0">
                <a:solidFill>
                  <a:srgbClr val="C00000"/>
                </a:solidFill>
              </a:rPr>
              <a:t>«В країні метеликів» </a:t>
            </a:r>
            <a:r>
              <a:rPr lang="uk-UA" sz="3400" b="1" dirty="0" smtClean="0">
                <a:solidFill>
                  <a:schemeClr val="tx1"/>
                </a:solidFill>
              </a:rPr>
              <a:t>. Наступною – </a:t>
            </a:r>
            <a:r>
              <a:rPr lang="uk-UA" sz="3400" b="1" dirty="0" smtClean="0">
                <a:solidFill>
                  <a:srgbClr val="C00000"/>
                </a:solidFill>
              </a:rPr>
              <a:t>«Пригоди Гугуце»</a:t>
            </a:r>
            <a:r>
              <a:rPr lang="uk-UA" sz="3400" b="1" dirty="0" smtClean="0">
                <a:solidFill>
                  <a:schemeClr val="tx1"/>
                </a:solidFill>
              </a:rPr>
              <a:t> . Саме вона принесла письменнику заслужену славу.</a:t>
            </a:r>
          </a:p>
          <a:p>
            <a:r>
              <a:rPr lang="uk-UA" sz="3400" b="1" dirty="0" smtClean="0">
                <a:solidFill>
                  <a:schemeClr val="tx1"/>
                </a:solidFill>
              </a:rPr>
              <a:t>Потім з-під пера Вангелі вийшли </a:t>
            </a:r>
            <a:r>
              <a:rPr lang="uk-UA" sz="3400" b="1" dirty="0" smtClean="0">
                <a:solidFill>
                  <a:srgbClr val="C00000"/>
                </a:solidFill>
              </a:rPr>
              <a:t>«Гугуце – капітан корабля», «Панталонія – країна диваків», «Соловей», «Чубо з села Туртуріка» </a:t>
            </a:r>
            <a:r>
              <a:rPr lang="uk-UA" sz="3400" b="1" dirty="0" smtClean="0">
                <a:solidFill>
                  <a:schemeClr val="tx1"/>
                </a:solidFill>
              </a:rPr>
              <a:t>та інші. </a:t>
            </a:r>
          </a:p>
          <a:p>
            <a:r>
              <a:rPr lang="uk-UA" sz="3400" b="1" dirty="0" smtClean="0">
                <a:solidFill>
                  <a:schemeClr val="tx1"/>
                </a:solidFill>
              </a:rPr>
              <a:t>Спиридон Степанович перекладає твори зарубіжних письменників, серед яких є творчий доробок Астрід Ліндгрен.</a:t>
            </a:r>
          </a:p>
          <a:p>
            <a:r>
              <a:rPr lang="uk-UA" sz="3400" b="1" dirty="0" smtClean="0">
                <a:solidFill>
                  <a:schemeClr val="tx1"/>
                </a:solidFill>
              </a:rPr>
              <a:t>Книги Вангелі виходять німецькою, англійською, японською, болгарською, російською, українською та вірменською мовами.</a:t>
            </a:r>
          </a:p>
          <a:p>
            <a:endParaRPr lang="en-US" dirty="0" smtClean="0"/>
          </a:p>
        </p:txBody>
      </p:sp>
      <p:pic>
        <p:nvPicPr>
          <p:cNvPr id="4098" name="Picture 2" descr="Вопреки слухам писатель Спиридон Вангели жив | pravda!md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r="8714"/>
          <a:stretch>
            <a:fillRect/>
          </a:stretch>
        </p:blipFill>
        <p:spPr bwMode="auto">
          <a:xfrm>
            <a:off x="5899267" y="222195"/>
            <a:ext cx="3092028" cy="1832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0163387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60" y="527606"/>
            <a:ext cx="8704185" cy="610820"/>
          </a:xfrm>
        </p:spPr>
        <p:txBody>
          <a:bodyPr>
            <a:noAutofit/>
          </a:bodyPr>
          <a:lstStyle/>
          <a:p>
            <a:pPr algn="l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Літературна творчість Спиридона Вангелі</a:t>
            </a:r>
            <a:endParaRPr lang="en-US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076" name="Picture 4" descr="Шапка Гугуце. С.Вангел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3395" y="1291130"/>
            <a:ext cx="1527050" cy="2045157"/>
          </a:xfrm>
          <a:prstGeom prst="rect">
            <a:avLst/>
          </a:prstGeom>
          <a:noFill/>
        </p:spPr>
      </p:pic>
      <p:pic>
        <p:nvPicPr>
          <p:cNvPr id="3078" name="Picture 6" descr="Діди Мороз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7985" y="4192525"/>
            <a:ext cx="1718440" cy="2301483"/>
          </a:xfrm>
          <a:prstGeom prst="rect">
            <a:avLst/>
          </a:prstGeom>
          <a:noFill/>
        </p:spPr>
      </p:pic>
      <p:pic>
        <p:nvPicPr>
          <p:cNvPr id="3080" name="Picture 8" descr="Парта Гугуц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9050" y="1749245"/>
            <a:ext cx="1482256" cy="1985165"/>
          </a:xfrm>
          <a:prstGeom prst="rect">
            <a:avLst/>
          </a:prstGeom>
          <a:noFill/>
        </p:spPr>
      </p:pic>
      <p:pic>
        <p:nvPicPr>
          <p:cNvPr id="3082" name="Picture 10" descr="Чубо з села Туртури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7410" y="4192525"/>
            <a:ext cx="1777956" cy="2443280"/>
          </a:xfrm>
          <a:prstGeom prst="rect">
            <a:avLst/>
          </a:prstGeom>
          <a:noFill/>
        </p:spPr>
      </p:pic>
      <p:sp>
        <p:nvSpPr>
          <p:cNvPr id="3084" name="AutoShape 12" descr="Лучшие книги Спиридона Степановича Ванге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6260" y="4192525"/>
            <a:ext cx="1679755" cy="244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9" name="Picture 17" descr="Вангелі, Спиридон. Пригоди хлопчика Гугуце"/>
          <p:cNvPicPr>
            <a:picLocks noChangeAspect="1" noChangeArrowheads="1"/>
          </p:cNvPicPr>
          <p:nvPr/>
        </p:nvPicPr>
        <p:blipFill>
          <a:blip r:embed="rId7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1291130"/>
            <a:ext cx="1529851" cy="1985165"/>
          </a:xfrm>
          <a:prstGeom prst="rect">
            <a:avLst/>
          </a:prstGeom>
          <a:noFill/>
        </p:spPr>
      </p:pic>
      <p:pic>
        <p:nvPicPr>
          <p:cNvPr id="3091" name="Picture 19" descr="ВАНГЕЛИ СПИРИДОН. НОВI ПРИГОДИ ХЛОПЧИКА ГУГУЦЕ На укр. языке. Рисунки  Микола ПШIНКА. Веселка 1973 г. купить на | Аукцион для коллекционеров UNC.UA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</a:blip>
          <a:srcRect l="12525" t="4697" r="6062" b="7628"/>
          <a:stretch>
            <a:fillRect/>
          </a:stretch>
        </p:blipFill>
        <p:spPr bwMode="auto">
          <a:xfrm>
            <a:off x="1212490" y="1596540"/>
            <a:ext cx="1527050" cy="2074231"/>
          </a:xfrm>
          <a:prstGeom prst="rect">
            <a:avLst/>
          </a:prstGeom>
          <a:noFill/>
        </p:spPr>
      </p:pic>
      <p:pic>
        <p:nvPicPr>
          <p:cNvPr id="3093" name="Picture 21" descr="Вангелі, Спиридон Хлопчик з блакитного куреня » Retrokniga"/>
          <p:cNvPicPr>
            <a:picLocks noChangeAspect="1" noChangeArrowheads="1"/>
          </p:cNvPicPr>
          <p:nvPr/>
        </p:nvPicPr>
        <p:blipFill>
          <a:blip r:embed="rId9" cstate="print">
            <a:lum contrast="30000"/>
          </a:blip>
          <a:srcRect/>
          <a:stretch>
            <a:fillRect/>
          </a:stretch>
        </p:blipFill>
        <p:spPr bwMode="auto">
          <a:xfrm>
            <a:off x="2434130" y="4192525"/>
            <a:ext cx="1832460" cy="2443280"/>
          </a:xfrm>
          <a:prstGeom prst="rect">
            <a:avLst/>
          </a:prstGeom>
          <a:noFill/>
        </p:spPr>
      </p:pic>
      <p:sp>
        <p:nvSpPr>
          <p:cNvPr id="3095" name="AutoShape 23" descr="Лучшие книги Спиридона Степановича Ванге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10" cstate="print">
            <a:lum contrast="10000"/>
          </a:blip>
          <a:srcRect/>
          <a:stretch>
            <a:fillRect/>
          </a:stretch>
        </p:blipFill>
        <p:spPr bwMode="auto">
          <a:xfrm>
            <a:off x="4724705" y="1901950"/>
            <a:ext cx="1454452" cy="198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Пісенька Гугуце. С.Вангелі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39540" y="1901950"/>
            <a:ext cx="1527050" cy="20448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0330949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55" y="3429000"/>
            <a:ext cx="9000445" cy="3054100"/>
          </a:xfrm>
        </p:spPr>
        <p:txBody>
          <a:bodyPr>
            <a:normAutofit fontScale="85000" lnSpcReduction="10000"/>
          </a:bodyPr>
          <a:lstStyle/>
          <a:p>
            <a:r>
              <a:rPr lang="uk-UA" b="1" u="sng" dirty="0" smtClean="0">
                <a:solidFill>
                  <a:srgbClr val="FF0000"/>
                </a:solidFill>
              </a:rPr>
              <a:t>«Пригоди </a:t>
            </a:r>
            <a:r>
              <a:rPr lang="uk-UA" b="1" u="sng" dirty="0" smtClean="0">
                <a:solidFill>
                  <a:srgbClr val="FF0000"/>
                </a:solidFill>
              </a:rPr>
              <a:t>хлопчика Гугуце</a:t>
            </a:r>
            <a:r>
              <a:rPr lang="uk-UA" b="1" u="sng" dirty="0" smtClean="0">
                <a:solidFill>
                  <a:srgbClr val="FF0000"/>
                </a:solidFill>
              </a:rPr>
              <a:t>», «Нові пригоди </a:t>
            </a:r>
            <a:r>
              <a:rPr lang="uk-UA" b="1" u="sng" dirty="0" smtClean="0">
                <a:solidFill>
                  <a:srgbClr val="FF0000"/>
                </a:solidFill>
              </a:rPr>
              <a:t>хлопчика Гугуце</a:t>
            </a:r>
            <a:r>
              <a:rPr lang="uk-UA" b="1" u="sng" dirty="0" smtClean="0">
                <a:solidFill>
                  <a:srgbClr val="FF0000"/>
                </a:solidFill>
              </a:rPr>
              <a:t>»</a:t>
            </a:r>
            <a:r>
              <a:rPr lang="uk-UA" b="1" i="1" dirty="0" smtClean="0">
                <a:solidFill>
                  <a:schemeClr val="tx1"/>
                </a:solidFill>
              </a:rPr>
              <a:t/>
            </a:r>
            <a:br>
              <a:rPr lang="uk-UA" b="1" i="1" dirty="0" smtClean="0">
                <a:solidFill>
                  <a:schemeClr val="tx1"/>
                </a:solidFill>
              </a:rPr>
            </a:br>
            <a:r>
              <a:rPr lang="uk-UA" i="1" dirty="0" smtClean="0">
                <a:solidFill>
                  <a:schemeClr val="tx1"/>
                </a:solidFill>
              </a:rPr>
              <a:t>У книзі, що складається з багатьох оповідань, ідеться про веселі, дивовижні пригоди маленького хлопчика на ім’я Гугуце. Він дуже сміливий. Завжди знаходить справу по силам і до душі, а подекуди капосні вигадки хлопчика не дають сумувати нікому: ані йому, ані його землякам із молдовського села Троє Козенят. Але Гугуце – добрий, спостережливий, працелюбний </a:t>
            </a:r>
            <a:r>
              <a:rPr lang="uk-UA" i="1" dirty="0" smtClean="0">
                <a:solidFill>
                  <a:schemeClr val="tx1"/>
                </a:solidFill>
              </a:rPr>
              <a:t>  і </a:t>
            </a:r>
            <a:r>
              <a:rPr lang="uk-UA" i="1" dirty="0" smtClean="0">
                <a:solidFill>
                  <a:schemeClr val="tx1"/>
                </a:solidFill>
              </a:rPr>
              <a:t>талановитий. Він готовий прийти на допомогу усім, хто її потребує.</a:t>
            </a:r>
          </a:p>
          <a:p>
            <a:endParaRPr lang="uk-UA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6015" y="222195"/>
            <a:ext cx="5344675" cy="3206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Спиридон Вангели оценил памятник Гугуцэ в Кишинёве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l="13360" r="9152"/>
          <a:stretch>
            <a:fillRect/>
          </a:stretch>
        </p:blipFill>
        <p:spPr bwMode="auto">
          <a:xfrm>
            <a:off x="4572000" y="680310"/>
            <a:ext cx="4137717" cy="2803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bliqueTopRigh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484" name="Picture 4" descr="В центре столицы появится скульптура семиметровой «Шапки Гугуцэ» – wind.md"/>
          <p:cNvPicPr>
            <a:picLocks noChangeAspect="1" noChangeArrowheads="1"/>
          </p:cNvPicPr>
          <p:nvPr/>
        </p:nvPicPr>
        <p:blipFill>
          <a:blip r:embed="rId3" cstate="print"/>
          <a:srcRect l="7495" t="5000" r="6317"/>
          <a:stretch>
            <a:fillRect/>
          </a:stretch>
        </p:blipFill>
        <p:spPr bwMode="auto">
          <a:xfrm>
            <a:off x="448965" y="1138425"/>
            <a:ext cx="3327362" cy="54973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bliqueBottom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486" name="AutoShape 6" descr="Приключения Гугуцэ — Спиридон Ванге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89" name="Picture 9" descr="Спиридон Вангели отмечает 90-летие - Accent"/>
          <p:cNvPicPr>
            <a:picLocks noChangeAspect="1" noChangeArrowheads="1"/>
          </p:cNvPicPr>
          <p:nvPr/>
        </p:nvPicPr>
        <p:blipFill>
          <a:blip r:embed="rId4" cstate="print"/>
          <a:srcRect r="17073"/>
          <a:stretch>
            <a:fillRect/>
          </a:stretch>
        </p:blipFill>
        <p:spPr bwMode="auto">
          <a:xfrm>
            <a:off x="4419295" y="3734410"/>
            <a:ext cx="4349816" cy="2950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01633878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2491" y="374901"/>
            <a:ext cx="7177134" cy="1221640"/>
          </a:xfrm>
        </p:spPr>
        <p:txBody>
          <a:bodyPr>
            <a:noAutofit/>
          </a:bodyPr>
          <a:lstStyle/>
          <a:p>
            <a:r>
              <a:rPr lang="uk-UA" b="1" i="1" cap="all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Слухаємо уривок з твору           “ Нові пригоди ГУГУЦЕ”</a:t>
            </a:r>
            <a:endParaRPr lang="en-US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72000" y="1901950"/>
            <a:ext cx="3664919" cy="10689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all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2A5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Оповідання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all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2A5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“ Проліски ”</a:t>
            </a:r>
            <a:endParaRPr kumimoji="0" lang="en-US" sz="3600" b="1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rgbClr val="2A5A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2530" name="Picture 2" descr="Рассказ «Подснежники» (Спиридон Степанович Вангели) | Сайт воспитателя  Новак Елены Валентиновны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01670" y="2360065"/>
            <a:ext cx="2439539" cy="3054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2253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8475" y="3734410"/>
            <a:ext cx="4944048" cy="271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 знаєш ти?</a:t>
            </a:r>
            <a:endParaRPr lang="uk-UA" sz="4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6591" y="1138425"/>
            <a:ext cx="4733854" cy="5719575"/>
          </a:xfrm>
        </p:spPr>
        <p:txBody>
          <a:bodyPr>
            <a:noAutofit/>
          </a:bodyPr>
          <a:lstStyle/>
          <a:p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Найперша квітка, що зацвітає навесні – </a:t>
            </a:r>
            <a:r>
              <a:rPr lang="uk-UA" sz="2000" b="1" i="1" dirty="0" smtClean="0">
                <a:solidFill>
                  <a:srgbClr val="FF0000"/>
                </a:solidFill>
                <a:latin typeface="Times New Roman" pitchFamily="18" charset="0"/>
              </a:rPr>
              <a:t>пролісок</a:t>
            </a:r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. </a:t>
            </a:r>
          </a:p>
          <a:p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Це маленька, але мужня рослинка має тоненьке стебельце з малесенькими видовженими листочками. </a:t>
            </a:r>
          </a:p>
          <a:p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Квіточка проліска має ніжні, видовжені, загострені на кінці пелюстки синього кольору. У неї ніжні, ледь чутні пахощі. </a:t>
            </a:r>
          </a:p>
          <a:p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Ця рослинка така тендітна, що незрозуміло як вона пробиває корку весняного снігу і витримує такі нічні морози. </a:t>
            </a:r>
          </a:p>
          <a:p>
            <a:r>
              <a:rPr lang="uk-UA" sz="2000" b="1" i="1" dirty="0" smtClean="0">
                <a:solidFill>
                  <a:schemeClr val="tx1"/>
                </a:solidFill>
                <a:latin typeface="Times New Roman" pitchFamily="18" charset="0"/>
              </a:rPr>
              <a:t>Якщо побачите пролісок у лісі, не зривайте його, він занесений у Червону книгу.</a:t>
            </a:r>
            <a:endParaRPr lang="uk-UA" sz="2000" dirty="0">
              <a:solidFill>
                <a:schemeClr val="tx1"/>
              </a:solidFill>
            </a:endParaRPr>
          </a:p>
        </p:txBody>
      </p:sp>
      <p:pic>
        <p:nvPicPr>
          <p:cNvPr id="23556" name="Picture 4" descr="Фото Нежно- фиолетовые пролиски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601670" y="1443835"/>
            <a:ext cx="3381542" cy="2718760"/>
          </a:xfrm>
          <a:prstGeom prst="rect">
            <a:avLst/>
          </a:prstGeom>
          <a:noFill/>
        </p:spPr>
      </p:pic>
      <p:pic>
        <p:nvPicPr>
          <p:cNvPr id="23558" name="Picture 6" descr="Пролиски. - Фотография - Растен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670" y="4192525"/>
            <a:ext cx="3359510" cy="244328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015" y="527605"/>
            <a:ext cx="5802790" cy="916230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Словникова робота</a:t>
            </a:r>
            <a:endParaRPr lang="uk-UA" sz="4000" dirty="0">
              <a:ln>
                <a:solidFill>
                  <a:schemeClr val="bg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0360" y="1596540"/>
            <a:ext cx="3512216" cy="3512215"/>
          </a:xfrm>
        </p:spPr>
        <p:txBody>
          <a:bodyPr/>
          <a:lstStyle/>
          <a:p>
            <a:r>
              <a:rPr lang="uk-UA" sz="4000" b="1" dirty="0" smtClean="0">
                <a:solidFill>
                  <a:schemeClr val="tx1"/>
                </a:solidFill>
              </a:rPr>
              <a:t>цвяшок</a:t>
            </a:r>
          </a:p>
          <a:p>
            <a:r>
              <a:rPr lang="uk-UA" sz="4000" b="1" dirty="0" smtClean="0">
                <a:solidFill>
                  <a:schemeClr val="tx1"/>
                </a:solidFill>
              </a:rPr>
              <a:t>вертоліт</a:t>
            </a:r>
          </a:p>
          <a:p>
            <a:r>
              <a:rPr lang="uk-UA" sz="4000" b="1" dirty="0" smtClean="0">
                <a:solidFill>
                  <a:schemeClr val="tx1"/>
                </a:solidFill>
              </a:rPr>
              <a:t>крамниця</a:t>
            </a:r>
          </a:p>
          <a:p>
            <a:r>
              <a:rPr lang="uk-UA" sz="4000" b="1" dirty="0" smtClean="0">
                <a:solidFill>
                  <a:schemeClr val="tx1"/>
                </a:solidFill>
              </a:rPr>
              <a:t>ґудзик   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65515">
            <a:off x="7055264" y="2118385"/>
            <a:ext cx="782017" cy="183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12385" t="11602" r="7455" b="17965"/>
          <a:stretch>
            <a:fillRect/>
          </a:stretch>
        </p:blipFill>
        <p:spPr bwMode="auto">
          <a:xfrm>
            <a:off x="5780405" y="4650640"/>
            <a:ext cx="3363596" cy="220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 t="11605" b="11358"/>
          <a:stretch>
            <a:fillRect/>
          </a:stretch>
        </p:blipFill>
        <p:spPr bwMode="auto">
          <a:xfrm>
            <a:off x="-1" y="3924066"/>
            <a:ext cx="3808475" cy="293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 cstate="print"/>
          <a:srcRect l="19963" t="10266" r="19989" b="9719"/>
          <a:stretch>
            <a:fillRect/>
          </a:stretch>
        </p:blipFill>
        <p:spPr bwMode="auto">
          <a:xfrm>
            <a:off x="1059785" y="1901950"/>
            <a:ext cx="1374345" cy="137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3310" y="374900"/>
            <a:ext cx="6710784" cy="763525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Вправляємося у читанні</a:t>
            </a:r>
            <a:endParaRPr lang="uk-UA" sz="4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3065" y="1443835"/>
            <a:ext cx="3054100" cy="5191970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хто-хто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найглибшу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зітхнув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вмістився б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Фет-Фрумос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навшпиньках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уранці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гостроверха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сповзала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потрібний</a:t>
            </a:r>
          </a:p>
          <a:p>
            <a:endParaRPr lang="uk-UA" dirty="0"/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3605" y="2054655"/>
            <a:ext cx="2280395" cy="2443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260" y="3887115"/>
            <a:ext cx="2808367" cy="244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борник для детей &quot;Малыш&quot; 1986 года издания — 10 ответов | форум Babyblo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716" t="2228" r="2836" b="67798"/>
          <a:stretch>
            <a:fillRect/>
          </a:stretch>
        </p:blipFill>
        <p:spPr bwMode="auto">
          <a:xfrm>
            <a:off x="601670" y="3276295"/>
            <a:ext cx="4358117" cy="1832460"/>
          </a:xfrm>
          <a:prstGeom prst="rect">
            <a:avLst/>
          </a:prstGeom>
          <a:noFill/>
        </p:spPr>
      </p:pic>
      <p:pic>
        <p:nvPicPr>
          <p:cNvPr id="28674" name="Picture 2" descr="Приключения Гугуцэ&quot; | Литературный портал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 l="4555" t="14983" r="4354" b="6355"/>
          <a:stretch>
            <a:fillRect/>
          </a:stretch>
        </p:blipFill>
        <p:spPr bwMode="auto">
          <a:xfrm>
            <a:off x="5335525" y="2360065"/>
            <a:ext cx="3206805" cy="3367145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9785" y="833015"/>
            <a:ext cx="7321604" cy="763525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 фрагмент оповідання</a:t>
            </a:r>
            <a:endParaRPr lang="uk-UA" sz="4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Машинка рисунок (18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 cstate="print"/>
          <a:srcRect l="14144" t="26316" r="14603" b="28947"/>
          <a:stretch>
            <a:fillRect/>
          </a:stretch>
        </p:blipFill>
        <p:spPr bwMode="auto">
          <a:xfrm>
            <a:off x="143555" y="5414165"/>
            <a:ext cx="1679755" cy="1054643"/>
          </a:xfrm>
          <a:prstGeom prst="rect">
            <a:avLst/>
          </a:prstGeom>
          <a:noFill/>
        </p:spPr>
      </p:pic>
      <p:pic>
        <p:nvPicPr>
          <p:cNvPr id="32770" name="Picture 2" descr="Монета 1 копійка 2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080" y="1901950"/>
            <a:ext cx="916230" cy="91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892245" y="374900"/>
            <a:ext cx="3359511" cy="76352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Переказуємо</a:t>
            </a:r>
            <a:endParaRPr lang="uk-UA" sz="4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t="11605" b="11358"/>
          <a:stretch>
            <a:fillRect/>
          </a:stretch>
        </p:blipFill>
        <p:spPr bwMode="auto">
          <a:xfrm>
            <a:off x="448965" y="2818180"/>
            <a:ext cx="3359509" cy="258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12385" t="11602" r="7455" b="17965"/>
          <a:stretch>
            <a:fillRect/>
          </a:stretch>
        </p:blipFill>
        <p:spPr bwMode="auto">
          <a:xfrm>
            <a:off x="1976015" y="5261460"/>
            <a:ext cx="1861546" cy="1221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4" name="AutoShape 6" descr="Sleeping Girl and Alarm Cl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2776" name="AutoShape 8" descr="Дівчинка спить: векторна графіка, зображення, Дівчинка спить малюнки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78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8230" y="5353294"/>
            <a:ext cx="1976625" cy="150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7165" y="4497935"/>
            <a:ext cx="2443280" cy="152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9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5280" y="2653258"/>
            <a:ext cx="1583328" cy="1456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9" cstate="print"/>
          <a:srcRect l="19963" t="10266" r="19989" b="9719"/>
          <a:stretch>
            <a:fillRect/>
          </a:stretch>
        </p:blipFill>
        <p:spPr bwMode="auto">
          <a:xfrm>
            <a:off x="4113885" y="4650640"/>
            <a:ext cx="1222455" cy="1221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81" name="Picture 13" descr="проліски | Конотопський дошкільний навчальний заклад (ясла-садок) №1  “Орлятко” Конотопської міської ради Сумської області"/>
          <p:cNvPicPr>
            <a:picLocks noChangeAspect="1" noChangeArrowheads="1"/>
          </p:cNvPicPr>
          <p:nvPr/>
        </p:nvPicPr>
        <p:blipFill>
          <a:blip r:embed="rId10" cstate="print"/>
          <a:srcRect t="10970" b="13806"/>
          <a:stretch>
            <a:fillRect/>
          </a:stretch>
        </p:blipFill>
        <p:spPr bwMode="auto">
          <a:xfrm>
            <a:off x="6099050" y="1596540"/>
            <a:ext cx="1410189" cy="1679755"/>
          </a:xfrm>
          <a:prstGeom prst="rect">
            <a:avLst/>
          </a:prstGeom>
          <a:noFill/>
        </p:spPr>
      </p:pic>
      <p:pic>
        <p:nvPicPr>
          <p:cNvPr id="32784" name="Picture 16" descr="Піднята по тривозі поліція знайшла зниклого трирічного хлопчика: дитина  просто втомилася і заснула у шафі в батьківському домі - «Волинь» —  незалежна громадсько–політична газета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55770" y="1596540"/>
            <a:ext cx="2290575" cy="1527050"/>
          </a:xfrm>
          <a:prstGeom prst="rect">
            <a:avLst/>
          </a:prstGeom>
          <a:noFill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9" cstate="print"/>
          <a:srcRect l="19963" t="10266" r="19989" b="9719"/>
          <a:stretch>
            <a:fillRect/>
          </a:stretch>
        </p:blipFill>
        <p:spPr bwMode="auto">
          <a:xfrm>
            <a:off x="5488230" y="2360065"/>
            <a:ext cx="611228" cy="6108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85" name="Picture 17"/>
          <p:cNvPicPr>
            <a:picLocks noChangeAspect="1" noChangeArrowheads="1"/>
          </p:cNvPicPr>
          <p:nvPr/>
        </p:nvPicPr>
        <p:blipFill>
          <a:blip r:embed="rId1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823310" y="1443835"/>
            <a:ext cx="1071342" cy="106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1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030115" y="2665475"/>
            <a:ext cx="763525" cy="7618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9785" y="2054655"/>
            <a:ext cx="7474310" cy="1221640"/>
          </a:xfrm>
        </p:spPr>
        <p:txBody>
          <a:bodyPr>
            <a:normAutofit fontScale="92500"/>
          </a:bodyPr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Зроби малюнки так, щоб той, хто не читав оповідання, зрозумів, про що в ньому йдеться.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 rot="545072">
            <a:off x="5480274" y="3814794"/>
            <a:ext cx="3117850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517900" y="985720"/>
            <a:ext cx="7016194" cy="763525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“ Малюємо мультфільм ”</a:t>
            </a:r>
            <a:endParaRPr lang="uk-UA" sz="4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6835" y="3276295"/>
            <a:ext cx="2433100" cy="2606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555" y="3887115"/>
            <a:ext cx="1682660" cy="276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7655" y="2665475"/>
            <a:ext cx="2740150" cy="247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4130" y="374900"/>
            <a:ext cx="4581151" cy="76352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Поясни прислів’я</a:t>
            </a:r>
            <a:endParaRPr lang="uk-UA" sz="4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 rot="21140245">
            <a:off x="353817" y="2254579"/>
            <a:ext cx="3070325" cy="1068935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Дитина дитину розуміє</a:t>
            </a:r>
            <a:endParaRPr lang="uk-UA" sz="2400" b="1" dirty="0"/>
          </a:p>
        </p:txBody>
      </p:sp>
      <p:sp>
        <p:nvSpPr>
          <p:cNvPr id="6" name="Прямоугольник с одним вырезанным скругленным углом 5"/>
          <p:cNvSpPr/>
          <p:nvPr/>
        </p:nvSpPr>
        <p:spPr>
          <a:xfrm rot="549277">
            <a:off x="5705546" y="2302947"/>
            <a:ext cx="3206805" cy="1068934"/>
          </a:xfrm>
          <a:prstGeom prst="snip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Хто людей питає,       той і розум має</a:t>
            </a:r>
            <a:endParaRPr lang="uk-UA" sz="2400" b="1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 rot="553439">
            <a:off x="5872173" y="4730252"/>
            <a:ext cx="2997167" cy="1221640"/>
          </a:xfrm>
          <a:prstGeom prst="round2DiagRect">
            <a:avLst/>
          </a:prstGeom>
        </p:spPr>
        <p:style>
          <a:lnRef idx="2">
            <a:schemeClr val="dk1"/>
          </a:lnRef>
          <a:fillRef idx="1003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Все купиш, лише тата й мами - ні</a:t>
            </a:r>
            <a:endParaRPr lang="uk-UA" sz="24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с двумя скругленными соседними углами 7"/>
          <p:cNvSpPr/>
          <p:nvPr/>
        </p:nvSpPr>
        <p:spPr>
          <a:xfrm rot="21086086">
            <a:off x="216955" y="4581362"/>
            <a:ext cx="3151200" cy="1221640"/>
          </a:xfrm>
          <a:prstGeom prst="round2Same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В хорошій сім’ї хороші діти ростуть</a:t>
            </a:r>
            <a:endParaRPr lang="uk-UA" sz="24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375" y="374900"/>
            <a:ext cx="7779719" cy="76352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ТЕСТ</a:t>
            </a:r>
            <a:endParaRPr lang="uk-UA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24705" y="1443835"/>
            <a:ext cx="4275740" cy="5344675"/>
          </a:xfrm>
        </p:spPr>
        <p:txBody>
          <a:bodyPr>
            <a:normAutofit fontScale="47500" lnSpcReduction="20000"/>
          </a:bodyPr>
          <a:lstStyle/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7. Що купив Гугуце мамі?</a:t>
            </a:r>
            <a:endParaRPr lang="uk-UA" sz="2900" dirty="0" smtClean="0">
              <a:solidFill>
                <a:schemeClr val="tx1"/>
              </a:solidFill>
            </a:endParaRPr>
          </a:p>
          <a:p>
            <a:pPr fontAlgn="t"/>
            <a:r>
              <a:rPr lang="uk-UA" sz="2900" dirty="0" smtClean="0">
                <a:solidFill>
                  <a:schemeClr val="tx1"/>
                </a:solidFill>
              </a:rPr>
              <a:t>А) голку</a:t>
            </a:r>
          </a:p>
          <a:p>
            <a:pPr fontAlgn="t"/>
            <a:r>
              <a:rPr lang="uk-UA" sz="2900" dirty="0" smtClean="0">
                <a:solidFill>
                  <a:schemeClr val="tx1"/>
                </a:solidFill>
              </a:rPr>
              <a:t>Б) сумку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В) ґудзик</a:t>
            </a:r>
          </a:p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8. Що зробив син, аби мама швидше заснула?</a:t>
            </a:r>
            <a:endParaRPr lang="uk-UA" sz="2900" dirty="0" smtClean="0">
              <a:solidFill>
                <a:schemeClr val="tx1"/>
              </a:solidFill>
            </a:endParaRPr>
          </a:p>
          <a:p>
            <a:r>
              <a:rPr lang="uk-UA" sz="2900" dirty="0" smtClean="0">
                <a:solidFill>
                  <a:schemeClr val="tx1"/>
                </a:solidFill>
              </a:rPr>
              <a:t>А) заспівав колискову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Б) розказав казочку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В) ліг поруч</a:t>
            </a:r>
          </a:p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9. Чим міряв хлопчик мамину ногу?</a:t>
            </a:r>
            <a:endParaRPr lang="uk-UA" sz="2900" dirty="0" smtClean="0">
              <a:solidFill>
                <a:schemeClr val="tx1"/>
              </a:solidFill>
            </a:endParaRPr>
          </a:p>
          <a:p>
            <a:r>
              <a:rPr lang="uk-UA" sz="2900" dirty="0" smtClean="0">
                <a:solidFill>
                  <a:schemeClr val="tx1"/>
                </a:solidFill>
              </a:rPr>
              <a:t>А) ниткою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Б) лінійкою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Б) вірьовкою</a:t>
            </a:r>
          </a:p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10. Що ніс в руках Гугуце, спускаючись з гори?</a:t>
            </a:r>
            <a:endParaRPr lang="uk-UA" sz="2900" dirty="0" smtClean="0">
              <a:solidFill>
                <a:schemeClr val="tx1"/>
              </a:solidFill>
            </a:endParaRPr>
          </a:p>
          <a:p>
            <a:r>
              <a:rPr lang="uk-UA" sz="2900" dirty="0" smtClean="0">
                <a:solidFill>
                  <a:schemeClr val="tx1"/>
                </a:solidFill>
              </a:rPr>
              <a:t>А) черевики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Б) проліски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В) шапку</a:t>
            </a:r>
          </a:p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11. Кому подарував хлопчик квіти?</a:t>
            </a:r>
            <a:endParaRPr lang="uk-UA" sz="2900" dirty="0" smtClean="0">
              <a:solidFill>
                <a:schemeClr val="tx1"/>
              </a:solidFill>
            </a:endParaRPr>
          </a:p>
          <a:p>
            <a:pPr fontAlgn="t"/>
            <a:r>
              <a:rPr lang="uk-UA" sz="2900" dirty="0" smtClean="0">
                <a:solidFill>
                  <a:schemeClr val="tx1"/>
                </a:solidFill>
              </a:rPr>
              <a:t>А) продавщиці і всім, хто був у крамниці</a:t>
            </a:r>
          </a:p>
          <a:p>
            <a:pPr fontAlgn="t"/>
            <a:r>
              <a:rPr lang="uk-UA" sz="2900" dirty="0" smtClean="0">
                <a:solidFill>
                  <a:schemeClr val="tx1"/>
                </a:solidFill>
              </a:rPr>
              <a:t>Б) мамі</a:t>
            </a:r>
          </a:p>
          <a:p>
            <a:pPr fontAlgn="t"/>
            <a:r>
              <a:rPr lang="uk-UA" sz="2900" dirty="0" smtClean="0">
                <a:solidFill>
                  <a:schemeClr val="tx1"/>
                </a:solidFill>
              </a:rPr>
              <a:t>В) сестрі</a:t>
            </a:r>
          </a:p>
          <a:p>
            <a:pPr lvl="0">
              <a:buNone/>
            </a:pPr>
            <a:r>
              <a:rPr lang="uk-UA" sz="2900" b="1" dirty="0" smtClean="0">
                <a:solidFill>
                  <a:schemeClr val="tx1"/>
                </a:solidFill>
              </a:rPr>
              <a:t>12. Де знайшла мама сина?</a:t>
            </a:r>
            <a:endParaRPr lang="uk-UA" sz="2900" dirty="0" smtClean="0">
              <a:solidFill>
                <a:schemeClr val="tx1"/>
              </a:solidFill>
            </a:endParaRPr>
          </a:p>
          <a:p>
            <a:r>
              <a:rPr lang="uk-UA" sz="2900" dirty="0" smtClean="0">
                <a:solidFill>
                  <a:schemeClr val="tx1"/>
                </a:solidFill>
              </a:rPr>
              <a:t>А) у ліжку, сплячого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Б) біля вікна, сонного</a:t>
            </a:r>
          </a:p>
          <a:p>
            <a:r>
              <a:rPr lang="uk-UA" sz="2900" dirty="0" smtClean="0">
                <a:solidFill>
                  <a:schemeClr val="tx1"/>
                </a:solidFill>
              </a:rPr>
              <a:t>В) за столом, за вечерею</a:t>
            </a:r>
          </a:p>
          <a:p>
            <a:pPr marL="514350" lvl="0" indent="-514350">
              <a:buNone/>
            </a:pP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48661" y="1443530"/>
            <a:ext cx="4275740" cy="534467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Хто автор оповідань про хлопчика Гугуце?</a:t>
            </a:r>
          </a:p>
          <a:p>
            <a:pPr marL="342900" marR="0" lvl="0" indent="-34290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 Брати Грімм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Спиридон Вангелі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Божена Немцова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Яке ім’я головного героя оповідання «Проліски»?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А) Іванко</a:t>
            </a:r>
          </a:p>
          <a:p>
            <a:pPr marL="342900" marR="0" lvl="0" indent="-34290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Яснуце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В) Гугуце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Скільки грошей мав хлопчик?</a:t>
            </a:r>
          </a:p>
          <a:p>
            <a:pPr marL="342900" marR="0" lvl="0" indent="-34290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 5 копійок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6 копійок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В) 7 копійок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Яке свято наближалося?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 Новий рік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8 березня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В) день народження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Що планував подарувати Гугуце сестрі?</a:t>
            </a:r>
          </a:p>
          <a:p>
            <a:pPr marL="342900" marR="0" lvl="0" indent="-34290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 самокат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велосипед</a:t>
            </a:r>
          </a:p>
          <a:p>
            <a:pPr marL="342900" marR="0" lvl="0" indent="-342900" algn="l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В) вертоліт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Що думав подарувати Гугуце мамі?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 машину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Б) сумку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В) черевики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8678" y="5483655"/>
            <a:ext cx="1815322" cy="137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4130" y="374900"/>
            <a:ext cx="5802789" cy="76352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 СЕБЕ</a:t>
            </a:r>
            <a:endParaRPr lang="uk-UA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93640" y="1596540"/>
            <a:ext cx="1068935" cy="3206805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7. В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8. Б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9. А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10. Б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11. А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12. Б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266590" y="1596540"/>
            <a:ext cx="1068935" cy="3206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Б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2. 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3. 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4. Б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5. 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6. 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4460" y="4803344"/>
            <a:ext cx="2739540" cy="20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 rot="21183172">
            <a:off x="291414" y="3182735"/>
            <a:ext cx="3664921" cy="2667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3310" y="985720"/>
            <a:ext cx="5497381" cy="7635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76015" y="5566870"/>
            <a:ext cx="5497381" cy="7635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ea typeface="+mj-ea"/>
                <a:cs typeface="+mj-cs"/>
              </a:rPr>
              <a:t>Дякую за роботу</a:t>
            </a:r>
            <a:r>
              <a:rPr kumimoji="0" lang="uk-UA" sz="5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!</a:t>
            </a:r>
            <a:endParaRPr kumimoji="0" lang="uk-UA" sz="54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9540" y="2054655"/>
            <a:ext cx="3664920" cy="3406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592</Words>
  <Application>Microsoft Office PowerPoint</Application>
  <PresentationFormat>Экран (4:3)</PresentationFormat>
  <Paragraphs>130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Спиридон ВАНГЕЛІ</vt:lpstr>
      <vt:lpstr>Оповідання – це …?</vt:lpstr>
      <vt:lpstr>Слайд 3</vt:lpstr>
      <vt:lpstr>СПИРИДОН СТЕПАНОВИЧ ВАНГЕЛІ Молдовський дитячий письменник, перекладач</vt:lpstr>
      <vt:lpstr>СПИРИДОН ВАНГЕЛІ</vt:lpstr>
      <vt:lpstr>Літературна творчість Спиридона Вангелі</vt:lpstr>
      <vt:lpstr>Слайд 7</vt:lpstr>
      <vt:lpstr>Слайд 8</vt:lpstr>
      <vt:lpstr>Слухаємо уривок з твору           “ Нові пригоди ГУГУЦЕ”</vt:lpstr>
      <vt:lpstr>Чи знаєш ти?</vt:lpstr>
      <vt:lpstr>Словникова робота</vt:lpstr>
      <vt:lpstr>Вправляємося у читанні</vt:lpstr>
      <vt:lpstr>Пригадай фрагмент оповідання</vt:lpstr>
      <vt:lpstr>Переказуємо</vt:lpstr>
      <vt:lpstr>Гра “ Малюємо мультфільм ”</vt:lpstr>
      <vt:lpstr>Поясни прислів’я</vt:lpstr>
      <vt:lpstr>ТЕСТ</vt:lpstr>
      <vt:lpstr>ПЕРЕВІР СЕБЕ</vt:lpstr>
      <vt:lpstr>Молодці!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HOME</cp:lastModifiedBy>
  <cp:revision>91</cp:revision>
  <dcterms:created xsi:type="dcterms:W3CDTF">2013-08-21T19:17:07Z</dcterms:created>
  <dcterms:modified xsi:type="dcterms:W3CDTF">2023-01-16T04:30:04Z</dcterms:modified>
</cp:coreProperties>
</file>