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png"/><Relationship Id="rId4" Type="http://schemas.openxmlformats.org/officeDocument/2006/relationships/image" Target="../media/image-5-4.png"/><Relationship Id="rId5" Type="http://schemas.openxmlformats.org/officeDocument/2006/relationships/image" Target="../media/image-5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image" Target="../media/image-8-3.png"/><Relationship Id="rId4" Type="http://schemas.openxmlformats.org/officeDocument/2006/relationships/image" Target="../media/image-8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C0C0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30195"/>
          </a:xfrm>
          <a:prstGeom prst="rect">
            <a:avLst/>
          </a:prstGeom>
          <a:solidFill>
            <a:srgbClr val="272525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30195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859274" y="675084"/>
            <a:ext cx="7425452" cy="423481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8337"/>
              </a:lnSpc>
              <a:buNone/>
            </a:pPr>
            <a:r>
              <a:rPr lang="en-US" sz="6670" b="1" spc="-200" kern="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Свійські тварини: походження та роль у житті людини</a:t>
            </a:r>
            <a:endParaRPr lang="en-US" sz="6670" dirty="0"/>
          </a:p>
        </p:txBody>
      </p:sp>
      <p:sp>
        <p:nvSpPr>
          <p:cNvPr id="6" name="Text 3"/>
          <p:cNvSpPr/>
          <p:nvPr/>
        </p:nvSpPr>
        <p:spPr>
          <a:xfrm>
            <a:off x="859274" y="5278160"/>
            <a:ext cx="7425452" cy="157114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093"/>
              </a:lnSpc>
              <a:buNone/>
            </a:pPr>
            <a:r>
              <a:rPr lang="en-US" sz="1933" spc="-39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Свійські тварини - це тварини, одомашнені та вирощувані людиною для отримання продуктів харчування, тяглової сили, вовни та інших потреб. Вони походять від диких предків і були одомашнені в процесі тривалої взаємодії з людиною.</a:t>
            </a:r>
            <a:endParaRPr lang="en-US" sz="1933" dirty="0"/>
          </a:p>
        </p:txBody>
      </p:sp>
      <p:sp>
        <p:nvSpPr>
          <p:cNvPr id="7" name="Shape 4"/>
          <p:cNvSpPr/>
          <p:nvPr/>
        </p:nvSpPr>
        <p:spPr>
          <a:xfrm>
            <a:off x="859274" y="7143869"/>
            <a:ext cx="392787" cy="392787"/>
          </a:xfrm>
          <a:prstGeom prst="roundRect">
            <a:avLst>
              <a:gd name="adj" fmla="val 23277465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894" y="7151489"/>
            <a:ext cx="377547" cy="377547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374815" y="7125414"/>
            <a:ext cx="3870484" cy="42969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3383"/>
              </a:lnSpc>
              <a:buNone/>
            </a:pPr>
            <a:r>
              <a:rPr lang="en-US" sz="2417" b="1" spc="-39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by Світлана Дербеденева</a:t>
            </a:r>
            <a:endParaRPr lang="en-US" sz="2417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C0C0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72525"/>
          </a:solidFill>
          <a:ln/>
        </p:spPr>
      </p:sp>
      <p:sp>
        <p:nvSpPr>
          <p:cNvPr id="4" name="Text 2"/>
          <p:cNvSpPr/>
          <p:nvPr/>
        </p:nvSpPr>
        <p:spPr>
          <a:xfrm>
            <a:off x="864037" y="1422202"/>
            <a:ext cx="12902327" cy="154305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6075"/>
              </a:lnSpc>
              <a:buNone/>
            </a:pPr>
            <a:r>
              <a:rPr lang="en-US" sz="4860" b="1" spc="-146" kern="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Походження свійських тварин від диких предків</a:t>
            </a:r>
            <a:endParaRPr lang="en-US" sz="4860" dirty="0"/>
          </a:p>
        </p:txBody>
      </p:sp>
      <p:sp>
        <p:nvSpPr>
          <p:cNvPr id="5" name="Text 3"/>
          <p:cNvSpPr/>
          <p:nvPr/>
        </p:nvSpPr>
        <p:spPr>
          <a:xfrm>
            <a:off x="864037" y="3582353"/>
            <a:ext cx="3086100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038"/>
              </a:lnSpc>
              <a:buNone/>
            </a:pPr>
            <a:r>
              <a:rPr lang="en-US" sz="2430" b="1" spc="-73" kern="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Еволюційні процеси</a:t>
            </a:r>
            <a:endParaRPr lang="en-US" sz="2430" dirty="0"/>
          </a:p>
        </p:txBody>
      </p:sp>
      <p:sp>
        <p:nvSpPr>
          <p:cNvPr id="6" name="Text 4"/>
          <p:cNvSpPr/>
          <p:nvPr/>
        </p:nvSpPr>
        <p:spPr>
          <a:xfrm>
            <a:off x="864037" y="4214932"/>
            <a:ext cx="3898821" cy="19752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spc="-39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Дикі предки свійських тварин, такі як кури, вівці, кози, корови, свині та коні, пройшли тривалий еволюційний шлях, перш ніж стати свійськими.</a:t>
            </a:r>
            <a:endParaRPr lang="en-US" sz="1944" dirty="0"/>
          </a:p>
        </p:txBody>
      </p:sp>
      <p:sp>
        <p:nvSpPr>
          <p:cNvPr id="7" name="Text 5"/>
          <p:cNvSpPr/>
          <p:nvPr/>
        </p:nvSpPr>
        <p:spPr>
          <a:xfrm>
            <a:off x="5372695" y="3582353"/>
            <a:ext cx="3086100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038"/>
              </a:lnSpc>
              <a:buNone/>
            </a:pPr>
            <a:r>
              <a:rPr lang="en-US" sz="2430" b="1" spc="-73" kern="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Штучний відбір</a:t>
            </a:r>
            <a:endParaRPr lang="en-US" sz="2430" dirty="0"/>
          </a:p>
        </p:txBody>
      </p:sp>
      <p:sp>
        <p:nvSpPr>
          <p:cNvPr id="8" name="Text 6"/>
          <p:cNvSpPr/>
          <p:nvPr/>
        </p:nvSpPr>
        <p:spPr>
          <a:xfrm>
            <a:off x="5372695" y="4214932"/>
            <a:ext cx="3898821" cy="23702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spc="-39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Поступово люди почали відбирати і розводити тих особин диких тварин, які були найбільш корисними та пристосованими до життя поруч із людьми.</a:t>
            </a:r>
            <a:endParaRPr lang="en-US" sz="1944" dirty="0"/>
          </a:p>
        </p:txBody>
      </p:sp>
      <p:sp>
        <p:nvSpPr>
          <p:cNvPr id="9" name="Text 7"/>
          <p:cNvSpPr/>
          <p:nvPr/>
        </p:nvSpPr>
        <p:spPr>
          <a:xfrm>
            <a:off x="9881354" y="3582353"/>
            <a:ext cx="3658791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038"/>
              </a:lnSpc>
              <a:buNone/>
            </a:pPr>
            <a:r>
              <a:rPr lang="en-US" sz="2430" b="1" spc="-73" kern="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Взаємовигідні відносини</a:t>
            </a:r>
            <a:endParaRPr lang="en-US" sz="2430" dirty="0"/>
          </a:p>
        </p:txBody>
      </p:sp>
      <p:sp>
        <p:nvSpPr>
          <p:cNvPr id="10" name="Text 8"/>
          <p:cNvSpPr/>
          <p:nvPr/>
        </p:nvSpPr>
        <p:spPr>
          <a:xfrm>
            <a:off x="9881354" y="4214932"/>
            <a:ext cx="3898821" cy="19752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spc="-39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Одомашнення тварин стало результатом взаємовигідних відносин між людьми та твариними, коли обидві сторони отримували певні переваги.</a:t>
            </a:r>
            <a:endParaRPr lang="en-US" sz="1944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C0C0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72525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39378" y="751761"/>
            <a:ext cx="7665244" cy="13204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5199"/>
              </a:lnSpc>
              <a:buNone/>
            </a:pPr>
            <a:r>
              <a:rPr lang="en-US" sz="4159" b="1" spc="-125" kern="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Процес одомашнення: історичний аспект</a:t>
            </a:r>
            <a:endParaRPr lang="en-US" sz="4159" dirty="0"/>
          </a:p>
        </p:txBody>
      </p:sp>
      <p:sp>
        <p:nvSpPr>
          <p:cNvPr id="6" name="Shape 3"/>
          <p:cNvSpPr/>
          <p:nvPr/>
        </p:nvSpPr>
        <p:spPr>
          <a:xfrm>
            <a:off x="1043107" y="2388989"/>
            <a:ext cx="26313" cy="5088731"/>
          </a:xfrm>
          <a:prstGeom prst="roundRect">
            <a:avLst>
              <a:gd name="adj" fmla="val 337243"/>
            </a:avLst>
          </a:prstGeom>
          <a:solidFill>
            <a:srgbClr val="2A1999"/>
          </a:solidFill>
          <a:ln/>
        </p:spPr>
      </p:sp>
      <p:sp>
        <p:nvSpPr>
          <p:cNvPr id="7" name="Shape 4"/>
          <p:cNvSpPr/>
          <p:nvPr/>
        </p:nvSpPr>
        <p:spPr>
          <a:xfrm>
            <a:off x="1293852" y="2851130"/>
            <a:ext cx="739378" cy="26313"/>
          </a:xfrm>
          <a:prstGeom prst="roundRect">
            <a:avLst>
              <a:gd name="adj" fmla="val 337243"/>
            </a:avLst>
          </a:prstGeom>
          <a:solidFill>
            <a:srgbClr val="2A1999"/>
          </a:solidFill>
          <a:ln/>
        </p:spPr>
      </p:sp>
      <p:sp>
        <p:nvSpPr>
          <p:cNvPr id="8" name="Shape 5"/>
          <p:cNvSpPr/>
          <p:nvPr/>
        </p:nvSpPr>
        <p:spPr>
          <a:xfrm>
            <a:off x="818555" y="2626638"/>
            <a:ext cx="475298" cy="475298"/>
          </a:xfrm>
          <a:prstGeom prst="roundRect">
            <a:avLst>
              <a:gd name="adj" fmla="val 18670"/>
            </a:avLst>
          </a:prstGeom>
          <a:solidFill>
            <a:srgbClr val="110080"/>
          </a:solidFill>
          <a:ln w="7620">
            <a:solidFill>
              <a:srgbClr val="2A1999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983337" y="2705814"/>
            <a:ext cx="145613" cy="31694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495"/>
              </a:lnSpc>
              <a:buNone/>
            </a:pPr>
            <a:r>
              <a:rPr lang="en-US" sz="2495" b="1" spc="-75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</a:t>
            </a:r>
            <a:endParaRPr lang="en-US" sz="2495" dirty="0"/>
          </a:p>
        </p:txBody>
      </p:sp>
      <p:sp>
        <p:nvSpPr>
          <p:cNvPr id="10" name="Text 7"/>
          <p:cNvSpPr/>
          <p:nvPr/>
        </p:nvSpPr>
        <p:spPr>
          <a:xfrm>
            <a:off x="2218253" y="2600206"/>
            <a:ext cx="2897862" cy="3300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99"/>
              </a:lnSpc>
              <a:buNone/>
            </a:pPr>
            <a:r>
              <a:rPr lang="en-US" sz="2080" b="1" spc="-62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Початок одомашнення</a:t>
            </a:r>
            <a:endParaRPr lang="en-US" sz="2080" dirty="0"/>
          </a:p>
        </p:txBody>
      </p:sp>
      <p:sp>
        <p:nvSpPr>
          <p:cNvPr id="11" name="Text 8"/>
          <p:cNvSpPr/>
          <p:nvPr/>
        </p:nvSpPr>
        <p:spPr>
          <a:xfrm>
            <a:off x="2218253" y="3056930"/>
            <a:ext cx="6186368" cy="67627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662"/>
              </a:lnSpc>
              <a:buNone/>
            </a:pPr>
            <a:r>
              <a:rPr lang="en-US" sz="1664" spc="-33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Одомашнення тварин розпочалося ще в епоху неоліту, близько 10 тисяч років тому.</a:t>
            </a:r>
            <a:endParaRPr lang="en-US" sz="1664" dirty="0"/>
          </a:p>
        </p:txBody>
      </p:sp>
      <p:sp>
        <p:nvSpPr>
          <p:cNvPr id="12" name="Shape 9"/>
          <p:cNvSpPr/>
          <p:nvPr/>
        </p:nvSpPr>
        <p:spPr>
          <a:xfrm>
            <a:off x="1293852" y="4617780"/>
            <a:ext cx="739378" cy="26313"/>
          </a:xfrm>
          <a:prstGeom prst="roundRect">
            <a:avLst>
              <a:gd name="adj" fmla="val 337243"/>
            </a:avLst>
          </a:prstGeom>
          <a:solidFill>
            <a:srgbClr val="2A1999"/>
          </a:solidFill>
          <a:ln/>
        </p:spPr>
      </p:sp>
      <p:sp>
        <p:nvSpPr>
          <p:cNvPr id="13" name="Shape 10"/>
          <p:cNvSpPr/>
          <p:nvPr/>
        </p:nvSpPr>
        <p:spPr>
          <a:xfrm>
            <a:off x="818555" y="4393287"/>
            <a:ext cx="475298" cy="475298"/>
          </a:xfrm>
          <a:prstGeom prst="roundRect">
            <a:avLst>
              <a:gd name="adj" fmla="val 18670"/>
            </a:avLst>
          </a:prstGeom>
          <a:solidFill>
            <a:srgbClr val="110080"/>
          </a:solidFill>
          <a:ln w="7620">
            <a:solidFill>
              <a:srgbClr val="2A1999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961073" y="4472464"/>
            <a:ext cx="190143" cy="31694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495"/>
              </a:lnSpc>
              <a:buNone/>
            </a:pPr>
            <a:r>
              <a:rPr lang="en-US" sz="2495" b="1" spc="-75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</a:t>
            </a:r>
            <a:endParaRPr lang="en-US" sz="2495" dirty="0"/>
          </a:p>
        </p:txBody>
      </p:sp>
      <p:sp>
        <p:nvSpPr>
          <p:cNvPr id="15" name="Text 12"/>
          <p:cNvSpPr/>
          <p:nvPr/>
        </p:nvSpPr>
        <p:spPr>
          <a:xfrm>
            <a:off x="2218253" y="4366855"/>
            <a:ext cx="2640925" cy="3300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99"/>
              </a:lnSpc>
              <a:buNone/>
            </a:pPr>
            <a:r>
              <a:rPr lang="en-US" sz="2080" b="1" spc="-62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Розширення ареалу</a:t>
            </a:r>
            <a:endParaRPr lang="en-US" sz="2080" dirty="0"/>
          </a:p>
        </p:txBody>
      </p:sp>
      <p:sp>
        <p:nvSpPr>
          <p:cNvPr id="16" name="Text 13"/>
          <p:cNvSpPr/>
          <p:nvPr/>
        </p:nvSpPr>
        <p:spPr>
          <a:xfrm>
            <a:off x="2218253" y="4823579"/>
            <a:ext cx="6186368" cy="67627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662"/>
              </a:lnSpc>
              <a:buNone/>
            </a:pPr>
            <a:r>
              <a:rPr lang="en-US" sz="1664" spc="-33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Процес одомашнення поширився на різні регіони світу, адаптуючись до місцевих умов.</a:t>
            </a:r>
            <a:endParaRPr lang="en-US" sz="1664" dirty="0"/>
          </a:p>
        </p:txBody>
      </p:sp>
      <p:sp>
        <p:nvSpPr>
          <p:cNvPr id="17" name="Shape 14"/>
          <p:cNvSpPr/>
          <p:nvPr/>
        </p:nvSpPr>
        <p:spPr>
          <a:xfrm>
            <a:off x="1293852" y="6384429"/>
            <a:ext cx="739378" cy="26313"/>
          </a:xfrm>
          <a:prstGeom prst="roundRect">
            <a:avLst>
              <a:gd name="adj" fmla="val 337243"/>
            </a:avLst>
          </a:prstGeom>
          <a:solidFill>
            <a:srgbClr val="2A1999"/>
          </a:solidFill>
          <a:ln/>
        </p:spPr>
      </p:sp>
      <p:sp>
        <p:nvSpPr>
          <p:cNvPr id="18" name="Shape 15"/>
          <p:cNvSpPr/>
          <p:nvPr/>
        </p:nvSpPr>
        <p:spPr>
          <a:xfrm>
            <a:off x="818555" y="6159937"/>
            <a:ext cx="475298" cy="475298"/>
          </a:xfrm>
          <a:prstGeom prst="roundRect">
            <a:avLst>
              <a:gd name="adj" fmla="val 18670"/>
            </a:avLst>
          </a:prstGeom>
          <a:solidFill>
            <a:srgbClr val="110080"/>
          </a:solidFill>
          <a:ln w="7620">
            <a:solidFill>
              <a:srgbClr val="2A1999"/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956429" y="6239113"/>
            <a:ext cx="199430" cy="31694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495"/>
              </a:lnSpc>
              <a:buNone/>
            </a:pPr>
            <a:r>
              <a:rPr lang="en-US" sz="2495" b="1" spc="-75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</a:t>
            </a:r>
            <a:endParaRPr lang="en-US" sz="2495" dirty="0"/>
          </a:p>
        </p:txBody>
      </p:sp>
      <p:sp>
        <p:nvSpPr>
          <p:cNvPr id="20" name="Text 17"/>
          <p:cNvSpPr/>
          <p:nvPr/>
        </p:nvSpPr>
        <p:spPr>
          <a:xfrm>
            <a:off x="2218253" y="6133505"/>
            <a:ext cx="2640925" cy="3300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99"/>
              </a:lnSpc>
              <a:buNone/>
            </a:pPr>
            <a:r>
              <a:rPr lang="en-US" sz="2080" b="1" spc="-62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Сучасні тенденції</a:t>
            </a:r>
            <a:endParaRPr lang="en-US" sz="2080" dirty="0"/>
          </a:p>
        </p:txBody>
      </p:sp>
      <p:sp>
        <p:nvSpPr>
          <p:cNvPr id="21" name="Text 18"/>
          <p:cNvSpPr/>
          <p:nvPr/>
        </p:nvSpPr>
        <p:spPr>
          <a:xfrm>
            <a:off x="2218253" y="6590228"/>
            <a:ext cx="6186368" cy="67627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662"/>
              </a:lnSpc>
              <a:buNone/>
            </a:pPr>
            <a:r>
              <a:rPr lang="en-US" sz="1664" spc="-33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Сьогодні свійські тварини є невід'ємною частиною сільського господарства та життя людей.</a:t>
            </a:r>
            <a:endParaRPr lang="en-US" sz="1664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C0C0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72525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38307" y="581739"/>
            <a:ext cx="7667387" cy="13182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5191"/>
              </a:lnSpc>
              <a:buNone/>
            </a:pPr>
            <a:r>
              <a:rPr lang="en-US" sz="4153" b="1" spc="-125" kern="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Основні види свійських тварин та їх особливості</a:t>
            </a:r>
            <a:endParaRPr lang="en-US" sz="4153" dirty="0"/>
          </a:p>
        </p:txBody>
      </p:sp>
      <p:sp>
        <p:nvSpPr>
          <p:cNvPr id="6" name="Shape 3"/>
          <p:cNvSpPr/>
          <p:nvPr/>
        </p:nvSpPr>
        <p:spPr>
          <a:xfrm>
            <a:off x="738307" y="2453640"/>
            <a:ext cx="474583" cy="474583"/>
          </a:xfrm>
          <a:prstGeom prst="roundRect">
            <a:avLst>
              <a:gd name="adj" fmla="val 18669"/>
            </a:avLst>
          </a:prstGeom>
          <a:solidFill>
            <a:srgbClr val="110080"/>
          </a:solidFill>
          <a:ln w="7620">
            <a:solidFill>
              <a:srgbClr val="2A1999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902851" y="2532698"/>
            <a:ext cx="145375" cy="31646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492"/>
              </a:lnSpc>
              <a:buNone/>
            </a:pPr>
            <a:r>
              <a:rPr lang="en-US" sz="2492" b="1" spc="-75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</a:t>
            </a:r>
            <a:endParaRPr lang="en-US" sz="2492" dirty="0"/>
          </a:p>
        </p:txBody>
      </p:sp>
      <p:sp>
        <p:nvSpPr>
          <p:cNvPr id="8" name="Text 5"/>
          <p:cNvSpPr/>
          <p:nvPr/>
        </p:nvSpPr>
        <p:spPr>
          <a:xfrm>
            <a:off x="1423749" y="2453640"/>
            <a:ext cx="2758202" cy="32956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95"/>
              </a:lnSpc>
              <a:buNone/>
            </a:pPr>
            <a:r>
              <a:rPr lang="en-US" sz="2076" b="1" spc="-62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Велика рогата худоба</a:t>
            </a:r>
            <a:endParaRPr lang="en-US" sz="2076" dirty="0"/>
          </a:p>
        </p:txBody>
      </p:sp>
      <p:sp>
        <p:nvSpPr>
          <p:cNvPr id="9" name="Text 6"/>
          <p:cNvSpPr/>
          <p:nvPr/>
        </p:nvSpPr>
        <p:spPr>
          <a:xfrm>
            <a:off x="1423749" y="2909768"/>
            <a:ext cx="6981944" cy="6750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58"/>
              </a:lnSpc>
              <a:buNone/>
            </a:pPr>
            <a:r>
              <a:rPr lang="en-US" sz="1661" spc="-33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Корови, бики та волики - основне джерело молока, м'яса та тяглової сили.</a:t>
            </a:r>
            <a:endParaRPr lang="en-US" sz="1661" dirty="0"/>
          </a:p>
        </p:txBody>
      </p:sp>
      <p:sp>
        <p:nvSpPr>
          <p:cNvPr id="10" name="Shape 7"/>
          <p:cNvSpPr/>
          <p:nvPr/>
        </p:nvSpPr>
        <p:spPr>
          <a:xfrm>
            <a:off x="738307" y="4033004"/>
            <a:ext cx="474583" cy="474583"/>
          </a:xfrm>
          <a:prstGeom prst="roundRect">
            <a:avLst>
              <a:gd name="adj" fmla="val 18669"/>
            </a:avLst>
          </a:prstGeom>
          <a:solidFill>
            <a:srgbClr val="110080"/>
          </a:solidFill>
          <a:ln w="7620">
            <a:solidFill>
              <a:srgbClr val="2A1999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80586" y="4112062"/>
            <a:ext cx="189905" cy="31646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492"/>
              </a:lnSpc>
              <a:buNone/>
            </a:pPr>
            <a:r>
              <a:rPr lang="en-US" sz="2492" b="1" spc="-75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</a:t>
            </a:r>
            <a:endParaRPr lang="en-US" sz="2492" dirty="0"/>
          </a:p>
        </p:txBody>
      </p:sp>
      <p:sp>
        <p:nvSpPr>
          <p:cNvPr id="12" name="Text 9"/>
          <p:cNvSpPr/>
          <p:nvPr/>
        </p:nvSpPr>
        <p:spPr>
          <a:xfrm>
            <a:off x="1423749" y="4033004"/>
            <a:ext cx="2715697" cy="32956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95"/>
              </a:lnSpc>
              <a:buNone/>
            </a:pPr>
            <a:r>
              <a:rPr lang="en-US" sz="2076" b="1" spc="-62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Дрібна рогата худоба</a:t>
            </a:r>
            <a:endParaRPr lang="en-US" sz="2076" dirty="0"/>
          </a:p>
        </p:txBody>
      </p:sp>
      <p:sp>
        <p:nvSpPr>
          <p:cNvPr id="13" name="Text 10"/>
          <p:cNvSpPr/>
          <p:nvPr/>
        </p:nvSpPr>
        <p:spPr>
          <a:xfrm>
            <a:off x="1423749" y="4489133"/>
            <a:ext cx="6981944" cy="33754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658"/>
              </a:lnSpc>
              <a:buNone/>
            </a:pPr>
            <a:r>
              <a:rPr lang="en-US" sz="1661" spc="-33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Вівці та кози - постачальники вовни, молока та м'яса.</a:t>
            </a:r>
            <a:endParaRPr lang="en-US" sz="1661" dirty="0"/>
          </a:p>
        </p:txBody>
      </p:sp>
      <p:sp>
        <p:nvSpPr>
          <p:cNvPr id="14" name="Shape 11"/>
          <p:cNvSpPr/>
          <p:nvPr/>
        </p:nvSpPr>
        <p:spPr>
          <a:xfrm>
            <a:off x="738307" y="5274826"/>
            <a:ext cx="474583" cy="474583"/>
          </a:xfrm>
          <a:prstGeom prst="roundRect">
            <a:avLst>
              <a:gd name="adj" fmla="val 18669"/>
            </a:avLst>
          </a:prstGeom>
          <a:solidFill>
            <a:srgbClr val="110080"/>
          </a:solidFill>
          <a:ln w="7620">
            <a:solidFill>
              <a:srgbClr val="2A1999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875943" y="5353883"/>
            <a:ext cx="199192" cy="31646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492"/>
              </a:lnSpc>
              <a:buNone/>
            </a:pPr>
            <a:r>
              <a:rPr lang="en-US" sz="2492" b="1" spc="-75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</a:t>
            </a:r>
            <a:endParaRPr lang="en-US" sz="2492" dirty="0"/>
          </a:p>
        </p:txBody>
      </p:sp>
      <p:sp>
        <p:nvSpPr>
          <p:cNvPr id="16" name="Text 13"/>
          <p:cNvSpPr/>
          <p:nvPr/>
        </p:nvSpPr>
        <p:spPr>
          <a:xfrm>
            <a:off x="1423749" y="5274826"/>
            <a:ext cx="2636758" cy="32956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95"/>
              </a:lnSpc>
              <a:buNone/>
            </a:pPr>
            <a:r>
              <a:rPr lang="en-US" sz="2076" b="1" spc="-62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Птиця</a:t>
            </a:r>
            <a:endParaRPr lang="en-US" sz="2076" dirty="0"/>
          </a:p>
        </p:txBody>
      </p:sp>
      <p:sp>
        <p:nvSpPr>
          <p:cNvPr id="17" name="Text 14"/>
          <p:cNvSpPr/>
          <p:nvPr/>
        </p:nvSpPr>
        <p:spPr>
          <a:xfrm>
            <a:off x="1423749" y="5730954"/>
            <a:ext cx="6981944" cy="33754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658"/>
              </a:lnSpc>
              <a:buNone/>
            </a:pPr>
            <a:r>
              <a:rPr lang="en-US" sz="1661" spc="-33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Кури, качки, гуси та індики дають яйця та м'ясо.</a:t>
            </a:r>
            <a:endParaRPr lang="en-US" sz="1661" dirty="0"/>
          </a:p>
        </p:txBody>
      </p:sp>
      <p:sp>
        <p:nvSpPr>
          <p:cNvPr id="18" name="Shape 15"/>
          <p:cNvSpPr/>
          <p:nvPr/>
        </p:nvSpPr>
        <p:spPr>
          <a:xfrm>
            <a:off x="738307" y="6516648"/>
            <a:ext cx="474583" cy="474583"/>
          </a:xfrm>
          <a:prstGeom prst="roundRect">
            <a:avLst>
              <a:gd name="adj" fmla="val 18669"/>
            </a:avLst>
          </a:prstGeom>
          <a:solidFill>
            <a:srgbClr val="110080"/>
          </a:solidFill>
          <a:ln w="7620">
            <a:solidFill>
              <a:srgbClr val="2A1999"/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873085" y="6595705"/>
            <a:ext cx="205026" cy="31646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492"/>
              </a:lnSpc>
              <a:buNone/>
            </a:pPr>
            <a:r>
              <a:rPr lang="en-US" sz="2492" b="1" spc="-75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4</a:t>
            </a:r>
            <a:endParaRPr lang="en-US" sz="2492" dirty="0"/>
          </a:p>
        </p:txBody>
      </p:sp>
      <p:sp>
        <p:nvSpPr>
          <p:cNvPr id="20" name="Text 17"/>
          <p:cNvSpPr/>
          <p:nvPr/>
        </p:nvSpPr>
        <p:spPr>
          <a:xfrm>
            <a:off x="1423749" y="6516648"/>
            <a:ext cx="2636758" cy="32956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595"/>
              </a:lnSpc>
              <a:buNone/>
            </a:pPr>
            <a:r>
              <a:rPr lang="en-US" sz="2076" b="1" spc="-62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Свині</a:t>
            </a:r>
            <a:endParaRPr lang="en-US" sz="2076" dirty="0"/>
          </a:p>
        </p:txBody>
      </p:sp>
      <p:sp>
        <p:nvSpPr>
          <p:cNvPr id="21" name="Text 18"/>
          <p:cNvSpPr/>
          <p:nvPr/>
        </p:nvSpPr>
        <p:spPr>
          <a:xfrm>
            <a:off x="1423749" y="6972776"/>
            <a:ext cx="6981944" cy="6750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658"/>
              </a:lnSpc>
              <a:buNone/>
            </a:pPr>
            <a:r>
              <a:rPr lang="en-US" sz="1661" spc="-33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Основне джерело м'яса, також використовуються для виробництва сала та шкіри.</a:t>
            </a:r>
            <a:endParaRPr lang="en-US" sz="166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C0C0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9140666"/>
          </a:xfrm>
          <a:prstGeom prst="rect">
            <a:avLst/>
          </a:prstGeom>
          <a:solidFill>
            <a:srgbClr val="272525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914066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04837" y="475178"/>
            <a:ext cx="7934325" cy="108013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4253"/>
              </a:lnSpc>
              <a:buNone/>
            </a:pPr>
            <a:r>
              <a:rPr lang="en-US" sz="3402" b="1" spc="-102" kern="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Роль свійських тварин у житті людини</a:t>
            </a:r>
            <a:endParaRPr lang="en-US" sz="3402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37" y="1814513"/>
            <a:ext cx="431959" cy="431959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04837" y="2419231"/>
            <a:ext cx="2277070" cy="2699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126"/>
              </a:lnSpc>
              <a:buNone/>
            </a:pPr>
            <a:r>
              <a:rPr lang="en-US" sz="1701" b="1" spc="-51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Продукти харчування</a:t>
            </a:r>
            <a:endParaRPr lang="en-US" sz="1701" dirty="0"/>
          </a:p>
        </p:txBody>
      </p:sp>
      <p:sp>
        <p:nvSpPr>
          <p:cNvPr id="8" name="Text 4"/>
          <p:cNvSpPr/>
          <p:nvPr/>
        </p:nvSpPr>
        <p:spPr>
          <a:xfrm>
            <a:off x="604837" y="2792730"/>
            <a:ext cx="7934325" cy="2765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177"/>
              </a:lnSpc>
              <a:buNone/>
            </a:pPr>
            <a:r>
              <a:rPr lang="en-US" sz="1361" spc="-27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М'ясо, молоко, яйця, вовна та інші продукти.</a:t>
            </a:r>
            <a:endParaRPr lang="en-US" sz="1361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837" y="3587710"/>
            <a:ext cx="431959" cy="431959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04837" y="4192429"/>
            <a:ext cx="2160270" cy="2699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126"/>
              </a:lnSpc>
              <a:buNone/>
            </a:pPr>
            <a:r>
              <a:rPr lang="en-US" sz="1701" b="1" spc="-51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Тяглова сила</a:t>
            </a:r>
            <a:endParaRPr lang="en-US" sz="1701" dirty="0"/>
          </a:p>
        </p:txBody>
      </p:sp>
      <p:sp>
        <p:nvSpPr>
          <p:cNvPr id="11" name="Text 6"/>
          <p:cNvSpPr/>
          <p:nvPr/>
        </p:nvSpPr>
        <p:spPr>
          <a:xfrm>
            <a:off x="604837" y="4565928"/>
            <a:ext cx="7934325" cy="5531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177"/>
              </a:lnSpc>
              <a:buNone/>
            </a:pPr>
            <a:r>
              <a:rPr lang="en-US" sz="1361" spc="-27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Коні, воли та інші тварини використовуються для оранки, транспортування та інших сільськогосподарських робіт.</a:t>
            </a:r>
            <a:endParaRPr lang="en-US" sz="1361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837" y="5637490"/>
            <a:ext cx="431959" cy="431959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04837" y="6242209"/>
            <a:ext cx="2160270" cy="2699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126"/>
              </a:lnSpc>
              <a:buNone/>
            </a:pPr>
            <a:r>
              <a:rPr lang="en-US" sz="1701" b="1" spc="-51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Промисловість</a:t>
            </a:r>
            <a:endParaRPr lang="en-US" sz="1701" dirty="0"/>
          </a:p>
        </p:txBody>
      </p:sp>
      <p:sp>
        <p:nvSpPr>
          <p:cNvPr id="14" name="Text 8"/>
          <p:cNvSpPr/>
          <p:nvPr/>
        </p:nvSpPr>
        <p:spPr>
          <a:xfrm>
            <a:off x="604837" y="6615708"/>
            <a:ext cx="7934325" cy="2765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177"/>
              </a:lnSpc>
              <a:buNone/>
            </a:pPr>
            <a:r>
              <a:rPr lang="en-US" sz="1361" spc="-27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Сировина для виробництва одягу, товарів та інших продуктів із шкіри, вовни, кісток тощо.</a:t>
            </a:r>
            <a:endParaRPr lang="en-US" sz="1361" dirty="0"/>
          </a:p>
        </p:txBody>
      </p:sp>
      <p:pic>
        <p:nvPicPr>
          <p:cNvPr id="15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837" y="7410688"/>
            <a:ext cx="431959" cy="431959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604837" y="8015407"/>
            <a:ext cx="2160270" cy="2699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126"/>
              </a:lnSpc>
              <a:buNone/>
            </a:pPr>
            <a:r>
              <a:rPr lang="en-US" sz="1701" b="1" spc="-51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Компаньйони</a:t>
            </a:r>
            <a:endParaRPr lang="en-US" sz="1701" dirty="0"/>
          </a:p>
        </p:txBody>
      </p:sp>
      <p:sp>
        <p:nvSpPr>
          <p:cNvPr id="17" name="Text 10"/>
          <p:cNvSpPr/>
          <p:nvPr/>
        </p:nvSpPr>
        <p:spPr>
          <a:xfrm>
            <a:off x="604837" y="8388906"/>
            <a:ext cx="7934325" cy="2765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177"/>
              </a:lnSpc>
              <a:buNone/>
            </a:pPr>
            <a:r>
              <a:rPr lang="en-US" sz="1361" spc="-27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Деякі тварини, такі як собаки та коти, стали невід'ємними домашніми улюбленцями.</a:t>
            </a:r>
            <a:endParaRPr lang="en-US" sz="136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C0C0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72525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04837" y="611148"/>
            <a:ext cx="7934325" cy="108013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4253"/>
              </a:lnSpc>
              <a:buNone/>
            </a:pPr>
            <a:r>
              <a:rPr lang="en-US" sz="3402" b="1" spc="-102" kern="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Утримання та догляд за свійськими тваринами</a:t>
            </a:r>
            <a:endParaRPr lang="en-US" sz="3402" dirty="0"/>
          </a:p>
        </p:txBody>
      </p:sp>
      <p:sp>
        <p:nvSpPr>
          <p:cNvPr id="6" name="Shape 3"/>
          <p:cNvSpPr/>
          <p:nvPr/>
        </p:nvSpPr>
        <p:spPr>
          <a:xfrm>
            <a:off x="604837" y="1950482"/>
            <a:ext cx="7934325" cy="1287423"/>
          </a:xfrm>
          <a:prstGeom prst="roundRect">
            <a:avLst>
              <a:gd name="adj" fmla="val 5638"/>
            </a:avLst>
          </a:prstGeom>
          <a:solidFill>
            <a:srgbClr val="110080"/>
          </a:solidFill>
          <a:ln w="7620">
            <a:solidFill>
              <a:srgbClr val="2A1999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785217" y="2130862"/>
            <a:ext cx="2160270" cy="2699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126"/>
              </a:lnSpc>
              <a:buNone/>
            </a:pPr>
            <a:r>
              <a:rPr lang="en-US" sz="1701" b="1" spc="-51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Житло</a:t>
            </a:r>
            <a:endParaRPr lang="en-US" sz="1701" dirty="0"/>
          </a:p>
        </p:txBody>
      </p:sp>
      <p:sp>
        <p:nvSpPr>
          <p:cNvPr id="8" name="Text 5"/>
          <p:cNvSpPr/>
          <p:nvPr/>
        </p:nvSpPr>
        <p:spPr>
          <a:xfrm>
            <a:off x="785217" y="2504361"/>
            <a:ext cx="7573566" cy="5531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177"/>
              </a:lnSpc>
              <a:buNone/>
            </a:pPr>
            <a:r>
              <a:rPr lang="en-US" sz="1361" spc="-27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Тварини потребують відповідних приміщень, таких як стайні, хліви, курники, які захищають їх від негоди та забезпечують комфорт.</a:t>
            </a:r>
            <a:endParaRPr lang="en-US" sz="1361" dirty="0"/>
          </a:p>
        </p:txBody>
      </p:sp>
      <p:sp>
        <p:nvSpPr>
          <p:cNvPr id="9" name="Shape 6"/>
          <p:cNvSpPr/>
          <p:nvPr/>
        </p:nvSpPr>
        <p:spPr>
          <a:xfrm>
            <a:off x="604837" y="3410664"/>
            <a:ext cx="7934325" cy="1287423"/>
          </a:xfrm>
          <a:prstGeom prst="roundRect">
            <a:avLst>
              <a:gd name="adj" fmla="val 5638"/>
            </a:avLst>
          </a:prstGeom>
          <a:solidFill>
            <a:srgbClr val="110080"/>
          </a:solidFill>
          <a:ln w="7620">
            <a:solidFill>
              <a:srgbClr val="2A1999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85217" y="3591044"/>
            <a:ext cx="2160270" cy="2699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126"/>
              </a:lnSpc>
              <a:buNone/>
            </a:pPr>
            <a:r>
              <a:rPr lang="en-US" sz="1701" b="1" spc="-51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Харчування</a:t>
            </a:r>
            <a:endParaRPr lang="en-US" sz="1701" dirty="0"/>
          </a:p>
        </p:txBody>
      </p:sp>
      <p:sp>
        <p:nvSpPr>
          <p:cNvPr id="11" name="Text 8"/>
          <p:cNvSpPr/>
          <p:nvPr/>
        </p:nvSpPr>
        <p:spPr>
          <a:xfrm>
            <a:off x="785217" y="3964543"/>
            <a:ext cx="7573566" cy="5531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177"/>
              </a:lnSpc>
              <a:buNone/>
            </a:pPr>
            <a:r>
              <a:rPr lang="en-US" sz="1361" spc="-27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Кожен вид тварин має свої особливі потреби в харчуванні, які необхідно враховувати для їх здоров'я та продуктивності.</a:t>
            </a:r>
            <a:endParaRPr lang="en-US" sz="1361" dirty="0"/>
          </a:p>
        </p:txBody>
      </p:sp>
      <p:sp>
        <p:nvSpPr>
          <p:cNvPr id="12" name="Shape 9"/>
          <p:cNvSpPr/>
          <p:nvPr/>
        </p:nvSpPr>
        <p:spPr>
          <a:xfrm>
            <a:off x="604837" y="4870847"/>
            <a:ext cx="7934325" cy="1287423"/>
          </a:xfrm>
          <a:prstGeom prst="roundRect">
            <a:avLst>
              <a:gd name="adj" fmla="val 5638"/>
            </a:avLst>
          </a:prstGeom>
          <a:solidFill>
            <a:srgbClr val="110080"/>
          </a:solidFill>
          <a:ln w="7620">
            <a:solidFill>
              <a:srgbClr val="2A1999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785217" y="5051227"/>
            <a:ext cx="2259925" cy="2699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126"/>
              </a:lnSpc>
              <a:buNone/>
            </a:pPr>
            <a:r>
              <a:rPr lang="en-US" sz="1701" b="1" spc="-51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Ветеринарний догляд</a:t>
            </a:r>
            <a:endParaRPr lang="en-US" sz="1701" dirty="0"/>
          </a:p>
        </p:txBody>
      </p:sp>
      <p:sp>
        <p:nvSpPr>
          <p:cNvPr id="14" name="Text 11"/>
          <p:cNvSpPr/>
          <p:nvPr/>
        </p:nvSpPr>
        <p:spPr>
          <a:xfrm>
            <a:off x="785217" y="5424726"/>
            <a:ext cx="7573566" cy="5531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177"/>
              </a:lnSpc>
              <a:buNone/>
            </a:pPr>
            <a:r>
              <a:rPr lang="en-US" sz="1361" spc="-27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Регулярні профілактичні огляди, щеплення та лікування необхідні для підтримання здоров'я та попередження захворювань.</a:t>
            </a:r>
            <a:endParaRPr lang="en-US" sz="1361" dirty="0"/>
          </a:p>
        </p:txBody>
      </p:sp>
      <p:sp>
        <p:nvSpPr>
          <p:cNvPr id="15" name="Shape 12"/>
          <p:cNvSpPr/>
          <p:nvPr/>
        </p:nvSpPr>
        <p:spPr>
          <a:xfrm>
            <a:off x="604837" y="6331029"/>
            <a:ext cx="7934325" cy="1287423"/>
          </a:xfrm>
          <a:prstGeom prst="roundRect">
            <a:avLst>
              <a:gd name="adj" fmla="val 5638"/>
            </a:avLst>
          </a:prstGeom>
          <a:solidFill>
            <a:srgbClr val="110080"/>
          </a:solidFill>
          <a:ln w="7620">
            <a:solidFill>
              <a:srgbClr val="2A1999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785217" y="6511409"/>
            <a:ext cx="2160270" cy="2699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126"/>
              </a:lnSpc>
              <a:buNone/>
            </a:pPr>
            <a:r>
              <a:rPr lang="en-US" sz="1701" b="1" spc="-51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Розмноження</a:t>
            </a:r>
            <a:endParaRPr lang="en-US" sz="1701" dirty="0"/>
          </a:p>
        </p:txBody>
      </p:sp>
      <p:sp>
        <p:nvSpPr>
          <p:cNvPr id="17" name="Text 14"/>
          <p:cNvSpPr/>
          <p:nvPr/>
        </p:nvSpPr>
        <p:spPr>
          <a:xfrm>
            <a:off x="785217" y="6884908"/>
            <a:ext cx="7573566" cy="5531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177"/>
              </a:lnSpc>
              <a:buNone/>
            </a:pPr>
            <a:r>
              <a:rPr lang="en-US" sz="1361" spc="-27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Контрольоване розведення допомагає покращувати генетичні характеристики свійських тварин та отримувати потомство.</a:t>
            </a:r>
            <a:endParaRPr lang="en-US" sz="136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C0C0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72525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864037" y="949047"/>
            <a:ext cx="7415927" cy="231457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6075"/>
              </a:lnSpc>
              <a:buNone/>
            </a:pPr>
            <a:r>
              <a:rPr lang="en-US" sz="4860" b="1" spc="-146" kern="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Значення свійських тварин для сільського господарства</a:t>
            </a:r>
            <a:endParaRPr lang="en-US" sz="4860" dirty="0"/>
          </a:p>
        </p:txBody>
      </p:sp>
      <p:sp>
        <p:nvSpPr>
          <p:cNvPr id="6" name="Shape 3"/>
          <p:cNvSpPr/>
          <p:nvPr/>
        </p:nvSpPr>
        <p:spPr>
          <a:xfrm>
            <a:off x="864037" y="3633907"/>
            <a:ext cx="7415927" cy="3646646"/>
          </a:xfrm>
          <a:prstGeom prst="roundRect">
            <a:avLst>
              <a:gd name="adj" fmla="val 2844"/>
            </a:avLst>
          </a:prstGeom>
          <a:noFill/>
          <a:ln w="15240">
            <a:solidFill>
              <a:srgbClr val="FFFFFF">
                <a:alpha val="24000"/>
              </a:srgbClr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879277" y="3649147"/>
            <a:ext cx="7385447" cy="706517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8" name="Text 5"/>
          <p:cNvSpPr/>
          <p:nvPr/>
        </p:nvSpPr>
        <p:spPr>
          <a:xfrm>
            <a:off x="1126093" y="3804880"/>
            <a:ext cx="3195280" cy="3950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spc="-39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Продукти харчування</a:t>
            </a:r>
            <a:endParaRPr lang="en-US" sz="1944" dirty="0"/>
          </a:p>
        </p:txBody>
      </p:sp>
      <p:sp>
        <p:nvSpPr>
          <p:cNvPr id="9" name="Text 6"/>
          <p:cNvSpPr/>
          <p:nvPr/>
        </p:nvSpPr>
        <p:spPr>
          <a:xfrm>
            <a:off x="4822627" y="3804880"/>
            <a:ext cx="3195280" cy="3950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spc="-39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М'ясо, молоко, яйця</a:t>
            </a:r>
            <a:endParaRPr lang="en-US" sz="1944" dirty="0"/>
          </a:p>
        </p:txBody>
      </p:sp>
      <p:sp>
        <p:nvSpPr>
          <p:cNvPr id="10" name="Shape 7"/>
          <p:cNvSpPr/>
          <p:nvPr/>
        </p:nvSpPr>
        <p:spPr>
          <a:xfrm>
            <a:off x="879277" y="4355663"/>
            <a:ext cx="7385447" cy="1101566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1" name="Text 8"/>
          <p:cNvSpPr/>
          <p:nvPr/>
        </p:nvSpPr>
        <p:spPr>
          <a:xfrm>
            <a:off x="1126093" y="4511397"/>
            <a:ext cx="3195280" cy="3950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spc="-39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Тяглова сила</a:t>
            </a:r>
            <a:endParaRPr lang="en-US" sz="1944" dirty="0"/>
          </a:p>
        </p:txBody>
      </p:sp>
      <p:sp>
        <p:nvSpPr>
          <p:cNvPr id="12" name="Text 9"/>
          <p:cNvSpPr/>
          <p:nvPr/>
        </p:nvSpPr>
        <p:spPr>
          <a:xfrm>
            <a:off x="4822627" y="4511397"/>
            <a:ext cx="3195280" cy="79009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spc="-39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Оранка, транспортування, робота на фермі</a:t>
            </a:r>
            <a:endParaRPr lang="en-US" sz="1944" dirty="0"/>
          </a:p>
        </p:txBody>
      </p:sp>
      <p:sp>
        <p:nvSpPr>
          <p:cNvPr id="13" name="Shape 10"/>
          <p:cNvSpPr/>
          <p:nvPr/>
        </p:nvSpPr>
        <p:spPr>
          <a:xfrm>
            <a:off x="879277" y="5457230"/>
            <a:ext cx="7385447" cy="706517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4" name="Text 11"/>
          <p:cNvSpPr/>
          <p:nvPr/>
        </p:nvSpPr>
        <p:spPr>
          <a:xfrm>
            <a:off x="1126093" y="5612963"/>
            <a:ext cx="3195280" cy="3950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spc="-39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Сировина</a:t>
            </a:r>
            <a:endParaRPr lang="en-US" sz="1944" dirty="0"/>
          </a:p>
        </p:txBody>
      </p:sp>
      <p:sp>
        <p:nvSpPr>
          <p:cNvPr id="15" name="Text 12"/>
          <p:cNvSpPr/>
          <p:nvPr/>
        </p:nvSpPr>
        <p:spPr>
          <a:xfrm>
            <a:off x="4822627" y="5612963"/>
            <a:ext cx="3195280" cy="3950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spc="-39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Вовна, шкіра, роги, кістки</a:t>
            </a:r>
            <a:endParaRPr lang="en-US" sz="1944" dirty="0"/>
          </a:p>
        </p:txBody>
      </p:sp>
      <p:sp>
        <p:nvSpPr>
          <p:cNvPr id="16" name="Shape 13"/>
          <p:cNvSpPr/>
          <p:nvPr/>
        </p:nvSpPr>
        <p:spPr>
          <a:xfrm>
            <a:off x="879277" y="6163747"/>
            <a:ext cx="7385447" cy="1101566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7" name="Text 14"/>
          <p:cNvSpPr/>
          <p:nvPr/>
        </p:nvSpPr>
        <p:spPr>
          <a:xfrm>
            <a:off x="1126093" y="6319480"/>
            <a:ext cx="3195280" cy="3950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spc="-39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Добрива</a:t>
            </a:r>
            <a:endParaRPr lang="en-US" sz="1944" dirty="0"/>
          </a:p>
        </p:txBody>
      </p:sp>
      <p:sp>
        <p:nvSpPr>
          <p:cNvPr id="18" name="Text 15"/>
          <p:cNvSpPr/>
          <p:nvPr/>
        </p:nvSpPr>
        <p:spPr>
          <a:xfrm>
            <a:off x="4822627" y="6319480"/>
            <a:ext cx="3195280" cy="79009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spc="-39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Гній як органічне добриво для ґрунту</a:t>
            </a:r>
            <a:endParaRPr lang="en-US" sz="1944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C0C0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72525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2337197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2208252" y="3001566"/>
            <a:ext cx="10213896" cy="116847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4601"/>
              </a:lnSpc>
              <a:buNone/>
            </a:pPr>
            <a:r>
              <a:rPr lang="en-US" sz="3681" b="1" spc="-110" kern="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Вивчення свійських тварин у початковій школі</a:t>
            </a:r>
            <a:endParaRPr lang="en-US" sz="3681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8252" y="4450437"/>
            <a:ext cx="3404592" cy="74783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2395180" y="5478661"/>
            <a:ext cx="2337197" cy="29206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300"/>
              </a:lnSpc>
              <a:buNone/>
            </a:pPr>
            <a:r>
              <a:rPr lang="en-US" sz="1840" b="1" spc="-55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Спостереження</a:t>
            </a:r>
            <a:endParaRPr lang="en-US" sz="1840" dirty="0"/>
          </a:p>
        </p:txBody>
      </p:sp>
      <p:sp>
        <p:nvSpPr>
          <p:cNvPr id="8" name="Text 4"/>
          <p:cNvSpPr/>
          <p:nvPr/>
        </p:nvSpPr>
        <p:spPr>
          <a:xfrm>
            <a:off x="2395180" y="5882878"/>
            <a:ext cx="3030736" cy="149542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356"/>
              </a:lnSpc>
              <a:buNone/>
            </a:pPr>
            <a:r>
              <a:rPr lang="en-US" sz="1472" spc="-29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Учні можуть спостерігати за свійськими тваринами, вивчаючи їх поведінку, особливості зовнішнього вигляду та середовища їх існування.</a:t>
            </a:r>
            <a:endParaRPr lang="en-US" sz="1472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2844" y="4450437"/>
            <a:ext cx="3404592" cy="747832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5799773" y="5478661"/>
            <a:ext cx="2337197" cy="29206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300"/>
              </a:lnSpc>
              <a:buNone/>
            </a:pPr>
            <a:r>
              <a:rPr lang="en-US" sz="1840" b="1" spc="-55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Дослідження</a:t>
            </a:r>
            <a:endParaRPr lang="en-US" sz="1840" dirty="0"/>
          </a:p>
        </p:txBody>
      </p:sp>
      <p:sp>
        <p:nvSpPr>
          <p:cNvPr id="11" name="Text 6"/>
          <p:cNvSpPr/>
          <p:nvPr/>
        </p:nvSpPr>
        <p:spPr>
          <a:xfrm>
            <a:off x="5799773" y="5882878"/>
            <a:ext cx="3030736" cy="11963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356"/>
              </a:lnSpc>
              <a:buNone/>
            </a:pPr>
            <a:r>
              <a:rPr lang="en-US" sz="1472" spc="-29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Діти можуть досліджувати походження та одомашнення тварин, а також їхню роль у житті людини.</a:t>
            </a:r>
            <a:endParaRPr lang="en-US" sz="1472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17437" y="4450437"/>
            <a:ext cx="3404711" cy="747832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9204365" y="5478661"/>
            <a:ext cx="2337197" cy="29206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300"/>
              </a:lnSpc>
              <a:buNone/>
            </a:pPr>
            <a:r>
              <a:rPr lang="en-US" sz="1840" b="1" spc="-55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Творчість</a:t>
            </a:r>
            <a:endParaRPr lang="en-US" sz="1840" dirty="0"/>
          </a:p>
        </p:txBody>
      </p:sp>
      <p:sp>
        <p:nvSpPr>
          <p:cNvPr id="14" name="Text 8"/>
          <p:cNvSpPr/>
          <p:nvPr/>
        </p:nvSpPr>
        <p:spPr>
          <a:xfrm>
            <a:off x="9204365" y="5882878"/>
            <a:ext cx="3030855" cy="11963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356"/>
              </a:lnSpc>
              <a:buNone/>
            </a:pPr>
            <a:r>
              <a:rPr lang="en-US" sz="1472" spc="-29" kern="0" dirty="0">
                <a:solidFill>
                  <a:srgbClr val="E5E0D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Учні можуть створювати малюнки, аплікації чи інші художні роботи, присвячені свійським тваринам.</a:t>
            </a:r>
            <a:endParaRPr lang="en-US" sz="1472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2024-07-20T17:36:05Z</dcterms:created>
  <dcterms:modified xsi:type="dcterms:W3CDTF">2024-07-20T17:36:05Z</dcterms:modified>
</cp:coreProperties>
</file>