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307" r:id="rId3"/>
    <p:sldId id="333" r:id="rId4"/>
    <p:sldId id="334" r:id="rId5"/>
    <p:sldId id="335" r:id="rId6"/>
    <p:sldId id="336" r:id="rId7"/>
    <p:sldId id="337" r:id="rId8"/>
    <p:sldId id="332" r:id="rId9"/>
    <p:sldId id="338" r:id="rId10"/>
    <p:sldId id="339" r:id="rId11"/>
    <p:sldId id="340" r:id="rId12"/>
    <p:sldId id="341" r:id="rId13"/>
    <p:sldId id="342" r:id="rId14"/>
    <p:sldId id="343" r:id="rId15"/>
    <p:sldId id="316" r:id="rId16"/>
    <p:sldId id="344" r:id="rId17"/>
    <p:sldId id="282" r:id="rId18"/>
    <p:sldId id="345" r:id="rId19"/>
    <p:sldId id="292" r:id="rId20"/>
    <p:sldId id="329" r:id="rId21"/>
    <p:sldId id="346" r:id="rId22"/>
    <p:sldId id="347" r:id="rId23"/>
    <p:sldId id="352" r:id="rId24"/>
    <p:sldId id="351" r:id="rId25"/>
    <p:sldId id="331" r:id="rId26"/>
    <p:sldId id="348" r:id="rId27"/>
    <p:sldId id="349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71" autoAdjust="0"/>
    <p:restoredTop sz="96437" autoAdjust="0"/>
  </p:normalViewPr>
  <p:slideViewPr>
    <p:cSldViewPr snapToGrid="0">
      <p:cViewPr varScale="1">
        <p:scale>
          <a:sx n="108" d="100"/>
          <a:sy n="108" d="100"/>
        </p:scale>
        <p:origin x="-162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204A0E-252A-4318-849D-357E1DB98E5E}" type="datetimeFigureOut">
              <a:rPr lang="ru-RU" smtClean="0"/>
              <a:pPr/>
              <a:t>11.11.2022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88BDF0-9EA4-4D1F-8A6C-E961D8A6AC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11.11.2022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9.png"/><Relationship Id="rId4" Type="http://schemas.openxmlformats.org/officeDocument/2006/relationships/hyperlink" Target="https://www.youtube.com/watch?v=foFUavVgKg4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hyperlink" Target="https://www.youtube.com/watch?v=Jk0LuOwDpKo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jP-HXpyCS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gif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hyperlink" Target="https://learningapps.org/25787604" TargetMode="External"/><Relationship Id="rId4" Type="http://schemas.openxmlformats.org/officeDocument/2006/relationships/image" Target="../media/image1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01461" y="330187"/>
            <a:ext cx="603152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Грам. Тонна. Центнер. </a:t>
            </a:r>
            <a:r>
              <a:rPr lang="ru-RU" sz="4400" b="1" dirty="0" err="1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Відношення</a:t>
            </a:r>
            <a:r>
              <a:rPr lang="ru-RU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одиницями</a:t>
            </a:r>
            <a:r>
              <a:rPr lang="ru-RU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маси</a:t>
            </a:r>
            <a:r>
              <a:rPr lang="ru-RU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dirty="0"/>
          </a:p>
        </p:txBody>
      </p:sp>
      <p:pic>
        <p:nvPicPr>
          <p:cNvPr id="6" name="Picture 2" descr="Пин на доске scoal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7552" y="3157741"/>
            <a:ext cx="2179754" cy="34713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uk-UA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Вправа «Сонечко»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7965" y="1510370"/>
            <a:ext cx="5172096" cy="2824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uk-UA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Вправа «Очікування»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6285" y="1230923"/>
            <a:ext cx="66028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/>
              <a:t>– Що ви очікуєте від уроку? </a:t>
            </a:r>
            <a:r>
              <a:rPr lang="uk-UA" sz="2400" dirty="0" err="1" smtClean="0"/>
              <a:t>Продовжіть</a:t>
            </a:r>
            <a:r>
              <a:rPr lang="uk-UA" sz="2400" dirty="0" smtClean="0"/>
              <a:t> речення.</a:t>
            </a:r>
            <a:endParaRPr lang="ru-RU" sz="2400" dirty="0" smtClean="0"/>
          </a:p>
          <a:p>
            <a:r>
              <a:rPr lang="uk-UA" sz="2400" dirty="0" smtClean="0"/>
              <a:t> </a:t>
            </a:r>
            <a:r>
              <a:rPr lang="uk-UA" sz="2400" i="1" dirty="0" smtClean="0"/>
              <a:t>«Від уроку я очікую…»</a:t>
            </a:r>
            <a:endParaRPr lang="ru-RU" sz="2400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397976" y="2604640"/>
            <a:ext cx="656785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Міркуйте, думайте, відповідайте,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Знання нові ви здобувайте.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uk-UA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Математична розминка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7393" y="975946"/>
            <a:ext cx="7878182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u="sng" dirty="0" smtClean="0"/>
              <a:t>Картки </a:t>
            </a:r>
            <a:endParaRPr lang="ru-RU" sz="2000" dirty="0" smtClean="0"/>
          </a:p>
          <a:p>
            <a:pPr lvl="0"/>
            <a:r>
              <a:rPr lang="uk-UA" sz="2000" dirty="0" smtClean="0"/>
              <a:t>З якими числами ми працюємо протягом останніх уроків математики?</a:t>
            </a:r>
            <a:endParaRPr lang="ru-RU" sz="2000" dirty="0" smtClean="0"/>
          </a:p>
          <a:p>
            <a:pPr lvl="0"/>
            <a:r>
              <a:rPr lang="uk-UA" sz="2000" dirty="0" smtClean="0"/>
              <a:t>Полічіть сотнями від 100 до 1000</a:t>
            </a:r>
            <a:endParaRPr lang="ru-RU" sz="2000" dirty="0" smtClean="0"/>
          </a:p>
          <a:p>
            <a:pPr lvl="0"/>
            <a:r>
              <a:rPr lang="uk-UA" sz="2000" dirty="0" smtClean="0"/>
              <a:t>Полічіть від 145 до 153; від 236 до 242</a:t>
            </a:r>
            <a:endParaRPr lang="ru-RU" sz="2000" dirty="0" smtClean="0"/>
          </a:p>
          <a:p>
            <a:pPr lvl="0"/>
            <a:r>
              <a:rPr lang="uk-UA" sz="2000" dirty="0" smtClean="0"/>
              <a:t>Полічіть ланцюжком від 345 до 361</a:t>
            </a:r>
            <a:endParaRPr lang="ru-RU" sz="2000" dirty="0" smtClean="0"/>
          </a:p>
          <a:p>
            <a:pPr lvl="0"/>
            <a:r>
              <a:rPr lang="uk-UA" sz="2000" dirty="0" smtClean="0"/>
              <a:t>Полічіть ланцюжком у зворотному напрямку від 121 до 115</a:t>
            </a:r>
            <a:endParaRPr lang="ru-RU" sz="2000" dirty="0" smtClean="0"/>
          </a:p>
          <a:p>
            <a:pPr lvl="0"/>
            <a:r>
              <a:rPr lang="uk-UA" sz="2000" dirty="0" smtClean="0"/>
              <a:t>Назвіть попереднє число до числа 195</a:t>
            </a:r>
            <a:endParaRPr lang="ru-RU" sz="2000" dirty="0" smtClean="0"/>
          </a:p>
          <a:p>
            <a:pPr lvl="0"/>
            <a:r>
              <a:rPr lang="uk-UA" sz="2000" dirty="0" smtClean="0"/>
              <a:t>Назвіть наступне число до числа 504</a:t>
            </a:r>
            <a:endParaRPr lang="ru-RU" sz="2000" dirty="0" smtClean="0"/>
          </a:p>
          <a:p>
            <a:pPr lvl="0"/>
            <a:r>
              <a:rPr lang="uk-UA" sz="2000" dirty="0" smtClean="0"/>
              <a:t>Назвіть сусідів числа 300</a:t>
            </a:r>
            <a:endParaRPr lang="ru-RU" sz="2000" dirty="0" smtClean="0"/>
          </a:p>
          <a:p>
            <a:pPr lvl="0"/>
            <a:r>
              <a:rPr lang="uk-UA" sz="2000" dirty="0" smtClean="0"/>
              <a:t>Назвіть найбільше трицифрове число</a:t>
            </a:r>
            <a:endParaRPr lang="ru-RU" sz="2000" dirty="0" smtClean="0"/>
          </a:p>
          <a:p>
            <a:pPr lvl="0"/>
            <a:r>
              <a:rPr lang="uk-UA" sz="2000" dirty="0" smtClean="0"/>
              <a:t>Назвіть найменше трицифрове число</a:t>
            </a:r>
            <a:endParaRPr lang="ru-RU" sz="2000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5780636" y="3204401"/>
            <a:ext cx="2906165" cy="1280287"/>
            <a:chOff x="5780636" y="3204401"/>
            <a:chExt cx="2906165" cy="1280287"/>
          </a:xfrm>
        </p:grpSpPr>
        <p:pic>
          <p:nvPicPr>
            <p:cNvPr id="7" name="Picture 6" descr="Смирнова Олеся Александровна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072843" y="3424253"/>
              <a:ext cx="1613958" cy="1060435"/>
            </a:xfrm>
            <a:prstGeom prst="rect">
              <a:avLst/>
            </a:prstGeom>
            <a:noFill/>
          </p:spPr>
        </p:pic>
        <p:sp>
          <p:nvSpPr>
            <p:cNvPr id="9" name="Прямоугольник 8"/>
            <p:cNvSpPr/>
            <p:nvPr/>
          </p:nvSpPr>
          <p:spPr>
            <a:xfrm>
              <a:off x="5780636" y="3204401"/>
              <a:ext cx="1833002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ru-RU" sz="2400" b="1" cap="none" spc="50" dirty="0" err="1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Розумники</a:t>
              </a:r>
              <a:r>
                <a:rPr lang="ru-RU" sz="2400" b="1" cap="none" spc="50" dirty="0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ru-RU" sz="2400" b="1" cap="none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uk-UA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Гра « Знайди зайве число»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83777" y="1019908"/>
            <a:ext cx="43620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/>
              <a:t>111    123    222    333    444    555</a:t>
            </a:r>
            <a:endParaRPr lang="ru-RU" sz="2400" dirty="0" smtClean="0"/>
          </a:p>
          <a:p>
            <a:r>
              <a:rPr lang="uk-UA" sz="2400" dirty="0" smtClean="0"/>
              <a:t>217    317    417    517    617    777</a:t>
            </a:r>
            <a:endParaRPr lang="ru-RU" sz="2400" dirty="0" smtClean="0"/>
          </a:p>
          <a:p>
            <a:r>
              <a:rPr lang="uk-UA" sz="2400" dirty="0" smtClean="0"/>
              <a:t>220    330    440    505    660    770</a:t>
            </a:r>
            <a:endParaRPr lang="ru-RU" sz="2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386522" y="2277208"/>
            <a:ext cx="613969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uk-UA" sz="2400" dirty="0" smtClean="0"/>
              <a:t>Всі розряди позначені однаковими цифрами.</a:t>
            </a:r>
            <a:endParaRPr lang="ru-RU" sz="2400" dirty="0" smtClean="0"/>
          </a:p>
          <a:p>
            <a:pPr lvl="0"/>
            <a:r>
              <a:rPr lang="uk-UA" sz="2400" dirty="0" smtClean="0"/>
              <a:t>У всіх чисел один десяток, а в 777- 7 десятків.</a:t>
            </a:r>
            <a:endParaRPr lang="ru-RU" sz="2400" dirty="0" smtClean="0"/>
          </a:p>
          <a:p>
            <a:pPr lvl="0"/>
            <a:r>
              <a:rPr lang="uk-UA" sz="2400" dirty="0" smtClean="0"/>
              <a:t>Всі круглі числа, окрім 505.</a:t>
            </a:r>
            <a:endParaRPr lang="ru-RU" sz="2400" dirty="0" smtClean="0"/>
          </a:p>
          <a:p>
            <a:r>
              <a:rPr lang="uk-UA" sz="2400" dirty="0" smtClean="0"/>
              <a:t>Розкладіть на розрядні доданки</a:t>
            </a:r>
            <a:endParaRPr lang="ru-RU" sz="2400" dirty="0" smtClean="0"/>
          </a:p>
          <a:p>
            <a:r>
              <a:rPr lang="uk-UA" sz="2400" dirty="0" smtClean="0"/>
              <a:t>Молодці! Справились із цим завданням.</a:t>
            </a:r>
            <a:endParaRPr lang="ru-RU" sz="2400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2919046" y="1397977"/>
            <a:ext cx="483577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5823439" y="1752601"/>
            <a:ext cx="483577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4346330" y="2139461"/>
            <a:ext cx="483577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/>
          <p:cNvGrpSpPr/>
          <p:nvPr/>
        </p:nvGrpSpPr>
        <p:grpSpPr>
          <a:xfrm>
            <a:off x="6629400" y="3200076"/>
            <a:ext cx="2246271" cy="1415886"/>
            <a:chOff x="5490092" y="1608668"/>
            <a:chExt cx="3543841" cy="1905000"/>
          </a:xfrm>
        </p:grpSpPr>
        <p:pic>
          <p:nvPicPr>
            <p:cNvPr id="13" name="Picture 2" descr="Как узнать, что означает любой смайлик эмодзи | ПростоMAC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28933" y="1608668"/>
              <a:ext cx="1905000" cy="1905000"/>
            </a:xfrm>
            <a:prstGeom prst="rect">
              <a:avLst/>
            </a:prstGeom>
            <a:noFill/>
          </p:spPr>
        </p:pic>
        <p:sp>
          <p:nvSpPr>
            <p:cNvPr id="14" name="Прямоугольник 13"/>
            <p:cNvSpPr/>
            <p:nvPr/>
          </p:nvSpPr>
          <p:spPr>
            <a:xfrm>
              <a:off x="5490092" y="1790468"/>
              <a:ext cx="2329420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ru-RU" sz="2400" b="1" cap="none" spc="50" dirty="0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Чудова робота!</a:t>
              </a:r>
              <a:endParaRPr lang="ru-RU" sz="2400" b="1" cap="none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uk-UA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Обчислення ланцюжком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96815" y="1582616"/>
            <a:ext cx="69635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Обчислити ланцюжком…</a:t>
            </a:r>
          </a:p>
          <a:p>
            <a:r>
              <a:rPr lang="uk-UA" sz="4800" dirty="0" smtClean="0"/>
              <a:t>150+250-50+500+100+49</a:t>
            </a:r>
            <a:endParaRPr lang="ru-RU" sz="4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679884" y="3209165"/>
            <a:ext cx="112242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dirty="0" smtClean="0">
                <a:solidFill>
                  <a:srgbClr val="C00000"/>
                </a:solidFill>
              </a:rPr>
              <a:t>999</a:t>
            </a:r>
            <a:endParaRPr lang="ru-RU" sz="4800" dirty="0">
              <a:solidFill>
                <a:srgbClr val="C00000"/>
              </a:solidFill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5331830" y="3244037"/>
            <a:ext cx="3543841" cy="1905000"/>
            <a:chOff x="5490092" y="1608668"/>
            <a:chExt cx="3543841" cy="1905000"/>
          </a:xfrm>
        </p:grpSpPr>
        <p:pic>
          <p:nvPicPr>
            <p:cNvPr id="10" name="Picture 2" descr="Как узнать, что означает любой смайлик эмодзи | ПростоMAC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28933" y="1608668"/>
              <a:ext cx="1905000" cy="1905000"/>
            </a:xfrm>
            <a:prstGeom prst="rect">
              <a:avLst/>
            </a:prstGeom>
            <a:noFill/>
          </p:spPr>
        </p:pic>
        <p:sp>
          <p:nvSpPr>
            <p:cNvPr id="11" name="Прямоугольник 10"/>
            <p:cNvSpPr/>
            <p:nvPr/>
          </p:nvSpPr>
          <p:spPr>
            <a:xfrm>
              <a:off x="5490092" y="1790468"/>
              <a:ext cx="2329420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ru-RU" sz="2400" b="1" cap="none" spc="50" dirty="0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Чудова робота!</a:t>
              </a:r>
              <a:endParaRPr lang="ru-RU" sz="2400" b="1" cap="none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uk-UA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День в народному календарі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2224" y="1415562"/>
            <a:ext cx="86340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А чи знаєте ви, що сьогодні за день в народному календарі? Про це нам розкаже наша учениця.</a:t>
            </a:r>
          </a:p>
        </p:txBody>
      </p:sp>
      <p:pic>
        <p:nvPicPr>
          <p:cNvPr id="28674" name="Picture 2" descr="3 лютого на календарі: що варто знати українцям про цей день. Календарик.  День у календарі. Свята і традиції. Проекти - Новини Рівного. Відео  on-line. Все про телекомпанію - Телеканал «Рівне 1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61947" y="2681654"/>
            <a:ext cx="3494744" cy="2267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Каліграфічна хвилинка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6882" y="1284884"/>
            <a:ext cx="84935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Повернемося до числа 999. Дайте характеристику цьому числу.</a:t>
            </a:r>
            <a:endParaRPr lang="ru-RU" sz="2000" dirty="0" smtClean="0"/>
          </a:p>
          <a:p>
            <a:endParaRPr lang="uk-UA" sz="2000" dirty="0" smtClean="0"/>
          </a:p>
          <a:p>
            <a:endParaRPr lang="uk-UA" sz="2000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193431" y="1630904"/>
            <a:ext cx="77636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solidFill>
                  <a:srgbClr val="C00000"/>
                </a:solidFill>
              </a:rPr>
              <a:t>(Найбільше трицифрове, непарне, склад числа 9 сотень, 9 десятків, 9 одиниць, сусіди 998, 1000)</a:t>
            </a:r>
            <a:endParaRPr lang="ru-RU" sz="2000" dirty="0" smtClean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3430" y="2351792"/>
            <a:ext cx="82735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Пропишіть каліграфічно.</a:t>
            </a:r>
            <a:endParaRPr lang="ru-RU" dirty="0" smtClean="0"/>
          </a:p>
          <a:p>
            <a:r>
              <a:rPr lang="uk-UA" dirty="0" smtClean="0"/>
              <a:t>Кожну цифру пишемо в окремій клітинці. </a:t>
            </a:r>
            <a:endParaRPr lang="ru-RU" dirty="0" smtClean="0"/>
          </a:p>
          <a:p>
            <a:r>
              <a:rPr lang="uk-UA" dirty="0" smtClean="0"/>
              <a:t>Запишемо число 999 у вигляді суми розрядних доданків.</a:t>
            </a:r>
            <a:endParaRPr lang="ru-RU" dirty="0" smtClean="0"/>
          </a:p>
          <a:p>
            <a:r>
              <a:rPr lang="uk-UA" dirty="0" smtClean="0"/>
              <a:t>999 = 900 + 90 + 9</a:t>
            </a:r>
            <a:endParaRPr lang="ru-RU" dirty="0" smtClean="0"/>
          </a:p>
          <a:p>
            <a:r>
              <a:rPr lang="uk-UA" dirty="0" smtClean="0"/>
              <a:t>Щоб закінчити роботу з 9 пригадаймо 9 сходинок одиниць вимірювання довжини.</a:t>
            </a:r>
            <a:endParaRPr lang="ru-RU" dirty="0"/>
          </a:p>
        </p:txBody>
      </p:sp>
      <p:grpSp>
        <p:nvGrpSpPr>
          <p:cNvPr id="9" name="Группа 8"/>
          <p:cNvGrpSpPr/>
          <p:nvPr/>
        </p:nvGrpSpPr>
        <p:grpSpPr>
          <a:xfrm>
            <a:off x="6128238" y="1942776"/>
            <a:ext cx="2808979" cy="1451055"/>
            <a:chOff x="5490092" y="1608668"/>
            <a:chExt cx="3543841" cy="1905000"/>
          </a:xfrm>
        </p:grpSpPr>
        <p:pic>
          <p:nvPicPr>
            <p:cNvPr id="10" name="Picture 2" descr="Как узнать, что означает любой смайлик эмодзи | ПростоMAC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28933" y="1608668"/>
              <a:ext cx="1905000" cy="1905000"/>
            </a:xfrm>
            <a:prstGeom prst="rect">
              <a:avLst/>
            </a:prstGeom>
            <a:noFill/>
          </p:spPr>
        </p:pic>
        <p:sp>
          <p:nvSpPr>
            <p:cNvPr id="11" name="Прямоугольник 10"/>
            <p:cNvSpPr/>
            <p:nvPr/>
          </p:nvSpPr>
          <p:spPr>
            <a:xfrm>
              <a:off x="5490092" y="1790468"/>
              <a:ext cx="2329420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ru-RU" sz="2400" b="1" cap="none" spc="50" dirty="0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Чудова робота!</a:t>
              </a:r>
              <a:endParaRPr lang="ru-RU" sz="2400" b="1" cap="none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uk-UA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Математичний диктант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0843" y="1117830"/>
            <a:ext cx="8493542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2000" dirty="0" smtClean="0"/>
              <a:t>Довжина тіла соловейка 17 см. Скільки це міліметрів?</a:t>
            </a:r>
            <a:endParaRPr lang="ru-RU" sz="2000" dirty="0" smtClean="0"/>
          </a:p>
          <a:p>
            <a:pPr lvl="0"/>
            <a:r>
              <a:rPr lang="uk-UA" sz="2000" dirty="0" smtClean="0"/>
              <a:t>Розмах крил лелеки 200 см. Скільки це метрів?</a:t>
            </a:r>
            <a:endParaRPr lang="ru-RU" sz="2000" dirty="0" smtClean="0"/>
          </a:p>
          <a:p>
            <a:pPr lvl="0"/>
            <a:r>
              <a:rPr lang="uk-UA" sz="2000" dirty="0" smtClean="0"/>
              <a:t>Довжина колосу пшениці 8 см. Скільки це міліметрів?</a:t>
            </a:r>
            <a:endParaRPr lang="ru-RU" sz="2000" dirty="0" smtClean="0"/>
          </a:p>
          <a:p>
            <a:pPr lvl="0"/>
            <a:r>
              <a:rPr lang="uk-UA" sz="2000" dirty="0" smtClean="0"/>
              <a:t>Висота куша калини 3м. Скільки це дециметрів?</a:t>
            </a:r>
            <a:endParaRPr lang="ru-RU" sz="2000" dirty="0" smtClean="0"/>
          </a:p>
          <a:p>
            <a:pPr lvl="0"/>
            <a:r>
              <a:rPr lang="uk-UA" sz="2000" dirty="0" smtClean="0"/>
              <a:t>Корінь верби може зануритись у землю на глибину 4 метри. Подайте в сантиметрах.</a:t>
            </a:r>
            <a:endParaRPr lang="ru-RU" sz="2000" dirty="0" smtClean="0"/>
          </a:p>
          <a:p>
            <a:r>
              <a:rPr lang="uk-UA" sz="2000" dirty="0" smtClean="0"/>
              <a:t>(Обміняйтесь зошитами) Перевіримо математичний диктант способом споглядання. </a:t>
            </a:r>
            <a:r>
              <a:rPr lang="uk-UA" sz="2000" dirty="0" err="1" smtClean="0"/>
              <a:t>Виправіть</a:t>
            </a:r>
            <a:r>
              <a:rPr lang="uk-UA" sz="2000" dirty="0" smtClean="0"/>
              <a:t> помилки.</a:t>
            </a:r>
            <a:endParaRPr lang="ru-RU" sz="2000" dirty="0" smtClean="0"/>
          </a:p>
          <a:p>
            <a:r>
              <a:rPr lang="uk-UA" sz="2000" dirty="0" smtClean="0"/>
              <a:t>А чи можемо об</a:t>
            </a:r>
            <a:r>
              <a:rPr lang="ru-RU" sz="2000" dirty="0" smtClean="0"/>
              <a:t>’</a:t>
            </a:r>
            <a:r>
              <a:rPr lang="uk-UA" sz="2000" dirty="0" smtClean="0"/>
              <a:t>єднати однією темою рослин і тварин, що згадувались у математичному диктанті – символи України.</a:t>
            </a:r>
            <a:endParaRPr lang="ru-RU" sz="2000" dirty="0" smtClean="0"/>
          </a:p>
          <a:p>
            <a:r>
              <a:rPr lang="uk-UA" sz="2000" dirty="0" smtClean="0"/>
              <a:t>Відповіді: 170 мм, 2 м, 80 мм, 30 дм, 400 см.</a:t>
            </a:r>
            <a:endParaRPr lang="ru-RU" sz="2000" dirty="0"/>
          </a:p>
        </p:txBody>
      </p:sp>
      <p:grpSp>
        <p:nvGrpSpPr>
          <p:cNvPr id="9" name="Группа 8"/>
          <p:cNvGrpSpPr/>
          <p:nvPr/>
        </p:nvGrpSpPr>
        <p:grpSpPr>
          <a:xfrm>
            <a:off x="6237835" y="1006324"/>
            <a:ext cx="2906165" cy="1280287"/>
            <a:chOff x="5780636" y="3204401"/>
            <a:chExt cx="2906165" cy="1280287"/>
          </a:xfrm>
        </p:grpSpPr>
        <p:pic>
          <p:nvPicPr>
            <p:cNvPr id="10" name="Picture 6" descr="Смирнова Олеся Александровна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072843" y="3424253"/>
              <a:ext cx="1613958" cy="1060435"/>
            </a:xfrm>
            <a:prstGeom prst="rect">
              <a:avLst/>
            </a:prstGeom>
            <a:noFill/>
          </p:spPr>
        </p:pic>
        <p:sp>
          <p:nvSpPr>
            <p:cNvPr id="11" name="Прямоугольник 10"/>
            <p:cNvSpPr/>
            <p:nvPr/>
          </p:nvSpPr>
          <p:spPr>
            <a:xfrm>
              <a:off x="5780636" y="3204401"/>
              <a:ext cx="1833002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ru-RU" sz="2400" b="1" cap="none" spc="50" dirty="0" err="1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Розумники</a:t>
              </a:r>
              <a:r>
                <a:rPr lang="ru-RU" sz="2400" b="1" cap="none" spc="50" dirty="0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ru-RU" sz="2400" b="1" cap="none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uk-UA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Створення проблемної ситуації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2874" y="1425561"/>
            <a:ext cx="54250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/>
            <a:r>
              <a:rPr lang="uk-UA" sz="2000" dirty="0" smtClean="0"/>
              <a:t>Наближаються Новорічні свята. Святий Миколай, Дід Мороз проходять сотні кілометрів, щоб прийти до вас. А за плечима вони несуть мішки з подарунками. А чи важко їм? А за допомогою якого приладу можна виміряти масу?</a:t>
            </a:r>
            <a:endParaRPr lang="ru-RU" sz="2000" dirty="0"/>
          </a:p>
        </p:txBody>
      </p:sp>
      <p:pic>
        <p:nvPicPr>
          <p:cNvPr id="32770" name="Picture 2" descr="Плакат під назвою &quot;Святий Миколай&quot;"/>
          <p:cNvPicPr>
            <a:picLocks noChangeAspect="1" noChangeArrowheads="1"/>
          </p:cNvPicPr>
          <p:nvPr/>
        </p:nvPicPr>
        <p:blipFill>
          <a:blip r:embed="rId3" cstate="print"/>
          <a:srcRect b="2892"/>
          <a:stretch>
            <a:fillRect/>
          </a:stretch>
        </p:blipFill>
        <p:spPr bwMode="auto">
          <a:xfrm>
            <a:off x="6356029" y="1301261"/>
            <a:ext cx="2137340" cy="3144729"/>
          </a:xfrm>
          <a:prstGeom prst="rect">
            <a:avLst/>
          </a:prstGeom>
          <a:noFill/>
        </p:spPr>
      </p:pic>
      <p:pic>
        <p:nvPicPr>
          <p:cNvPr id="32772" name="Picture 4" descr="Christmas bag with gifts Stock Vector Image by ©ElizaLIV #3749550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04089" y="3394197"/>
            <a:ext cx="1714539" cy="16525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uk-UA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Створення проблемної ситуації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2874" y="1425561"/>
            <a:ext cx="5425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Де ви бачили ваги? </a:t>
            </a:r>
            <a:endParaRPr lang="ru-RU" sz="2400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3251190" y="1415534"/>
            <a:ext cx="33614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/>
              <a:t>(магазин, ринок, вдома)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33046" y="2083667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400" dirty="0" smtClean="0"/>
              <a:t>Насправді ваги бувають різні.</a:t>
            </a:r>
            <a:endParaRPr lang="ru-RU" sz="2400" dirty="0" smtClean="0"/>
          </a:p>
          <a:p>
            <a:pPr>
              <a:buFont typeface="Wingdings" pitchFamily="2" charset="2"/>
              <a:buChar char="ü"/>
            </a:pPr>
            <a:r>
              <a:rPr lang="uk-UA" sz="2400" i="1" dirty="0" smtClean="0"/>
              <a:t>побутові.</a:t>
            </a:r>
            <a:endParaRPr lang="ru-RU" sz="2400" dirty="0" smtClean="0"/>
          </a:p>
          <a:p>
            <a:pPr>
              <a:buFont typeface="Wingdings" pitchFamily="2" charset="2"/>
              <a:buChar char="ü"/>
            </a:pPr>
            <a:r>
              <a:rPr lang="uk-UA" sz="2400" i="1" dirty="0" smtClean="0"/>
              <a:t>ювелірні.</a:t>
            </a:r>
            <a:endParaRPr lang="ru-RU" sz="2400" dirty="0" smtClean="0"/>
          </a:p>
          <a:p>
            <a:pPr>
              <a:buFont typeface="Wingdings" pitchFamily="2" charset="2"/>
              <a:buChar char="ü"/>
            </a:pPr>
            <a:r>
              <a:rPr lang="uk-UA" sz="2400" i="1" dirty="0" smtClean="0"/>
              <a:t>медичні.</a:t>
            </a:r>
            <a:endParaRPr lang="ru-RU" sz="2400" dirty="0" smtClean="0"/>
          </a:p>
          <a:p>
            <a:pPr>
              <a:buFont typeface="Wingdings" pitchFamily="2" charset="2"/>
              <a:buChar char="ü"/>
            </a:pPr>
            <a:r>
              <a:rPr lang="uk-UA" sz="2400" i="1" dirty="0" smtClean="0"/>
              <a:t>вантажні.</a:t>
            </a:r>
            <a:endParaRPr lang="ru-RU" sz="2400" dirty="0"/>
          </a:p>
        </p:txBody>
      </p:sp>
      <p:pic>
        <p:nvPicPr>
          <p:cNvPr id="34818" name="Picture 2" descr="Ваги кухонні SF400 до 10 кг, настільні побутові ваги! Знижка, ціна 201.45  грн - Prom.ua (ID#1255186410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7390" y="1661745"/>
            <a:ext cx="2118947" cy="2118947"/>
          </a:xfrm>
          <a:prstGeom prst="rect">
            <a:avLst/>
          </a:prstGeom>
          <a:noFill/>
        </p:spPr>
      </p:pic>
      <p:pic>
        <p:nvPicPr>
          <p:cNvPr id="34820" name="Picture 4" descr="Ювелірні ваги MH-200 купити в інтернет-магазині Euro-Technika (ЄвроТехніка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29524" y="3918446"/>
            <a:ext cx="2148381" cy="1251432"/>
          </a:xfrm>
          <a:prstGeom prst="rect">
            <a:avLst/>
          </a:prstGeom>
          <a:noFill/>
        </p:spPr>
      </p:pic>
      <p:pic>
        <p:nvPicPr>
          <p:cNvPr id="34822" name="Picture 6" descr="ВАГИ МЕДИЧНІ СММ-250-100 CERTUS MEDICAL купити в Києві та по Україні,  замовити з доставкою ВАГИ МЕДИЧНІ СММ-250-100 CERTUS MEDICAL та хімічні  реактиви в інтернет магазині Сhemtes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23229" y="2206869"/>
            <a:ext cx="1266825" cy="1905000"/>
          </a:xfrm>
          <a:prstGeom prst="rect">
            <a:avLst/>
          </a:prstGeom>
          <a:noFill/>
        </p:spPr>
      </p:pic>
      <p:pic>
        <p:nvPicPr>
          <p:cNvPr id="34824" name="Picture 8" descr="Вантажні автомобільні ваги: різновиди, призначення та застосування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006" y="4341323"/>
            <a:ext cx="5334000" cy="2000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uk-UA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Створення проблемної ситуації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2563" y="1038699"/>
            <a:ext cx="85549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/>
            <a:r>
              <a:rPr lang="uk-UA" sz="2000" dirty="0" smtClean="0"/>
              <a:t>А якщо нам треба виміряти масу малого, дрібного предмета чи речі, яка важить менше, ніж 1 кг, тоді нам стане в пригоді дрібна одиниця вимірювання маси – </a:t>
            </a:r>
            <a:r>
              <a:rPr lang="uk-UA" sz="2000" b="1" dirty="0" smtClean="0">
                <a:solidFill>
                  <a:srgbClr val="C00000"/>
                </a:solidFill>
              </a:rPr>
              <a:t>грам</a:t>
            </a:r>
            <a:r>
              <a:rPr lang="uk-UA" sz="2000" dirty="0" smtClean="0"/>
              <a:t>.</a:t>
            </a:r>
          </a:p>
          <a:p>
            <a:pPr indent="447675" algn="just"/>
            <a:endParaRPr lang="uk-UA" sz="2000" dirty="0" smtClean="0"/>
          </a:p>
          <a:p>
            <a:pPr lvl="0" indent="447675" algn="just"/>
            <a:r>
              <a:rPr lang="uk-UA" sz="2000" dirty="0" smtClean="0"/>
              <a:t>Щоб виміряти масу дуже великих предметів чи вантажів користуються найбільшою одиницею вимірювання маси – </a:t>
            </a:r>
            <a:r>
              <a:rPr lang="uk-UA" sz="2000" b="1" dirty="0" smtClean="0">
                <a:solidFill>
                  <a:srgbClr val="C00000"/>
                </a:solidFill>
              </a:rPr>
              <a:t>тонною</a:t>
            </a:r>
            <a:r>
              <a:rPr lang="uk-UA" sz="2000" dirty="0" smtClean="0"/>
              <a:t>.</a:t>
            </a:r>
          </a:p>
          <a:p>
            <a:pPr lvl="0"/>
            <a:r>
              <a:rPr lang="uk-UA" sz="2000" i="1" dirty="0" smtClean="0"/>
              <a:t> </a:t>
            </a:r>
            <a:endParaRPr lang="ru-RU" sz="2000" dirty="0" smtClean="0"/>
          </a:p>
          <a:p>
            <a:pPr lvl="0" indent="447675"/>
            <a:r>
              <a:rPr lang="uk-UA" sz="2000" dirty="0" smtClean="0"/>
              <a:t>Існує проміжна одиниця вимірювання маси між кг і т – це центнер. </a:t>
            </a:r>
            <a:endParaRPr lang="ru-RU" sz="2000" dirty="0" smtClean="0"/>
          </a:p>
          <a:p>
            <a:r>
              <a:rPr lang="uk-UA" sz="2000" dirty="0" smtClean="0"/>
              <a:t>То ж, з якими новими одиницями вимірювання ви познайомились? </a:t>
            </a:r>
            <a:r>
              <a:rPr lang="uk-UA" sz="2000" b="1" dirty="0" smtClean="0">
                <a:solidFill>
                  <a:srgbClr val="C00000"/>
                </a:solidFill>
              </a:rPr>
              <a:t>(кг, т, ц)</a:t>
            </a:r>
            <a:endParaRPr lang="ru-RU" sz="2000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Практична робота. </a:t>
            </a:r>
            <a:r>
              <a:rPr lang="ru-RU" sz="4400" b="1" dirty="0" err="1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Зважування</a:t>
            </a:r>
            <a:r>
              <a:rPr lang="ru-RU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4400" b="1" dirty="0" err="1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дрібних</a:t>
            </a:r>
            <a:r>
              <a:rPr lang="ru-RU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4400" b="1" dirty="0" err="1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предметів</a:t>
            </a:r>
            <a:endParaRPr lang="uk-UA" sz="4400" b="1" dirty="0" smtClean="0">
              <a:solidFill>
                <a:srgbClr val="00B05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109" y="1750876"/>
            <a:ext cx="85549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uk-UA" sz="2400" dirty="0" smtClean="0"/>
              <a:t>дізнаємось вагу олівця;</a:t>
            </a:r>
            <a:endParaRPr lang="ru-RU" sz="2400" dirty="0" smtClean="0"/>
          </a:p>
          <a:p>
            <a:pPr lvl="0">
              <a:buFont typeface="Wingdings" pitchFamily="2" charset="2"/>
              <a:buChar char="Ø"/>
            </a:pPr>
            <a:r>
              <a:rPr lang="uk-UA" sz="2400" dirty="0" smtClean="0"/>
              <a:t>знайдемо вагу пустої півлітрової пляшки з-під води;</a:t>
            </a:r>
            <a:endParaRPr lang="ru-RU" sz="2400" dirty="0" smtClean="0"/>
          </a:p>
          <a:p>
            <a:pPr lvl="0">
              <a:buFont typeface="Wingdings" pitchFamily="2" charset="2"/>
              <a:buChar char="Ø"/>
            </a:pPr>
            <a:r>
              <a:rPr lang="uk-UA" sz="2400" dirty="0" smtClean="0"/>
              <a:t>зважимо крейду.</a:t>
            </a:r>
            <a:endParaRPr lang="ru-RU" sz="2400" dirty="0"/>
          </a:p>
        </p:txBody>
      </p:sp>
      <p:sp>
        <p:nvSpPr>
          <p:cNvPr id="35842" name="AutoShape 2" descr="Schooler: векторна графіка, зображення, Schooler малюнки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44" name="AutoShape 4" descr="Schooler: векторна графіка, зображення, Schooler малюнки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3" cstate="print"/>
          <a:srcRect l="28752" t="26007" r="35948" b="33836"/>
          <a:stretch>
            <a:fillRect/>
          </a:stretch>
        </p:blipFill>
        <p:spPr bwMode="auto">
          <a:xfrm>
            <a:off x="4237892" y="2769578"/>
            <a:ext cx="3943483" cy="2523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4400" b="1" dirty="0" err="1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Поміркуй</a:t>
            </a:r>
            <a:r>
              <a:rPr lang="ru-RU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!</a:t>
            </a:r>
            <a:endParaRPr lang="uk-UA" sz="4400" b="1" dirty="0" smtClean="0">
              <a:solidFill>
                <a:srgbClr val="00B05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8940" y="1302469"/>
            <a:ext cx="85549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А якщо потрібно виміряти масу синього кита, які одиниці маси ми для цього використаємо?</a:t>
            </a:r>
            <a:endParaRPr lang="ru-RU" sz="2400" dirty="0" smtClean="0"/>
          </a:p>
        </p:txBody>
      </p:sp>
      <p:sp>
        <p:nvSpPr>
          <p:cNvPr id="35842" name="AutoShape 2" descr="Schooler: векторна графіка, зображення, Schooler малюнки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44" name="AutoShape 4" descr="Schooler: векторна графіка, зображення, Schooler малюнки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7890" name="Picture 2" descr="Кит рисунок карандашом для детей в школу и в детский сад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23229" y="3275745"/>
            <a:ext cx="2324100" cy="197167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98939" y="2182560"/>
            <a:ext cx="83439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/>
              <a:t>– Тут у пригоді стане найбільша одиниця маси — </a:t>
            </a:r>
            <a:r>
              <a:rPr lang="uk-UA" sz="2400" dirty="0" smtClean="0">
                <a:solidFill>
                  <a:srgbClr val="C00000"/>
                </a:solidFill>
              </a:rPr>
              <a:t>тонна</a:t>
            </a:r>
            <a:r>
              <a:rPr lang="uk-UA" sz="2400" dirty="0" smtClean="0"/>
              <a:t>.</a:t>
            </a:r>
            <a:endParaRPr lang="ru-RU" sz="2400" dirty="0" smtClean="0"/>
          </a:p>
          <a:p>
            <a:r>
              <a:rPr lang="uk-UA" sz="2400" dirty="0" smtClean="0">
                <a:solidFill>
                  <a:srgbClr val="C00000"/>
                </a:solidFill>
              </a:rPr>
              <a:t>1 т = 1000 кг</a:t>
            </a:r>
            <a:endParaRPr lang="ru-RU" sz="2400" dirty="0" smtClean="0">
              <a:solidFill>
                <a:srgbClr val="C00000"/>
              </a:solidFill>
            </a:endParaRPr>
          </a:p>
          <a:p>
            <a:r>
              <a:rPr lang="uk-UA" sz="2400" dirty="0" smtClean="0"/>
              <a:t>– «Що ж тоді за міра маси центнер», – запитаєте ви. А </a:t>
            </a:r>
            <a:r>
              <a:rPr lang="uk-UA" sz="2400" dirty="0" smtClean="0">
                <a:solidFill>
                  <a:srgbClr val="C00000"/>
                </a:solidFill>
              </a:rPr>
              <a:t>один центнер – це 100 кілограмів.</a:t>
            </a:r>
            <a:endParaRPr lang="ru-RU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Повтори!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128" b="5908"/>
          <a:stretch>
            <a:fillRect/>
          </a:stretch>
        </p:blipFill>
        <p:spPr>
          <a:xfrm>
            <a:off x="1650023" y="1204546"/>
            <a:ext cx="5582854" cy="313885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0046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Запам'ятай!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Рисунок 4" descr="ÐÐ°ÑÑÐ¸Ð½ÐºÐ¸ Ð¿Ð¾ Ð·Ð°Ð¿ÑÐ¾ÑÑ Ð¼ÑÑÐ¸ Ð¼Ð°ÑÐ¸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1597" y="1103947"/>
            <a:ext cx="5858241" cy="3344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0046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C1E18FEA-9DCD-4CC2-8FED-E0C8DBBED5E2}"/>
              </a:ext>
            </a:extLst>
          </p:cNvPr>
          <p:cNvSpPr txBox="1">
            <a:spLocks/>
          </p:cNvSpPr>
          <p:nvPr/>
        </p:nvSpPr>
        <p:spPr>
          <a:xfrm>
            <a:off x="962918" y="197012"/>
            <a:ext cx="7315200" cy="9482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5D8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Фізкультхвилинка</a:t>
            </a:r>
            <a:endParaRPr kumimoji="0" lang="uk-UA" sz="36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5D8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2414" y="1088829"/>
            <a:ext cx="8342406" cy="415498"/>
          </a:xfrm>
          <a:prstGeom prst="rect">
            <a:avLst/>
          </a:prstGeom>
          <a:solidFill>
            <a:srgbClr val="EE3794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34290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100" b="1" i="1" kern="0" dirty="0" smtClean="0">
                <a:solidFill>
                  <a:srgbClr val="FFFFFF"/>
                </a:solidFill>
              </a:rPr>
              <a:t>Давайте трохи відпочинемо!</a:t>
            </a:r>
            <a:endParaRPr lang="uk-UA" sz="2100" b="1" i="1" kern="0" dirty="0">
              <a:solidFill>
                <a:srgbClr val="FFFFFF"/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6343590" y="1727200"/>
            <a:ext cx="2639543" cy="999068"/>
            <a:chOff x="6504457" y="1168399"/>
            <a:chExt cx="2639543" cy="999068"/>
          </a:xfrm>
        </p:grpSpPr>
        <p:pic>
          <p:nvPicPr>
            <p:cNvPr id="9" name="Picture 2" descr="Смайлики - красивые картинки (100 фото) • Прикольные картинки и позитив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724366" y="1168399"/>
              <a:ext cx="1419634" cy="999068"/>
            </a:xfrm>
            <a:prstGeom prst="rect">
              <a:avLst/>
            </a:prstGeom>
            <a:noFill/>
          </p:spPr>
        </p:pic>
        <p:sp>
          <p:nvSpPr>
            <p:cNvPr id="10" name="Прямоугольник 9"/>
            <p:cNvSpPr/>
            <p:nvPr/>
          </p:nvSpPr>
          <p:spPr>
            <a:xfrm>
              <a:off x="6504457" y="1180867"/>
              <a:ext cx="1130439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ru-RU" sz="2400" b="1" cap="none" spc="50" dirty="0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Браво!</a:t>
              </a:r>
              <a:endParaRPr lang="ru-RU" sz="2400" b="1" cap="none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5121" name="Picture 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l="5106" t="16591" r="28253" b="16023"/>
          <a:stretch>
            <a:fillRect/>
          </a:stretch>
        </p:blipFill>
        <p:spPr bwMode="auto">
          <a:xfrm>
            <a:off x="1828800" y="1985109"/>
            <a:ext cx="5460023" cy="3105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3" name="Picture 3" descr="http://qrcoder.ru/code/?https%3A%2F%2Fwww.youtube.com%2Fwatch%3Fv%3DfoFUavVgKg4&amp;4&amp;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78615" y="3887421"/>
            <a:ext cx="964223" cy="9642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1" presetClass="entr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Виконай!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228600" y="850618"/>
            <a:ext cx="24882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Знайди пару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0" name="Прямоугольник 12"/>
          <p:cNvSpPr>
            <a:spLocks noChangeArrowheads="1"/>
          </p:cNvSpPr>
          <p:nvPr/>
        </p:nvSpPr>
        <p:spPr bwMode="auto">
          <a:xfrm>
            <a:off x="1103434" y="1453173"/>
            <a:ext cx="1743075" cy="419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Вага зошита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1" name="Прямоугольник 11"/>
          <p:cNvSpPr>
            <a:spLocks noChangeArrowheads="1"/>
          </p:cNvSpPr>
          <p:nvPr/>
        </p:nvSpPr>
        <p:spPr bwMode="auto">
          <a:xfrm>
            <a:off x="4751509" y="1453173"/>
            <a:ext cx="1743075" cy="419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ц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2" name="Прямоугольник 10"/>
          <p:cNvSpPr>
            <a:spLocks noChangeArrowheads="1"/>
          </p:cNvSpPr>
          <p:nvPr/>
        </p:nvSpPr>
        <p:spPr bwMode="auto">
          <a:xfrm>
            <a:off x="4751509" y="4585311"/>
            <a:ext cx="1743075" cy="419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г</a:t>
            </a:r>
            <a:endParaRPr kumimoji="0" lang="uk-UA" sz="1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3" name="Прямоугольник 9"/>
          <p:cNvSpPr>
            <a:spLocks noChangeArrowheads="1"/>
          </p:cNvSpPr>
          <p:nvPr/>
        </p:nvSpPr>
        <p:spPr bwMode="auto">
          <a:xfrm>
            <a:off x="4751509" y="3975711"/>
            <a:ext cx="1743075" cy="419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кг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4" name="Прямоугольник 8"/>
          <p:cNvSpPr>
            <a:spLocks noChangeArrowheads="1"/>
          </p:cNvSpPr>
          <p:nvPr/>
        </p:nvSpPr>
        <p:spPr bwMode="auto">
          <a:xfrm>
            <a:off x="4751509" y="3366111"/>
            <a:ext cx="1743075" cy="419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т</a:t>
            </a:r>
            <a:endParaRPr kumimoji="0" lang="uk-UA" sz="1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5" name="Прямоугольник 7"/>
          <p:cNvSpPr>
            <a:spLocks noChangeArrowheads="1"/>
          </p:cNvSpPr>
          <p:nvPr/>
        </p:nvSpPr>
        <p:spPr bwMode="auto">
          <a:xfrm>
            <a:off x="4751509" y="2737461"/>
            <a:ext cx="1743075" cy="419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кг</a:t>
            </a:r>
            <a:endParaRPr kumimoji="0" lang="uk-UA" sz="1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6" name="Прямоугольник 6"/>
          <p:cNvSpPr>
            <a:spLocks noChangeArrowheads="1"/>
          </p:cNvSpPr>
          <p:nvPr/>
        </p:nvSpPr>
        <p:spPr bwMode="auto">
          <a:xfrm>
            <a:off x="4751509" y="2023086"/>
            <a:ext cx="1743075" cy="419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ц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7" name="Прямоугольник 5"/>
          <p:cNvSpPr>
            <a:spLocks noChangeArrowheads="1"/>
          </p:cNvSpPr>
          <p:nvPr/>
        </p:nvSpPr>
        <p:spPr bwMode="auto">
          <a:xfrm>
            <a:off x="1103434" y="2023086"/>
            <a:ext cx="1743075" cy="55306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Вага пакету яблук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8" name="Прямоугольник 4"/>
          <p:cNvSpPr>
            <a:spLocks noChangeArrowheads="1"/>
          </p:cNvSpPr>
          <p:nvPr/>
        </p:nvSpPr>
        <p:spPr bwMode="auto">
          <a:xfrm>
            <a:off x="1103434" y="2714015"/>
            <a:ext cx="1743075" cy="419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Вага автомобіля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9" name="Прямоугольник 3"/>
          <p:cNvSpPr>
            <a:spLocks noChangeArrowheads="1"/>
          </p:cNvSpPr>
          <p:nvPr/>
        </p:nvSpPr>
        <p:spPr bwMode="auto">
          <a:xfrm>
            <a:off x="1103434" y="3308961"/>
            <a:ext cx="1743075" cy="5508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Вага 2-х мішків зерна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80" name="Прямоугольник 2"/>
          <p:cNvSpPr>
            <a:spLocks noChangeArrowheads="1"/>
          </p:cNvSpPr>
          <p:nvPr/>
        </p:nvSpPr>
        <p:spPr bwMode="auto">
          <a:xfrm>
            <a:off x="1133475" y="4024801"/>
            <a:ext cx="1743075" cy="52082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Вага 10 апельсинів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81" name="Прямоугольник 1"/>
          <p:cNvSpPr>
            <a:spLocks noChangeArrowheads="1"/>
          </p:cNvSpPr>
          <p:nvPr/>
        </p:nvSpPr>
        <p:spPr bwMode="auto">
          <a:xfrm>
            <a:off x="1142266" y="4708404"/>
            <a:ext cx="1743075" cy="419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Вага теляти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Прямая со стрелкой 18"/>
          <p:cNvCxnSpPr>
            <a:stCxn id="32770" idx="3"/>
            <a:endCxn id="32772" idx="1"/>
          </p:cNvCxnSpPr>
          <p:nvPr/>
        </p:nvCxnSpPr>
        <p:spPr>
          <a:xfrm>
            <a:off x="2846509" y="1662723"/>
            <a:ext cx="1905000" cy="313213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32778" idx="3"/>
            <a:endCxn id="32774" idx="1"/>
          </p:cNvCxnSpPr>
          <p:nvPr/>
        </p:nvCxnSpPr>
        <p:spPr>
          <a:xfrm>
            <a:off x="2846509" y="2923565"/>
            <a:ext cx="1905000" cy="65209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endCxn id="32775" idx="1"/>
          </p:cNvCxnSpPr>
          <p:nvPr/>
        </p:nvCxnSpPr>
        <p:spPr>
          <a:xfrm flipV="1">
            <a:off x="2858232" y="2947011"/>
            <a:ext cx="1893277" cy="12192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911718" y="1715476"/>
            <a:ext cx="1866168" cy="307938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32777" idx="3"/>
            <a:endCxn id="32773" idx="1"/>
          </p:cNvCxnSpPr>
          <p:nvPr/>
        </p:nvCxnSpPr>
        <p:spPr>
          <a:xfrm>
            <a:off x="2846509" y="2299616"/>
            <a:ext cx="1905000" cy="1885645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2849440" y="2276598"/>
            <a:ext cx="1946031" cy="1256567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Группа 26"/>
          <p:cNvGrpSpPr/>
          <p:nvPr/>
        </p:nvGrpSpPr>
        <p:grpSpPr>
          <a:xfrm>
            <a:off x="5930105" y="760140"/>
            <a:ext cx="2906165" cy="1280287"/>
            <a:chOff x="5780636" y="3204401"/>
            <a:chExt cx="2906165" cy="1280287"/>
          </a:xfrm>
        </p:grpSpPr>
        <p:pic>
          <p:nvPicPr>
            <p:cNvPr id="29" name="Picture 6" descr="Смирнова Олеся Александровна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072843" y="3424253"/>
              <a:ext cx="1613958" cy="1060435"/>
            </a:xfrm>
            <a:prstGeom prst="rect">
              <a:avLst/>
            </a:prstGeom>
            <a:noFill/>
          </p:spPr>
        </p:pic>
        <p:sp>
          <p:nvSpPr>
            <p:cNvPr id="30" name="Прямоугольник 29"/>
            <p:cNvSpPr/>
            <p:nvPr/>
          </p:nvSpPr>
          <p:spPr>
            <a:xfrm>
              <a:off x="5780636" y="3204401"/>
              <a:ext cx="1833002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ru-RU" sz="2400" b="1" cap="none" spc="50" dirty="0" err="1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Розумники</a:t>
              </a:r>
              <a:r>
                <a:rPr lang="ru-RU" sz="2400" b="1" cap="none" spc="50" dirty="0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ru-RU" sz="2400" b="1" cap="none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Це цікаво!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48608" y="106819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b="1" i="1" dirty="0" smtClean="0"/>
              <a:t>Хвилинка </a:t>
            </a:r>
            <a:r>
              <a:rPr lang="uk-UA" b="1" i="1" dirty="0" err="1" smtClean="0"/>
              <a:t>цікавинки</a:t>
            </a:r>
            <a:r>
              <a:rPr lang="uk-UA" b="1" i="1" dirty="0" smtClean="0"/>
              <a:t>. А зараз познайомимось з давніми мірами маси, якими користувались наші предки</a:t>
            </a:r>
            <a:endParaRPr lang="ru-RU" dirty="0"/>
          </a:p>
        </p:txBody>
      </p:sp>
      <p:pic>
        <p:nvPicPr>
          <p:cNvPr id="10242" name="Picture 2" descr="http://qrcoder.ru/code/?https%3A%2F%2Fwww.youtube.com%2Fwatch%3Fv%3DJk0LuOwDpKo&amp;4&amp;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9211" y="273783"/>
            <a:ext cx="1212117" cy="1212117"/>
          </a:xfrm>
          <a:prstGeom prst="rect">
            <a:avLst/>
          </a:prstGeom>
          <a:noFill/>
        </p:spPr>
      </p:pic>
      <p:pic>
        <p:nvPicPr>
          <p:cNvPr id="10243" name="Picture 3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l="13248" t="16518" r="36535" b="31069"/>
          <a:stretch>
            <a:fillRect/>
          </a:stretch>
        </p:blipFill>
        <p:spPr bwMode="auto">
          <a:xfrm>
            <a:off x="1811215" y="2171700"/>
            <a:ext cx="5286609" cy="31036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Виконай!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1472" y="1320118"/>
            <a:ext cx="68901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Задача 467. Усно. Прочитайте.  Маса цукерки 15 г. Яка маса двох цукерок?</a:t>
            </a:r>
            <a:endParaRPr lang="ru-RU" sz="2800" dirty="0" smtClean="0"/>
          </a:p>
          <a:p>
            <a:r>
              <a:rPr lang="uk-UA" sz="2800" dirty="0" smtClean="0"/>
              <a:t>Проста чи складена задача? </a:t>
            </a:r>
            <a:endParaRPr lang="ru-RU" sz="2800" dirty="0" smtClean="0"/>
          </a:p>
          <a:p>
            <a:r>
              <a:rPr lang="uk-UA" sz="2800" dirty="0" smtClean="0"/>
              <a:t>Якою дією знайдемо масу 2 цукерок?</a:t>
            </a:r>
            <a:endParaRPr lang="ru-RU" sz="2800" dirty="0" smtClean="0"/>
          </a:p>
        </p:txBody>
      </p:sp>
      <p:pic>
        <p:nvPicPr>
          <p:cNvPr id="7" name="Picture 2" descr="D:\фото пнг\pngegg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48855" y="1982922"/>
            <a:ext cx="2395145" cy="3451411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802362" y="2233219"/>
            <a:ext cx="13404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rgbClr val="C00000"/>
                </a:solidFill>
              </a:rPr>
              <a:t>Проста.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86575" y="3332257"/>
            <a:ext cx="25555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rgbClr val="C00000"/>
                </a:solidFill>
              </a:rPr>
              <a:t>(15г + </a:t>
            </a:r>
            <a:r>
              <a:rPr lang="uk-UA" sz="2800" dirty="0" err="1" smtClean="0">
                <a:solidFill>
                  <a:srgbClr val="C00000"/>
                </a:solidFill>
              </a:rPr>
              <a:t>15г</a:t>
            </a:r>
            <a:r>
              <a:rPr lang="uk-UA" sz="2800" dirty="0" smtClean="0">
                <a:solidFill>
                  <a:srgbClr val="C00000"/>
                </a:solidFill>
              </a:rPr>
              <a:t> = 30г)</a:t>
            </a:r>
            <a:endParaRPr lang="ru-RU" sz="2800" dirty="0">
              <a:solidFill>
                <a:srgbClr val="C00000"/>
              </a:solidFill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6079574" y="452409"/>
            <a:ext cx="2906165" cy="1280287"/>
            <a:chOff x="5780636" y="3204401"/>
            <a:chExt cx="2906165" cy="1280287"/>
          </a:xfrm>
        </p:grpSpPr>
        <p:pic>
          <p:nvPicPr>
            <p:cNvPr id="13" name="Picture 6" descr="Смирнова Олеся Александровна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072843" y="3424253"/>
              <a:ext cx="1613958" cy="1060435"/>
            </a:xfrm>
            <a:prstGeom prst="rect">
              <a:avLst/>
            </a:prstGeom>
            <a:noFill/>
          </p:spPr>
        </p:pic>
        <p:sp>
          <p:nvSpPr>
            <p:cNvPr id="14" name="Прямоугольник 13"/>
            <p:cNvSpPr/>
            <p:nvPr/>
          </p:nvSpPr>
          <p:spPr>
            <a:xfrm>
              <a:off x="5780636" y="3204401"/>
              <a:ext cx="1833002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ru-RU" sz="2400" b="1" cap="none" spc="50" dirty="0" err="1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Розумники</a:t>
              </a:r>
              <a:r>
                <a:rPr lang="ru-RU" sz="2400" b="1" cap="none" spc="50" dirty="0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ru-RU" sz="2400" b="1" cap="none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200462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Виконай!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2" descr="D:\фото пнг\pngegg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1563" y="4217453"/>
            <a:ext cx="1832437" cy="2640547"/>
          </a:xfrm>
          <a:prstGeom prst="rect">
            <a:avLst/>
          </a:prstGeom>
          <a:noFill/>
        </p:spPr>
      </p:pic>
      <p:pic>
        <p:nvPicPr>
          <p:cNvPr id="13" name="Рисунок 12"/>
          <p:cNvPicPr/>
          <p:nvPr/>
        </p:nvPicPr>
        <p:blipFill>
          <a:blip r:embed="rId4" cstate="print"/>
          <a:srcRect l="36683" t="12420" r="35379" b="63058"/>
          <a:stretch>
            <a:fillRect/>
          </a:stretch>
        </p:blipFill>
        <p:spPr bwMode="auto">
          <a:xfrm>
            <a:off x="1248506" y="914400"/>
            <a:ext cx="6752493" cy="3174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0046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Виконай!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5964" y="827749"/>
            <a:ext cx="839479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Задача 468</a:t>
            </a:r>
            <a:endParaRPr lang="ru-RU" sz="2000" b="1" dirty="0" smtClean="0"/>
          </a:p>
          <a:p>
            <a:r>
              <a:rPr lang="uk-UA" sz="2000" dirty="0" smtClean="0"/>
              <a:t>Чи можемо ми одразу знайти масу кроля? Ні.</a:t>
            </a:r>
            <a:endParaRPr lang="ru-RU" sz="2000" dirty="0" smtClean="0"/>
          </a:p>
          <a:p>
            <a:pPr lvl="0"/>
            <a:r>
              <a:rPr lang="uk-UA" sz="2000" dirty="0" smtClean="0"/>
              <a:t>Чи в рівновазі ваги?</a:t>
            </a:r>
            <a:endParaRPr lang="ru-RU" sz="2000" dirty="0" smtClean="0"/>
          </a:p>
          <a:p>
            <a:pPr lvl="0"/>
            <a:r>
              <a:rPr lang="uk-UA" sz="2000" dirty="0" smtClean="0"/>
              <a:t>Чи можемо знайти масу гирьок на правій чаші?</a:t>
            </a:r>
            <a:endParaRPr lang="ru-RU" sz="2000" dirty="0" smtClean="0"/>
          </a:p>
          <a:p>
            <a:pPr lvl="0"/>
            <a:r>
              <a:rPr lang="uk-UA" sz="2000" dirty="0" smtClean="0"/>
              <a:t>На скільки кг 3 кролі менше важать ніж 2 гирьки? На 1 кг.</a:t>
            </a:r>
            <a:endParaRPr lang="ru-RU" sz="2000" dirty="0" smtClean="0"/>
          </a:p>
          <a:p>
            <a:pPr lvl="0"/>
            <a:r>
              <a:rPr lang="uk-UA" sz="2000" dirty="0" smtClean="0"/>
              <a:t>Коли знайдемо масу 3 кролів, чи зможемо знайти масу 1 кроля?</a:t>
            </a:r>
            <a:endParaRPr lang="ru-RU" sz="2000" dirty="0" smtClean="0"/>
          </a:p>
          <a:p>
            <a:r>
              <a:rPr lang="uk-UA" sz="2000" dirty="0" smtClean="0"/>
              <a:t>Отже, запишемо діями:</a:t>
            </a:r>
            <a:endParaRPr lang="ru-RU" sz="2000" dirty="0" smtClean="0"/>
          </a:p>
        </p:txBody>
      </p:sp>
      <p:pic>
        <p:nvPicPr>
          <p:cNvPr id="7" name="Picture 2" descr="D:\фото пнг\pngegg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1563" y="4217453"/>
            <a:ext cx="1832437" cy="2640547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716823" y="3343145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uk-UA" sz="2000" dirty="0" smtClean="0"/>
              <a:t>1) 5 + 5 = 10(кг)- маса 2 гирьок.</a:t>
            </a:r>
            <a:endParaRPr lang="ru-RU" sz="2000" dirty="0" smtClean="0"/>
          </a:p>
          <a:p>
            <a:pPr lvl="0"/>
            <a:r>
              <a:rPr lang="uk-UA" sz="2000" dirty="0" smtClean="0"/>
              <a:t>2) 10 – 1 = 9(кг)- маса 3 кролів.</a:t>
            </a:r>
            <a:endParaRPr lang="ru-RU" sz="2000" dirty="0" smtClean="0"/>
          </a:p>
          <a:p>
            <a:pPr lvl="0"/>
            <a:r>
              <a:rPr lang="uk-UA" sz="2000" dirty="0" smtClean="0"/>
              <a:t>3) 9 : 3 = 3(кг)</a:t>
            </a:r>
            <a:endParaRPr lang="ru-RU" sz="2000" dirty="0" smtClean="0"/>
          </a:p>
          <a:p>
            <a:r>
              <a:rPr lang="uk-UA" sz="2000" dirty="0" smtClean="0"/>
              <a:t>Відповідь: маса 1 кроля 3 кг.</a:t>
            </a:r>
            <a:endParaRPr lang="ru-RU" sz="2000" dirty="0" smtClean="0"/>
          </a:p>
          <a:p>
            <a:r>
              <a:rPr lang="uk-UA" sz="2000" dirty="0" smtClean="0"/>
              <a:t>То в яких одиницях вимірювання вимірювали масу кроля? Кг</a:t>
            </a:r>
            <a:endParaRPr lang="ru-RU" sz="2000"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5491581" y="1333267"/>
            <a:ext cx="3652419" cy="1012000"/>
            <a:chOff x="5491581" y="1155467"/>
            <a:chExt cx="3652419" cy="1012000"/>
          </a:xfrm>
        </p:grpSpPr>
        <p:pic>
          <p:nvPicPr>
            <p:cNvPr id="11" name="Picture 2" descr="Смайлики - красивые картинки (100 фото) • Прикольные картинки и позитив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724366" y="1168399"/>
              <a:ext cx="1419634" cy="999068"/>
            </a:xfrm>
            <a:prstGeom prst="rect">
              <a:avLst/>
            </a:prstGeom>
            <a:noFill/>
          </p:spPr>
        </p:pic>
        <p:sp>
          <p:nvSpPr>
            <p:cNvPr id="13" name="Прямоугольник 12"/>
            <p:cNvSpPr/>
            <p:nvPr/>
          </p:nvSpPr>
          <p:spPr>
            <a:xfrm>
              <a:off x="5491581" y="1155467"/>
              <a:ext cx="2563522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ru-RU" sz="2400" b="1" cap="none" spc="50" dirty="0" err="1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Неперевершено</a:t>
              </a:r>
              <a:r>
                <a:rPr lang="ru-RU" sz="2400" b="1" cap="none" spc="50" dirty="0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ru-RU" sz="2400" b="1" cap="none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200462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1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Повтори!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15846" t="17686" r="41424" b="28545"/>
          <a:stretch>
            <a:fillRect/>
          </a:stretch>
        </p:blipFill>
        <p:spPr bwMode="auto">
          <a:xfrm>
            <a:off x="2242039" y="1190755"/>
            <a:ext cx="4615554" cy="3266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http://qrcoder.ru/code/?https%3A%2F%2Fwww.youtube.com%2Fwatch%3Fv%3DsjP-HXpyCS0&amp;4&amp;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88359" y="2299187"/>
            <a:ext cx="969841" cy="9698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0046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Виконай!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2" descr="D:\фото пнг\pngegg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1563" y="4217453"/>
            <a:ext cx="1832437" cy="2640547"/>
          </a:xfrm>
          <a:prstGeom prst="rect">
            <a:avLst/>
          </a:prstGeom>
          <a:noFill/>
        </p:spPr>
      </p:pic>
      <p:grpSp>
        <p:nvGrpSpPr>
          <p:cNvPr id="2" name="Группа 7"/>
          <p:cNvGrpSpPr/>
          <p:nvPr/>
        </p:nvGrpSpPr>
        <p:grpSpPr>
          <a:xfrm>
            <a:off x="5491581" y="937613"/>
            <a:ext cx="3652419" cy="1012000"/>
            <a:chOff x="5491581" y="1155467"/>
            <a:chExt cx="3652419" cy="1012000"/>
          </a:xfrm>
        </p:grpSpPr>
        <p:pic>
          <p:nvPicPr>
            <p:cNvPr id="11" name="Picture 2" descr="Смайлики - красивые картинки (100 фото) • Прикольные картинки и позитив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724366" y="1168399"/>
              <a:ext cx="1419634" cy="999068"/>
            </a:xfrm>
            <a:prstGeom prst="rect">
              <a:avLst/>
            </a:prstGeom>
            <a:noFill/>
          </p:spPr>
        </p:pic>
        <p:sp>
          <p:nvSpPr>
            <p:cNvPr id="13" name="Прямоугольник 12"/>
            <p:cNvSpPr/>
            <p:nvPr/>
          </p:nvSpPr>
          <p:spPr>
            <a:xfrm>
              <a:off x="5491581" y="1155467"/>
              <a:ext cx="2563522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ru-RU" sz="2400" b="1" cap="none" spc="50" dirty="0" err="1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Неперевершено</a:t>
              </a:r>
              <a:r>
                <a:rPr lang="ru-RU" sz="2400" b="1" cap="none" spc="50" dirty="0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ru-RU" sz="2400" b="1" cap="none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729761" y="1055077"/>
            <a:ext cx="3150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Виконай інтерактивну вправу!</a:t>
            </a:r>
            <a:endParaRPr lang="ru-RU" dirty="0"/>
          </a:p>
        </p:txBody>
      </p:sp>
      <p:pic>
        <p:nvPicPr>
          <p:cNvPr id="1026" name="Picture 2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 l="24113" t="10553" r="25493" b="28446"/>
          <a:stretch>
            <a:fillRect/>
          </a:stretch>
        </p:blipFill>
        <p:spPr bwMode="auto">
          <a:xfrm>
            <a:off x="1934308" y="1661746"/>
            <a:ext cx="4739054" cy="3226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https://learningapps.org/qrcode.php?id=puynwhaqk2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5204" y="2306515"/>
            <a:ext cx="1307123" cy="13071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00462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4400" b="1" dirty="0" err="1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Вправа</a:t>
            </a:r>
            <a:r>
              <a:rPr lang="ru-RU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 « </a:t>
            </a:r>
            <a:r>
              <a:rPr lang="ru-RU" sz="4400" b="1" dirty="0" err="1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Істинне</a:t>
            </a:r>
            <a:r>
              <a:rPr lang="ru-RU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4400" b="1" dirty="0" err="1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чи</a:t>
            </a:r>
            <a:r>
              <a:rPr lang="ru-RU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4400" b="1" dirty="0" err="1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хибне</a:t>
            </a:r>
            <a:r>
              <a:rPr lang="ru-RU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4400" b="1" dirty="0" err="1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судження</a:t>
            </a:r>
            <a:r>
              <a:rPr lang="ru-RU" sz="44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?»</a:t>
            </a:r>
          </a:p>
        </p:txBody>
      </p:sp>
      <p:pic>
        <p:nvPicPr>
          <p:cNvPr id="37891" name="Picture 3" descr="D:\фото пнг\pngwing.com (29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3045"/>
            <a:ext cx="2114037" cy="4158761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444261" y="1936332"/>
            <a:ext cx="65063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1кг це 1000 грамів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1ц це 1000 кілограмів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1т це 1000 кілограмів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1т це 100 ц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1ц це 100 кг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 добре знаю одиниці вимірювання маси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09337" y="1995827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516713" y="2368035"/>
            <a:ext cx="2872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446376" y="2693350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127529" y="3080211"/>
            <a:ext cx="2872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259414" y="3431904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040106" y="3818765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5440337" y="1494692"/>
            <a:ext cx="3378347" cy="1364436"/>
            <a:chOff x="5457922" y="2129134"/>
            <a:chExt cx="3686078" cy="1486133"/>
          </a:xfrm>
        </p:grpSpPr>
        <p:pic>
          <p:nvPicPr>
            <p:cNvPr id="17" name="Picture 2" descr="Создать мем &quot;смайлики открытки, смайлик веселый, смайлики смешные&quot; -  Картинки - Meme-arsenal.com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880702" y="2216678"/>
              <a:ext cx="1263298" cy="1398589"/>
            </a:xfrm>
            <a:prstGeom prst="rect">
              <a:avLst/>
            </a:prstGeom>
            <a:noFill/>
          </p:spPr>
        </p:pic>
        <p:sp>
          <p:nvSpPr>
            <p:cNvPr id="18" name="Прямоугольник 17"/>
            <p:cNvSpPr/>
            <p:nvPr/>
          </p:nvSpPr>
          <p:spPr>
            <a:xfrm>
              <a:off x="5457922" y="2129134"/>
              <a:ext cx="2630848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ru-RU" sz="2400" b="1" cap="none" spc="50" dirty="0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Я вами </a:t>
              </a:r>
              <a:r>
                <a:rPr lang="ru-RU" sz="2400" b="1" cap="none" spc="50" dirty="0" err="1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пишаюся</a:t>
              </a:r>
              <a:r>
                <a:rPr lang="ru-RU" sz="2400" b="1" cap="none" spc="50" dirty="0" smtClean="0">
                  <a:ln w="11430"/>
                  <a:solidFill>
                    <a:srgbClr val="008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ru-RU" sz="2400" b="1" cap="none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566943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3" grpId="0"/>
      <p:bldP spid="14" grpId="0"/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3819" y="-123092"/>
            <a:ext cx="7886700" cy="1325563"/>
          </a:xfrm>
        </p:spPr>
        <p:txBody>
          <a:bodyPr/>
          <a:lstStyle/>
          <a:p>
            <a:pPr algn="ctr"/>
            <a:r>
              <a:rPr lang="uk-UA" b="1" dirty="0" err="1" smtClean="0">
                <a:solidFill>
                  <a:srgbClr val="FF0000"/>
                </a:solidFill>
              </a:rPr>
              <a:t>Рефлекція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 cstate="print"/>
          <a:srcRect l="17495" t="16988" r="51215" b="7197"/>
          <a:stretch>
            <a:fillRect/>
          </a:stretch>
        </p:blipFill>
        <p:spPr bwMode="auto">
          <a:xfrm>
            <a:off x="3217985" y="793550"/>
            <a:ext cx="3346421" cy="4560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4" name="Содержимое 2"/>
          <p:cNvSpPr txBox="1">
            <a:spLocks/>
          </p:cNvSpPr>
          <p:nvPr/>
        </p:nvSpPr>
        <p:spPr bwMode="auto">
          <a:xfrm rot="21353847">
            <a:off x="651307" y="519030"/>
            <a:ext cx="6545887" cy="1876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spcBef>
                <a:spcPct val="50000"/>
              </a:spcBef>
              <a:buFont typeface="Wingdings 2" pitchFamily="18" charset="2"/>
              <a:buNone/>
              <a:defRPr/>
            </a:pPr>
            <a:r>
              <a:rPr lang="uk-UA" sz="4400" i="1" dirty="0" smtClean="0"/>
              <a:t>Я сьогодні дуже задоволена відмінною роботою своїх учнів!</a:t>
            </a:r>
          </a:p>
          <a:p>
            <a:pPr algn="ctr">
              <a:spcBef>
                <a:spcPct val="50000"/>
              </a:spcBef>
              <a:buFont typeface="Wingdings 2" pitchFamily="18" charset="2"/>
              <a:buNone/>
              <a:defRPr/>
            </a:pPr>
            <a:r>
              <a:rPr lang="uk-UA" sz="44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Так тримати!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837264" y="4707467"/>
            <a:ext cx="3625595" cy="1856040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uk-UA" sz="5400" b="1" i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Дякую за </a:t>
            </a:r>
          </a:p>
          <a:p>
            <a:pPr algn="ctr"/>
            <a:r>
              <a:rPr lang="uk-UA" sz="5400" b="1" i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увагу!</a:t>
            </a:r>
            <a:endParaRPr lang="ru-RU" sz="5400" b="1" i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6868" name="AutoShape 4" descr="Ноутбуки купить по доступной цен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70" name="AutoShape 2" descr="Смайлик 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8372" name="Picture 4" descr="Скачать Resident Evil 3 &quot;Трейнер +20&quot; [1.0 - UPD: 22.06.2022] {FLiNG}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7166" y="3048001"/>
            <a:ext cx="3826725" cy="240453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9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1150</TotalTime>
  <Words>915</Words>
  <Application>Microsoft Office PowerPoint</Application>
  <PresentationFormat>Экран (4:3)</PresentationFormat>
  <Paragraphs>149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Рефлекція</vt:lpstr>
      <vt:lpstr>Слайд 27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стьопа</cp:lastModifiedBy>
  <cp:revision>630</cp:revision>
  <dcterms:created xsi:type="dcterms:W3CDTF">2013-11-19T05:52:05Z</dcterms:created>
  <dcterms:modified xsi:type="dcterms:W3CDTF">2022-11-11T18:47:05Z</dcterms:modified>
</cp:coreProperties>
</file>