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2" r:id="rId1"/>
  </p:sldMasterIdLst>
  <p:sldIdLst>
    <p:sldId id="256" r:id="rId2"/>
    <p:sldId id="257" r:id="rId3"/>
    <p:sldId id="260" r:id="rId4"/>
    <p:sldId id="264" r:id="rId5"/>
    <p:sldId id="258" r:id="rId6"/>
    <p:sldId id="277" r:id="rId7"/>
    <p:sldId id="263" r:id="rId8"/>
    <p:sldId id="262" r:id="rId9"/>
    <p:sldId id="266" r:id="rId10"/>
    <p:sldId id="267" r:id="rId11"/>
    <p:sldId id="269" r:id="rId12"/>
    <p:sldId id="270" r:id="rId13"/>
    <p:sldId id="271" r:id="rId14"/>
    <p:sldId id="272" r:id="rId15"/>
    <p:sldId id="273" r:id="rId16"/>
    <p:sldId id="27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6A15"/>
    <a:srgbClr val="377937"/>
    <a:srgbClr val="FDFDFD"/>
    <a:srgbClr val="449040"/>
    <a:srgbClr val="4AAE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1598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006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338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389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932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510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539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660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225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432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5457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835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02921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1914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4434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393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082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rgbClr val="FFC000">
                <a:alpha val="24000"/>
              </a:srgb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5277" y="0"/>
            <a:ext cx="11242866" cy="5047013"/>
          </a:xfrm>
        </p:spPr>
        <p:txBody>
          <a:bodyPr>
            <a:normAutofit fontScale="90000"/>
          </a:bodyPr>
          <a:lstStyle/>
          <a:p>
            <a:r>
              <a:rPr lang="uk-UA" sz="93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Ганс Крістіан Андерсен – видатний казкар світу.</a:t>
            </a:r>
            <a:r>
              <a:rPr lang="uk-UA" b="1" dirty="0" smtClean="0"/>
              <a:t/>
            </a:r>
            <a:br>
              <a:rPr lang="uk-UA" b="1" dirty="0" smtClean="0"/>
            </a:b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9011" y="5526158"/>
            <a:ext cx="8915399" cy="1331842"/>
          </a:xfrm>
        </p:spPr>
        <p:txBody>
          <a:bodyPr>
            <a:normAutofit fontScale="92500"/>
          </a:bodyPr>
          <a:lstStyle/>
          <a:p>
            <a:r>
              <a:rPr lang="uk-UA" sz="2800" dirty="0" smtClean="0"/>
              <a:t>Фрагмент уроку ЯПС в 1-І класі.</a:t>
            </a:r>
          </a:p>
          <a:p>
            <a:r>
              <a:rPr lang="uk-UA" sz="2800" dirty="0" smtClean="0"/>
              <a:t>Підготувала: вчитель КЗО «СЗШ40» ДМР </a:t>
            </a:r>
            <a:r>
              <a:rPr lang="uk-UA" sz="2800" dirty="0" err="1" smtClean="0"/>
              <a:t>Бегма</a:t>
            </a:r>
            <a:r>
              <a:rPr lang="uk-UA" sz="2800" dirty="0" smtClean="0"/>
              <a:t> Л.В.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0497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07535" y="590350"/>
            <a:ext cx="5057029" cy="5705128"/>
          </a:xfrm>
        </p:spPr>
        <p:txBody>
          <a:bodyPr>
            <a:normAutofit fontScale="90000"/>
          </a:bodyPr>
          <a:lstStyle/>
          <a:p>
            <a:r>
              <a:rPr lang="ru-RU" sz="3300" b="1" dirty="0">
                <a:solidFill>
                  <a:srgbClr val="C00000"/>
                </a:solidFill>
              </a:rPr>
              <a:t>Ганс </a:t>
            </a:r>
            <a:r>
              <a:rPr lang="ru-RU" sz="3300" b="1" dirty="0" smtClean="0">
                <a:solidFill>
                  <a:srgbClr val="C00000"/>
                </a:solidFill>
              </a:rPr>
              <a:t>Крістіан Андерсен</a:t>
            </a:r>
            <a:r>
              <a:rPr lang="ru-RU" sz="3300" dirty="0">
                <a:solidFill>
                  <a:srgbClr val="C00000"/>
                </a:solidFill>
              </a:rPr>
              <a:t> </a:t>
            </a:r>
            <a:r>
              <a:rPr lang="ru-RU" sz="3300" dirty="0"/>
              <a:t> </a:t>
            </a:r>
            <a:r>
              <a:rPr lang="ru-RU" sz="3300" dirty="0">
                <a:solidFill>
                  <a:srgbClr val="C00000"/>
                </a:solidFill>
              </a:rPr>
              <a:t/>
            </a:r>
            <a:br>
              <a:rPr lang="ru-RU" sz="3300" dirty="0">
                <a:solidFill>
                  <a:srgbClr val="C00000"/>
                </a:solidFill>
              </a:rPr>
            </a:br>
            <a:r>
              <a:rPr lang="ru-RU" sz="3300" dirty="0" smtClean="0">
                <a:solidFill>
                  <a:srgbClr val="C00000"/>
                </a:solidFill>
              </a:rPr>
              <a:t/>
            </a:r>
            <a:br>
              <a:rPr lang="ru-RU" sz="3300" dirty="0" smtClean="0">
                <a:solidFill>
                  <a:srgbClr val="C00000"/>
                </a:solidFill>
              </a:rPr>
            </a:br>
            <a:r>
              <a:rPr lang="ru-RU" sz="3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</a:t>
            </a:r>
            <a:r>
              <a:rPr lang="ru-RU" sz="3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казкар, автор відомих у всьому світі </a:t>
            </a:r>
            <a:r>
              <a:rPr lang="ru-RU" sz="3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казок. Казки </a:t>
            </a:r>
            <a:r>
              <a:rPr lang="ru-RU" sz="3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Андерсена перекладені більш ніж 150 мовами світу, вони стали основою </a:t>
            </a:r>
            <a:r>
              <a:rPr lang="ru-RU" sz="3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численних</a:t>
            </a:r>
            <a:r>
              <a:rPr lang="ru-RU" sz="3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екранізацій</a:t>
            </a:r>
            <a:r>
              <a:rPr lang="ru-RU" sz="3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3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мультфільмів</a:t>
            </a:r>
            <a:r>
              <a:rPr lang="ru-RU" sz="3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театральних </a:t>
            </a:r>
            <a:r>
              <a:rPr lang="ru-RU" sz="3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постановок та</a:t>
            </a:r>
            <a:r>
              <a:rPr lang="ru-RU" sz="3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балетів.</a:t>
            </a:r>
            <a:endParaRPr lang="ru-RU" sz="3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023" y="151074"/>
            <a:ext cx="4923849" cy="6583680"/>
          </a:xfrm>
        </p:spPr>
      </p:pic>
    </p:spTree>
    <p:extLst>
      <p:ext uri="{BB962C8B-B14F-4D97-AF65-F5344CB8AC3E}">
        <p14:creationId xmlns:p14="http://schemas.microsoft.com/office/powerpoint/2010/main" val="414902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3829" y="226544"/>
            <a:ext cx="9628104" cy="1785135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rgbClr val="C00000"/>
                </a:solidFill>
              </a:rPr>
              <a:t>Де і коли народився Ганс Крістіан Андерсен?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50296" y="2157454"/>
            <a:ext cx="6996222" cy="3777622"/>
          </a:xfrm>
        </p:spPr>
        <p:txBody>
          <a:bodyPr>
            <a:normAutofit/>
          </a:bodyPr>
          <a:lstStyle/>
          <a:p>
            <a:r>
              <a:rPr lang="uk-UA" sz="4000" b="1" dirty="0" smtClean="0"/>
              <a:t>А) </a:t>
            </a:r>
            <a:r>
              <a:rPr lang="uk-UA" sz="4000" dirty="0" smtClean="0"/>
              <a:t>У Німеччині 1905 року</a:t>
            </a:r>
          </a:p>
          <a:p>
            <a:endParaRPr lang="uk-UA" sz="4000" dirty="0"/>
          </a:p>
          <a:p>
            <a:r>
              <a:rPr lang="uk-UA" sz="4000" b="1" dirty="0" smtClean="0"/>
              <a:t>Б) </a:t>
            </a:r>
            <a:r>
              <a:rPr lang="uk-UA" sz="4000" dirty="0" smtClean="0"/>
              <a:t>У Данії 1805 року</a:t>
            </a:r>
          </a:p>
          <a:p>
            <a:endParaRPr lang="uk-UA" sz="4000" dirty="0"/>
          </a:p>
          <a:p>
            <a:r>
              <a:rPr lang="uk-UA" sz="4000" b="1" dirty="0" smtClean="0"/>
              <a:t>В) </a:t>
            </a:r>
            <a:r>
              <a:rPr lang="uk-UA" sz="4000" dirty="0" smtClean="0"/>
              <a:t>В Україні 1984 року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41"/>
          <a:stretch/>
        </p:blipFill>
        <p:spPr>
          <a:xfrm>
            <a:off x="1085477" y="2108538"/>
            <a:ext cx="3764819" cy="3826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3829" y="226544"/>
            <a:ext cx="9628104" cy="1785135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rgbClr val="C00000"/>
                </a:solidFill>
              </a:rPr>
              <a:t>Де і коли народився Ганс Крістіан Андерсен?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50296" y="2157454"/>
            <a:ext cx="6996222" cy="3777622"/>
          </a:xfrm>
        </p:spPr>
        <p:txBody>
          <a:bodyPr>
            <a:normAutofit/>
          </a:bodyPr>
          <a:lstStyle/>
          <a:p>
            <a:r>
              <a:rPr lang="uk-UA" sz="4000" b="1" dirty="0" smtClean="0"/>
              <a:t>А) </a:t>
            </a:r>
            <a:endParaRPr lang="uk-UA" sz="4000" dirty="0"/>
          </a:p>
          <a:p>
            <a:endParaRPr lang="uk-UA" sz="4000" dirty="0"/>
          </a:p>
          <a:p>
            <a:r>
              <a:rPr lang="uk-UA" sz="4000" b="1" dirty="0" smtClean="0"/>
              <a:t>Б) </a:t>
            </a:r>
            <a:r>
              <a:rPr lang="uk-UA" sz="4000" u="sng" dirty="0" smtClean="0"/>
              <a:t>У Данії 1805 року</a:t>
            </a:r>
          </a:p>
          <a:p>
            <a:endParaRPr lang="uk-UA" sz="4000" dirty="0"/>
          </a:p>
          <a:p>
            <a:r>
              <a:rPr lang="uk-UA" sz="4000" b="1" dirty="0" smtClean="0"/>
              <a:t>В)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41"/>
          <a:stretch/>
        </p:blipFill>
        <p:spPr>
          <a:xfrm>
            <a:off x="1085477" y="2108538"/>
            <a:ext cx="3764819" cy="3826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15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rgbClr val="00B0F0">
                <a:alpha val="61000"/>
                <a:lumMod val="95000"/>
              </a:srgb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553" r="10782"/>
          <a:stretch/>
        </p:blipFill>
        <p:spPr>
          <a:xfrm>
            <a:off x="0" y="0"/>
            <a:ext cx="2187146" cy="68583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95" r="29017"/>
          <a:stretch/>
        </p:blipFill>
        <p:spPr>
          <a:xfrm>
            <a:off x="9811265" y="-3133"/>
            <a:ext cx="2384854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046" y="0"/>
            <a:ext cx="7715065" cy="6858000"/>
          </a:xfrm>
          <a:prstGeom prst="rect">
            <a:avLst/>
          </a:prstGeom>
          <a:ln w="127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67982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rgbClr val="00B0F0">
                <a:alpha val="61000"/>
                <a:lumMod val="95000"/>
              </a:srgb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53" r="10782"/>
          <a:stretch/>
        </p:blipFill>
        <p:spPr>
          <a:xfrm>
            <a:off x="0" y="0"/>
            <a:ext cx="2187146" cy="68583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95" r="29017"/>
          <a:stretch/>
        </p:blipFill>
        <p:spPr>
          <a:xfrm>
            <a:off x="9811265" y="-3133"/>
            <a:ext cx="2384854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046" y="0"/>
            <a:ext cx="7715065" cy="6858000"/>
          </a:xfrm>
          <a:prstGeom prst="rect">
            <a:avLst/>
          </a:prstGeom>
          <a:ln w="12700">
            <a:solidFill>
              <a:srgbClr val="00206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046" y="3432"/>
            <a:ext cx="771506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8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2655" y="246490"/>
            <a:ext cx="10074302" cy="1658510"/>
          </a:xfrm>
        </p:spPr>
        <p:txBody>
          <a:bodyPr>
            <a:noAutofit/>
          </a:bodyPr>
          <a:lstStyle/>
          <a:p>
            <a:r>
              <a:rPr lang="uk-UA" sz="4200" b="1" dirty="0" smtClean="0">
                <a:solidFill>
                  <a:schemeClr val="bg2">
                    <a:lumMod val="50000"/>
                  </a:schemeClr>
                </a:solidFill>
              </a:rPr>
              <a:t>Знайдіть і підкресліть персонажів казок Ганса Крістіана Андерсена</a:t>
            </a:r>
            <a:endParaRPr lang="ru-RU" sz="4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7164" y="1775792"/>
            <a:ext cx="8915400" cy="4497788"/>
          </a:xfrm>
        </p:spPr>
        <p:txBody>
          <a:bodyPr>
            <a:noAutofit/>
          </a:bodyPr>
          <a:lstStyle/>
          <a:p>
            <a:r>
              <a:rPr lang="uk-UA" sz="4000" b="1" dirty="0" smtClean="0"/>
              <a:t> Червона шапочка</a:t>
            </a:r>
          </a:p>
          <a:p>
            <a:r>
              <a:rPr lang="uk-UA" sz="4000" b="1" dirty="0" smtClean="0"/>
              <a:t> Герда та Кай</a:t>
            </a:r>
          </a:p>
          <a:p>
            <a:r>
              <a:rPr lang="uk-UA" sz="4000" b="1" dirty="0" smtClean="0"/>
              <a:t> Колобок</a:t>
            </a:r>
          </a:p>
          <a:p>
            <a:r>
              <a:rPr lang="uk-UA" sz="4000" b="1" dirty="0" smtClean="0"/>
              <a:t> Еліза</a:t>
            </a:r>
          </a:p>
          <a:p>
            <a:r>
              <a:rPr lang="uk-UA" sz="4000" b="1" dirty="0" smtClean="0"/>
              <a:t> Іванко</a:t>
            </a:r>
          </a:p>
          <a:p>
            <a:r>
              <a:rPr lang="uk-UA" sz="4000" b="1" dirty="0" smtClean="0"/>
              <a:t> Русалонька</a:t>
            </a:r>
            <a:endParaRPr lang="ru-RU" sz="4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231" y="2078011"/>
            <a:ext cx="3582530" cy="4022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47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2655" y="246490"/>
            <a:ext cx="10074302" cy="1658510"/>
          </a:xfrm>
        </p:spPr>
        <p:txBody>
          <a:bodyPr>
            <a:noAutofit/>
          </a:bodyPr>
          <a:lstStyle/>
          <a:p>
            <a:r>
              <a:rPr lang="uk-UA" sz="4200" b="1" dirty="0" smtClean="0">
                <a:solidFill>
                  <a:schemeClr val="bg2">
                    <a:lumMod val="50000"/>
                  </a:schemeClr>
                </a:solidFill>
              </a:rPr>
              <a:t>Знайдіть і підкресліть персонажів казок Ганса Крістіана Андерсена</a:t>
            </a:r>
            <a:endParaRPr lang="ru-RU" sz="4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7164" y="1775792"/>
            <a:ext cx="8915400" cy="4497788"/>
          </a:xfrm>
        </p:spPr>
        <p:txBody>
          <a:bodyPr>
            <a:noAutofit/>
          </a:bodyPr>
          <a:lstStyle/>
          <a:p>
            <a:r>
              <a:rPr lang="uk-UA" sz="4000" b="1" dirty="0" smtClean="0"/>
              <a:t> Червона шапочка</a:t>
            </a:r>
          </a:p>
          <a:p>
            <a:r>
              <a:rPr lang="uk-UA" sz="4000" b="1" dirty="0" smtClean="0"/>
              <a:t> </a:t>
            </a:r>
            <a:r>
              <a:rPr lang="uk-UA" sz="4000" b="1" u="sng" dirty="0" smtClean="0">
                <a:solidFill>
                  <a:srgbClr val="C00000"/>
                </a:solidFill>
              </a:rPr>
              <a:t>Герда та Кай</a:t>
            </a:r>
          </a:p>
          <a:p>
            <a:r>
              <a:rPr lang="uk-UA" sz="4000" b="1" dirty="0" smtClean="0"/>
              <a:t> Колобок</a:t>
            </a:r>
          </a:p>
          <a:p>
            <a:r>
              <a:rPr lang="uk-UA" sz="4000" b="1" dirty="0" smtClean="0"/>
              <a:t> </a:t>
            </a:r>
            <a:r>
              <a:rPr lang="uk-UA" sz="4000" b="1" u="sng" dirty="0" smtClean="0">
                <a:solidFill>
                  <a:srgbClr val="C00000"/>
                </a:solidFill>
              </a:rPr>
              <a:t>Еліза</a:t>
            </a:r>
          </a:p>
          <a:p>
            <a:r>
              <a:rPr lang="uk-UA" sz="4000" b="1" dirty="0" smtClean="0"/>
              <a:t> Іванко</a:t>
            </a:r>
          </a:p>
          <a:p>
            <a:r>
              <a:rPr lang="uk-UA" sz="4000" b="1" dirty="0" smtClean="0"/>
              <a:t> </a:t>
            </a:r>
            <a:r>
              <a:rPr lang="uk-UA" sz="4000" b="1" u="sng" dirty="0" smtClean="0">
                <a:solidFill>
                  <a:srgbClr val="C00000"/>
                </a:solidFill>
              </a:rPr>
              <a:t>Русалонька</a:t>
            </a:r>
            <a:endParaRPr lang="ru-RU" sz="4000" b="1" u="sng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231" y="2078011"/>
            <a:ext cx="3582530" cy="4022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28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1"/>
            </a:gs>
            <a:gs pos="100000">
              <a:srgbClr val="00B0F0">
                <a:alpha val="46000"/>
              </a:srgb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5677" y="226544"/>
            <a:ext cx="10416208" cy="1930910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7030A0"/>
                </a:solidFill>
              </a:rPr>
              <a:t>Яке прислів'я найточніше передає думку казки «Снігова королева»?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56668" y="2157454"/>
            <a:ext cx="8945217" cy="3777622"/>
          </a:xfrm>
        </p:spPr>
        <p:txBody>
          <a:bodyPr>
            <a:noAutofit/>
          </a:bodyPr>
          <a:lstStyle/>
          <a:p>
            <a:r>
              <a:rPr lang="uk-UA" sz="3000" b="1" dirty="0" smtClean="0">
                <a:solidFill>
                  <a:srgbClr val="002060"/>
                </a:solidFill>
              </a:rPr>
              <a:t>А) </a:t>
            </a:r>
            <a:r>
              <a:rPr lang="uk-UA" sz="3000" dirty="0" smtClean="0"/>
              <a:t>Берись дружно – не буде сутужно.</a:t>
            </a:r>
          </a:p>
          <a:p>
            <a:endParaRPr lang="uk-UA" sz="3000" dirty="0"/>
          </a:p>
          <a:p>
            <a:r>
              <a:rPr lang="uk-UA" sz="3000" b="1" dirty="0" smtClean="0">
                <a:solidFill>
                  <a:srgbClr val="002060"/>
                </a:solidFill>
              </a:rPr>
              <a:t>Б) </a:t>
            </a:r>
            <a:r>
              <a:rPr lang="uk-UA" sz="3000" dirty="0" smtClean="0"/>
              <a:t>Праця людину годує, а лінь марнує.</a:t>
            </a:r>
          </a:p>
          <a:p>
            <a:endParaRPr lang="uk-UA" sz="3000" dirty="0"/>
          </a:p>
          <a:p>
            <a:r>
              <a:rPr lang="uk-UA" sz="3000" b="1" dirty="0" smtClean="0">
                <a:solidFill>
                  <a:srgbClr val="002060"/>
                </a:solidFill>
              </a:rPr>
              <a:t>В) </a:t>
            </a:r>
            <a:r>
              <a:rPr lang="uk-UA" sz="3000" dirty="0" smtClean="0"/>
              <a:t>Прийде туга – пізнаєш друга.</a:t>
            </a:r>
            <a:endParaRPr lang="ru-RU" sz="3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49" y="2005587"/>
            <a:ext cx="2805655" cy="392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54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1"/>
            </a:gs>
            <a:gs pos="100000">
              <a:srgbClr val="00B0F0">
                <a:alpha val="46000"/>
              </a:srgb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5677" y="226544"/>
            <a:ext cx="10416208" cy="1930910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7030A0"/>
                </a:solidFill>
              </a:rPr>
              <a:t>Яке прислів'я найточніше передає думку казки «Снігова королева»?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56668" y="2157454"/>
            <a:ext cx="8945217" cy="3777622"/>
          </a:xfrm>
        </p:spPr>
        <p:txBody>
          <a:bodyPr>
            <a:noAutofit/>
          </a:bodyPr>
          <a:lstStyle/>
          <a:p>
            <a:r>
              <a:rPr lang="uk-UA" sz="3000" b="1" dirty="0" smtClean="0">
                <a:solidFill>
                  <a:srgbClr val="002060"/>
                </a:solidFill>
              </a:rPr>
              <a:t>А) </a:t>
            </a:r>
            <a:r>
              <a:rPr lang="uk-UA" sz="3000" dirty="0" smtClean="0"/>
              <a:t>Берись дружно – не буде сутужно.</a:t>
            </a:r>
          </a:p>
          <a:p>
            <a:endParaRPr lang="uk-UA" sz="3000" dirty="0"/>
          </a:p>
          <a:p>
            <a:r>
              <a:rPr lang="uk-UA" sz="3000" b="1" dirty="0" smtClean="0">
                <a:solidFill>
                  <a:srgbClr val="002060"/>
                </a:solidFill>
              </a:rPr>
              <a:t>Б) </a:t>
            </a:r>
            <a:r>
              <a:rPr lang="uk-UA" sz="3000" dirty="0" smtClean="0"/>
              <a:t>Праця людину годує, а лінь марнує.</a:t>
            </a:r>
          </a:p>
          <a:p>
            <a:endParaRPr lang="uk-UA" sz="3000" dirty="0"/>
          </a:p>
          <a:p>
            <a:r>
              <a:rPr lang="uk-UA" sz="3000" b="1" dirty="0" smtClean="0">
                <a:solidFill>
                  <a:schemeClr val="accent2"/>
                </a:solidFill>
              </a:rPr>
              <a:t>В) </a:t>
            </a:r>
            <a:r>
              <a:rPr lang="uk-UA" sz="3000" b="1" u="sng" dirty="0" smtClean="0">
                <a:solidFill>
                  <a:schemeClr val="accent2"/>
                </a:solidFill>
              </a:rPr>
              <a:t>Прийде туга – пізнаєш друга.</a:t>
            </a:r>
            <a:endParaRPr lang="ru-RU" sz="3000" b="1" u="sng" dirty="0">
              <a:solidFill>
                <a:schemeClr val="accent2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49" y="2005587"/>
            <a:ext cx="2805655" cy="392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37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3610" y="488383"/>
            <a:ext cx="4677784" cy="835742"/>
          </a:xfrm>
          <a:ln w="38100">
            <a:solidFill>
              <a:srgbClr val="0070C0"/>
            </a:solidFill>
          </a:ln>
        </p:spPr>
        <p:txBody>
          <a:bodyPr/>
          <a:lstStyle/>
          <a:p>
            <a:r>
              <a:rPr lang="uk-UA" dirty="0" smtClean="0">
                <a:solidFill>
                  <a:srgbClr val="0070C0"/>
                </a:solidFill>
              </a:rPr>
              <a:t>«Снігова королева»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47110">
            <a:off x="1181650" y="-416744"/>
            <a:ext cx="3364946" cy="3778250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48909">
            <a:off x="4204458" y="3888440"/>
            <a:ext cx="3132145" cy="272466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64" y="2123767"/>
            <a:ext cx="4276048" cy="4276048"/>
          </a:xfrm>
          <a:prstGeom prst="rect">
            <a:avLst/>
          </a:prstGeom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6963610" y="1580536"/>
            <a:ext cx="4677784" cy="835742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rgbClr val="C00000"/>
                </a:solidFill>
              </a:rPr>
              <a:t>     «Дикі лебеді»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6963610" y="2672689"/>
            <a:ext cx="4677784" cy="83574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chemeClr val="tx2"/>
                </a:solidFill>
              </a:rPr>
              <a:t>     «Русалонька»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30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3610" y="488383"/>
            <a:ext cx="4677784" cy="835742"/>
          </a:xfrm>
          <a:ln w="38100">
            <a:solidFill>
              <a:srgbClr val="0070C0"/>
            </a:solidFill>
          </a:ln>
        </p:spPr>
        <p:txBody>
          <a:bodyPr/>
          <a:lstStyle/>
          <a:p>
            <a:r>
              <a:rPr lang="uk-UA" dirty="0" smtClean="0">
                <a:solidFill>
                  <a:srgbClr val="0070C0"/>
                </a:solidFill>
              </a:rPr>
              <a:t>«Снігова королева»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47110">
            <a:off x="1181650" y="-416744"/>
            <a:ext cx="3364946" cy="3778250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48909">
            <a:off x="4204458" y="3888440"/>
            <a:ext cx="3132145" cy="272466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64" y="2123767"/>
            <a:ext cx="4276048" cy="4276048"/>
          </a:xfrm>
          <a:prstGeom prst="rect">
            <a:avLst/>
          </a:prstGeom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6963610" y="1580536"/>
            <a:ext cx="4677784" cy="835742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rgbClr val="C00000"/>
                </a:solidFill>
              </a:rPr>
              <a:t>     «Дикі лебеді»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6963610" y="2672689"/>
            <a:ext cx="4677784" cy="83574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chemeClr val="tx2"/>
                </a:solidFill>
              </a:rPr>
              <a:t>     «Русалонька»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Стрелка вправо 2"/>
          <p:cNvSpPr/>
          <p:nvPr/>
        </p:nvSpPr>
        <p:spPr>
          <a:xfrm rot="10539149">
            <a:off x="4167665" y="1109925"/>
            <a:ext cx="2792883" cy="186800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7532078">
            <a:off x="4762019" y="3427086"/>
            <a:ext cx="2800414" cy="162691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0273477">
            <a:off x="4027544" y="3330124"/>
            <a:ext cx="2941251" cy="157706"/>
          </a:xfrm>
          <a:prstGeom prst="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47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accent1">
                <a:lumMod val="60000"/>
                <a:lumOff val="40000"/>
                <a:alpha val="79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67" y="117987"/>
            <a:ext cx="2712381" cy="3707127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624718" y="5748350"/>
            <a:ext cx="4677784" cy="835742"/>
          </a:xfrm>
          <a:prstGeom prst="rect">
            <a:avLst/>
          </a:prstGeom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rgbClr val="0070C0"/>
                </a:solidFill>
              </a:rPr>
              <a:t>«Снігова королева»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189751" y="4277277"/>
            <a:ext cx="4677784" cy="835742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rgbClr val="C00000"/>
                </a:solidFill>
              </a:rPr>
              <a:t>     «Дикі лебеді»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20385" y="4778806"/>
            <a:ext cx="4677784" cy="83574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chemeClr val="tx2"/>
                </a:solidFill>
              </a:rPr>
              <a:t>     «Русалонька»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3"/>
          <a:stretch/>
        </p:blipFill>
        <p:spPr>
          <a:xfrm>
            <a:off x="8805423" y="109312"/>
            <a:ext cx="3062112" cy="371580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2" b="3428"/>
          <a:stretch/>
        </p:blipFill>
        <p:spPr>
          <a:xfrm>
            <a:off x="4624718" y="117987"/>
            <a:ext cx="2874419" cy="356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05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accent1">
                <a:lumMod val="60000"/>
                <a:lumOff val="40000"/>
                <a:alpha val="79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67" y="117987"/>
            <a:ext cx="2712381" cy="3707127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624718" y="5748350"/>
            <a:ext cx="4677784" cy="835742"/>
          </a:xfrm>
          <a:prstGeom prst="rect">
            <a:avLst/>
          </a:prstGeom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rgbClr val="0070C0"/>
                </a:solidFill>
              </a:rPr>
              <a:t>«Снігова королева»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189751" y="4277277"/>
            <a:ext cx="4677784" cy="835742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rgbClr val="C00000"/>
                </a:solidFill>
              </a:rPr>
              <a:t>     «Дикі лебеді»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20385" y="4778806"/>
            <a:ext cx="4677784" cy="83574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 smtClean="0">
                <a:solidFill>
                  <a:schemeClr val="tx2"/>
                </a:solidFill>
              </a:rPr>
              <a:t>     «Русалонька»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9" name="Стрелка вправо 8"/>
          <p:cNvSpPr/>
          <p:nvPr/>
        </p:nvSpPr>
        <p:spPr>
          <a:xfrm rot="12891779">
            <a:off x="2804499" y="4182320"/>
            <a:ext cx="5105286" cy="166182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13412674">
            <a:off x="5928716" y="4107203"/>
            <a:ext cx="1423277" cy="18174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9784488">
            <a:off x="5273037" y="4027672"/>
            <a:ext cx="3741434" cy="181852"/>
          </a:xfrm>
          <a:prstGeom prst="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3"/>
          <a:stretch/>
        </p:blipFill>
        <p:spPr>
          <a:xfrm>
            <a:off x="8805423" y="109312"/>
            <a:ext cx="3062112" cy="371580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2" b="3428"/>
          <a:stretch/>
        </p:blipFill>
        <p:spPr>
          <a:xfrm>
            <a:off x="4624718" y="117987"/>
            <a:ext cx="2874419" cy="356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36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0000"/>
                <a:satMod val="92000"/>
                <a:lumMod val="120000"/>
                <a:alpha val="80000"/>
              </a:schemeClr>
            </a:gs>
            <a:gs pos="100000">
              <a:srgbClr val="FFC000">
                <a:alpha val="53000"/>
                <a:lumMod val="92000"/>
                <a:lumOff val="8000"/>
              </a:srgb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95200" y="2556149"/>
            <a:ext cx="464907" cy="634419"/>
          </a:xfrm>
        </p:spPr>
        <p:txBody>
          <a:bodyPr>
            <a:normAutofit fontScale="90000"/>
          </a:bodyPr>
          <a:lstStyle/>
          <a:p>
            <a:pPr algn="just"/>
            <a:r>
              <a:rPr lang="uk-UA" b="1" dirty="0" smtClean="0"/>
              <a:t>3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867" y="2908011"/>
            <a:ext cx="8123636" cy="3778250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820594" y="2500785"/>
            <a:ext cx="464907" cy="63441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uk-UA" b="1" dirty="0" smtClean="0"/>
              <a:t>2</a:t>
            </a:r>
            <a:endParaRPr lang="ru-RU" b="1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68925" y="5786284"/>
            <a:ext cx="464907" cy="63441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uk-UA" b="1" dirty="0" smtClean="0"/>
              <a:t>1</a:t>
            </a:r>
            <a:endParaRPr lang="ru-RU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85698" y="1621982"/>
            <a:ext cx="3208107" cy="8432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uk-UA" sz="2400" dirty="0" smtClean="0"/>
              <a:t>1. Головна героїня казки «Русалонька» </a:t>
            </a:r>
            <a:endParaRPr lang="ru-RU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27" y="2465217"/>
            <a:ext cx="3105636" cy="2251586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8832067" y="1140201"/>
            <a:ext cx="3259363" cy="121686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uk-UA" sz="2000" dirty="0"/>
              <a:t>3</a:t>
            </a:r>
            <a:r>
              <a:rPr lang="uk-UA" sz="2000" dirty="0" smtClean="0"/>
              <a:t>. Головна героїня казки «Снігова королева» </a:t>
            </a:r>
            <a:endParaRPr lang="ru-RU" sz="2000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539713" y="405120"/>
            <a:ext cx="3208107" cy="8432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uk-UA" sz="2400" dirty="0" smtClean="0"/>
              <a:t>2. Головна героїня казки «Дикі лебеді» </a:t>
            </a:r>
            <a:endParaRPr lang="ru-RU" sz="24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2136" y="1837123"/>
            <a:ext cx="3099223" cy="382625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537" y="1239746"/>
            <a:ext cx="3304457" cy="3156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18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0000"/>
                <a:satMod val="92000"/>
                <a:lumMod val="120000"/>
                <a:alpha val="80000"/>
              </a:schemeClr>
            </a:gs>
            <a:gs pos="100000">
              <a:srgbClr val="FFC000">
                <a:alpha val="53000"/>
                <a:lumMod val="92000"/>
                <a:lumOff val="8000"/>
              </a:srgb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865" y="2908011"/>
            <a:ext cx="8123638" cy="37782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95200" y="2556149"/>
            <a:ext cx="464907" cy="634419"/>
          </a:xfrm>
        </p:spPr>
        <p:txBody>
          <a:bodyPr>
            <a:normAutofit fontScale="90000"/>
          </a:bodyPr>
          <a:lstStyle/>
          <a:p>
            <a:pPr algn="just"/>
            <a:r>
              <a:rPr lang="uk-UA" b="1" dirty="0" smtClean="0"/>
              <a:t>3</a:t>
            </a:r>
            <a:endParaRPr lang="ru-RU" b="1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820594" y="2500785"/>
            <a:ext cx="464907" cy="63441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uk-UA" b="1" dirty="0" smtClean="0"/>
              <a:t>2</a:t>
            </a:r>
            <a:endParaRPr lang="ru-RU" b="1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68925" y="5786284"/>
            <a:ext cx="464907" cy="63441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uk-UA" b="1" dirty="0" smtClean="0"/>
              <a:t>1</a:t>
            </a:r>
            <a:endParaRPr lang="ru-RU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85698" y="1621982"/>
            <a:ext cx="3208107" cy="8432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uk-UA" sz="2400" dirty="0" smtClean="0"/>
              <a:t>1. Головна героїня казки «Русалонька» </a:t>
            </a:r>
            <a:endParaRPr lang="ru-RU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27" y="2465217"/>
            <a:ext cx="3105636" cy="2251586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8832067" y="1140201"/>
            <a:ext cx="3259363" cy="121686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uk-UA" sz="2000" dirty="0"/>
              <a:t>3</a:t>
            </a:r>
            <a:r>
              <a:rPr lang="uk-UA" sz="2000" smtClean="0"/>
              <a:t>. </a:t>
            </a:r>
            <a:r>
              <a:rPr lang="uk-UA" sz="2000" dirty="0" smtClean="0"/>
              <a:t>Головна героїня казки «Снігова королева» </a:t>
            </a:r>
            <a:endParaRPr lang="ru-RU" sz="2000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539713" y="405120"/>
            <a:ext cx="3208107" cy="8432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uk-UA" sz="2400" dirty="0" smtClean="0"/>
              <a:t>2. Головна героїня казки «Дикі лебеді» </a:t>
            </a:r>
            <a:endParaRPr lang="ru-RU" sz="24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2136" y="1837123"/>
            <a:ext cx="3099223" cy="382625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537" y="1239746"/>
            <a:ext cx="3304457" cy="3156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47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429</TotalTime>
  <Words>303</Words>
  <Application>Microsoft Office PowerPoint</Application>
  <PresentationFormat>Широкоэкранный</PresentationFormat>
  <Paragraphs>66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Times New Roman</vt:lpstr>
      <vt:lpstr>Wingdings 3</vt:lpstr>
      <vt:lpstr>Легкий дым</vt:lpstr>
      <vt:lpstr>Ганс Крістіан Андерсен – видатний казкар світу. </vt:lpstr>
      <vt:lpstr>Ганс Крістіан Андерсен    письменник, казкар, автор відомих у всьому світі казок. Казки Андерсена перекладені більш ніж 150 мовами світу, вони стали основою для численних екранізацій,  мультфільмів, театральних постановок та балетів.</vt:lpstr>
      <vt:lpstr>Де і коли народився Ганс Крістіан Андерсен?</vt:lpstr>
      <vt:lpstr>Де і коли народився Ганс Крістіан Андерсен?</vt:lpstr>
      <vt:lpstr>Презентация PowerPoint</vt:lpstr>
      <vt:lpstr>Презентация PowerPoint</vt:lpstr>
      <vt:lpstr>Знайдіть і підкресліть персонажів казок Ганса Крістіана Андерсена</vt:lpstr>
      <vt:lpstr>Знайдіть і підкресліть персонажів казок Ганса Крістіана Андерсена</vt:lpstr>
      <vt:lpstr>Яке прислів'я найточніше передає думку казки «Снігова королева»?</vt:lpstr>
      <vt:lpstr>Яке прислів'я найточніше передає думку казки «Снігова королева»?</vt:lpstr>
      <vt:lpstr>«Снігова королева»</vt:lpstr>
      <vt:lpstr>«Снігова королева»</vt:lpstr>
      <vt:lpstr>Презентация PowerPoint</vt:lpstr>
      <vt:lpstr>Презентация PowerPoint</vt:lpstr>
      <vt:lpstr>3</vt:lpstr>
      <vt:lpstr>3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Крістіан Андерсен – видатний казкар світу.</dc:title>
  <dc:creator>Димон</dc:creator>
  <cp:lastModifiedBy>Admin</cp:lastModifiedBy>
  <cp:revision>29</cp:revision>
  <dcterms:created xsi:type="dcterms:W3CDTF">2023-03-23T08:52:30Z</dcterms:created>
  <dcterms:modified xsi:type="dcterms:W3CDTF">2023-11-11T17:26:32Z</dcterms:modified>
</cp:coreProperties>
</file>