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63" r:id="rId5"/>
    <p:sldId id="264" r:id="rId6"/>
    <p:sldId id="276" r:id="rId7"/>
    <p:sldId id="277" r:id="rId8"/>
    <p:sldId id="278" r:id="rId9"/>
    <p:sldId id="270" r:id="rId10"/>
    <p:sldId id="259" r:id="rId11"/>
    <p:sldId id="282" r:id="rId12"/>
    <p:sldId id="279" r:id="rId13"/>
    <p:sldId id="280" r:id="rId14"/>
    <p:sldId id="260" r:id="rId15"/>
    <p:sldId id="261" r:id="rId16"/>
    <p:sldId id="283" r:id="rId17"/>
    <p:sldId id="284" r:id="rId18"/>
    <p:sldId id="285" r:id="rId19"/>
    <p:sldId id="286" r:id="rId20"/>
    <p:sldId id="287" r:id="rId21"/>
    <p:sldId id="281" r:id="rId22"/>
    <p:sldId id="273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 autoAdjust="0"/>
  </p:normalViewPr>
  <p:slideViewPr>
    <p:cSldViewPr snapToGrid="0">
      <p:cViewPr varScale="1">
        <p:scale>
          <a:sx n="87" d="100"/>
          <a:sy n="87" d="100"/>
        </p:scale>
        <p:origin x="-78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371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410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887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771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134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595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074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293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544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629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869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654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4537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dirty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067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dirty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930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8680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547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2FFB779-270B-4192-84BA-A697F48306DC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85DC19C-03DA-4066-9FF7-D0BF1BC6D6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1903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  <p:sldLayoutId id="214748386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package" Target="../embeddings/Microsoft_Word_Document1.docx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emf"/><Relationship Id="rId4" Type="http://schemas.openxmlformats.org/officeDocument/2006/relationships/package" Target="../embeddings/Microsoft_Word_Document2.docx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.emf"/><Relationship Id="rId4" Type="http://schemas.openxmlformats.org/officeDocument/2006/relationships/package" Target="../embeddings/Microsoft_Word_Document3.docx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9.emf"/><Relationship Id="rId4" Type="http://schemas.openxmlformats.org/officeDocument/2006/relationships/package" Target="../embeddings/Microsoft_Word_Document4.docx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28401" y="540328"/>
            <a:ext cx="8574622" cy="34559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8D1515"/>
                </a:solidFill>
                <a:latin typeface="Bookman Old Style"/>
              </a:rPr>
              <a:t>Транс</a:t>
            </a:r>
            <a:r>
              <a:rPr lang="uk-UA" b="1" dirty="0" smtClean="0">
                <a:solidFill>
                  <a:srgbClr val="8D1515"/>
                </a:solidFill>
                <a:latin typeface="Bookman Old Style"/>
              </a:rPr>
              <a:t>дисциплінарний підхід до організації інтегрованого навчання</a:t>
            </a:r>
            <a:r>
              <a:rPr lang="ru-RU" b="1" dirty="0">
                <a:solidFill>
                  <a:srgbClr val="8D1515"/>
                </a:solidFill>
                <a:latin typeface="Bookman Old Style"/>
              </a:rPr>
              <a:t>. 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38168" y="4687384"/>
            <a:ext cx="6987645" cy="1388534"/>
          </a:xfrm>
        </p:spPr>
        <p:txBody>
          <a:bodyPr>
            <a:normAutofit/>
          </a:bodyPr>
          <a:lstStyle/>
          <a:p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Автор: </a:t>
            </a:r>
            <a:r>
              <a:rPr lang="uk-UA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Моспан</a:t>
            </a:r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 Ірина </a:t>
            </a:r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Олександрівна</a:t>
            </a:r>
          </a:p>
          <a:p>
            <a:r>
              <a:rPr lang="uk-UA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учитель початкових </a:t>
            </a:r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класів</a:t>
            </a:r>
          </a:p>
          <a:p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КЗ "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Лисичанська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спеціалізована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 школа №27"</a:t>
            </a:r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</a:rPr>
              <a:t> 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1531C2C-C8B3-4E8B-AD96-BC407A9A9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207817"/>
            <a:ext cx="10018713" cy="3054927"/>
          </a:xfrm>
        </p:spPr>
        <p:txBody>
          <a:bodyPr>
            <a:noAutofit/>
          </a:bodyPr>
          <a:lstStyle/>
          <a:p>
            <a:r>
              <a:rPr lang="uk-UA" sz="4400" b="1" i="1" dirty="0" smtClean="0">
                <a:latin typeface="Bookman Old Style"/>
              </a:rPr>
              <a:t>Інтеграція</a:t>
            </a:r>
            <a:r>
              <a:rPr lang="uk-UA" sz="4400" b="1" dirty="0" smtClean="0">
                <a:latin typeface="Bookman Old Style"/>
              </a:rPr>
              <a:t> (від лат. </a:t>
            </a:r>
            <a:r>
              <a:rPr lang="uk-UA" sz="4400" b="1" dirty="0" err="1" smtClean="0">
                <a:latin typeface="Bookman Old Style"/>
              </a:rPr>
              <a:t>Integratio</a:t>
            </a:r>
            <a:r>
              <a:rPr lang="uk-UA" sz="4400" b="1" dirty="0" smtClean="0">
                <a:latin typeface="Bookman Old Style"/>
              </a:rPr>
              <a:t> – відновлення, спогад, </a:t>
            </a:r>
            <a:r>
              <a:rPr lang="uk-UA" sz="4400" b="1" dirty="0" err="1" smtClean="0">
                <a:latin typeface="Bookman Old Style"/>
              </a:rPr>
              <a:t>Integer</a:t>
            </a:r>
            <a:r>
              <a:rPr lang="uk-UA" sz="4400" b="1" dirty="0" smtClean="0">
                <a:latin typeface="Bookman Old Style"/>
              </a:rPr>
              <a:t> – цілий) – об'єднання в ціле будь-яких частин, елементів.  </a:t>
            </a:r>
          </a:p>
          <a:p>
            <a:endParaRPr lang="ru-RU" sz="44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41D6AD9-C409-410E-A7D9-94860E99AC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ru-RU" sz="2800" dirty="0">
              <a:latin typeface="Bookman Old Style"/>
            </a:endParaRPr>
          </a:p>
          <a:p>
            <a:pPr>
              <a:buClr>
                <a:srgbClr val="8D1515"/>
              </a:buClr>
            </a:pPr>
            <a:endParaRPr lang="ru-RU" dirty="0"/>
          </a:p>
        </p:txBody>
      </p:sp>
      <p:pic>
        <p:nvPicPr>
          <p:cNvPr id="4" name="Рисунок 4" descr="Изображение выглядит как LEGO, игрушк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455365C7-041A-4A51-BA58-8E3AD022F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2848" y="3830137"/>
            <a:ext cx="4978377" cy="276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07046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AF9D749-4FC3-4167-B7DE-3532C82FC8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682" y="0"/>
            <a:ext cx="10018713" cy="4260273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3600" b="1" i="1" dirty="0">
                <a:solidFill>
                  <a:srgbClr val="000000"/>
                </a:solidFill>
                <a:latin typeface="Bookman Old Style"/>
              </a:rPr>
              <a:t> Інтегроване навчання </a:t>
            </a:r>
            <a:r>
              <a:rPr lang="uk-UA" sz="3600" b="1" dirty="0">
                <a:solidFill>
                  <a:srgbClr val="000000"/>
                </a:solidFill>
                <a:latin typeface="Bookman Old Style"/>
              </a:rPr>
              <a:t>— це навчання, яке ґрунтується на комплексному підході. Освіта розглядається через призму загальної картини, а не ділиться на окремі дисципліни.</a:t>
            </a:r>
            <a:endParaRPr lang="ru-RU" sz="3600" b="1" dirty="0">
              <a:latin typeface="Bookman Old Style"/>
            </a:endParaRPr>
          </a:p>
        </p:txBody>
      </p:sp>
      <p:pic>
        <p:nvPicPr>
          <p:cNvPr id="4" name="Рисунок 4" descr="Изображение выглядит как внутренний, стол, ноутбук, компьютер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xmlns="" id="{696B418B-0C0C-4379-B4E7-1FEDFC9115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345" y="4488873"/>
            <a:ext cx="5715000" cy="216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122971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84310" y="477983"/>
            <a:ext cx="10018713" cy="5313218"/>
          </a:xfrm>
        </p:spPr>
        <p:txBody>
          <a:bodyPr>
            <a:normAutofit fontScale="92500" lnSpcReduction="10000"/>
          </a:bodyPr>
          <a:lstStyle/>
          <a:p>
            <a:r>
              <a:rPr lang="uk-UA" sz="4400" b="1" dirty="0" smtClean="0"/>
              <a:t>При реалізації завдань інтегрованого навчання в НУШ  ,інтеграція розглядається не як механічне об’єднання окремих питань з різних навчальних предметів, а як їх органічне взаємопроникнення. Воно дає якісно новий результат, нове системне й цілісне утворення – формування цілісної  картини світу.</a:t>
            </a:r>
            <a:endParaRPr lang="ru-RU" sz="4400" b="1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84310" y="0"/>
            <a:ext cx="10018713" cy="6629399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Існують різні підходи до організації  інтегрованого навчання. Зокрема:</a:t>
            </a:r>
          </a:p>
          <a:p>
            <a:r>
              <a:rPr lang="uk-UA" sz="5400" b="1" dirty="0" err="1">
                <a:solidFill>
                  <a:srgbClr val="FF0000"/>
                </a:solidFill>
              </a:rPr>
              <a:t>м</a:t>
            </a:r>
            <a:r>
              <a:rPr lang="uk-UA" sz="5400" b="1" dirty="0" err="1" smtClean="0">
                <a:solidFill>
                  <a:srgbClr val="FF0000"/>
                </a:solidFill>
              </a:rPr>
              <a:t>ультидисциплінарний</a:t>
            </a:r>
            <a:endParaRPr lang="uk-UA" sz="5400" b="1" dirty="0" smtClean="0">
              <a:solidFill>
                <a:srgbClr val="FF0000"/>
              </a:solidFill>
            </a:endParaRPr>
          </a:p>
          <a:p>
            <a:r>
              <a:rPr lang="uk-UA" sz="5400" b="1" dirty="0" smtClean="0">
                <a:solidFill>
                  <a:srgbClr val="002060"/>
                </a:solidFill>
              </a:rPr>
              <a:t>міждисциплінарний</a:t>
            </a:r>
          </a:p>
          <a:p>
            <a:r>
              <a:rPr lang="uk-UA" sz="5400" b="1" dirty="0" err="1" smtClean="0">
                <a:solidFill>
                  <a:srgbClr val="00B050"/>
                </a:solidFill>
              </a:rPr>
              <a:t>трансдисциплінарний</a:t>
            </a:r>
            <a:endParaRPr lang="uk-UA" sz="5400" b="1" dirty="0" smtClean="0">
              <a:solidFill>
                <a:srgbClr val="00B050"/>
              </a:solidFill>
            </a:endParaRPr>
          </a:p>
          <a:p>
            <a:endParaRPr lang="ru-RU" sz="54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207818"/>
            <a:ext cx="10018713" cy="6504709"/>
          </a:xfrm>
        </p:spPr>
        <p:txBody>
          <a:bodyPr>
            <a:noAutofit/>
          </a:bodyPr>
          <a:lstStyle/>
          <a:p>
            <a:r>
              <a:rPr lang="uk-UA" sz="3600" b="1" dirty="0" smtClean="0"/>
              <a:t>Префікс «транс» передбачає злиття навчальних дисциплін з метою повноцінного розуміння сучасного світу, цілісність якого не може бути поділена для розуміння на частини, які є предметом вивчення окремих дисциплін. Найвищим виявом інтегрованого навчання є </a:t>
            </a:r>
            <a:r>
              <a:rPr lang="uk-UA" sz="3600" b="1" dirty="0" err="1" smtClean="0"/>
              <a:t>трансдисциплінарність</a:t>
            </a:r>
            <a:r>
              <a:rPr lang="uk-UA" sz="3600" b="1" dirty="0" smtClean="0"/>
              <a:t>, яка не є поєднанням дисциплін. </a:t>
            </a:r>
            <a:r>
              <a:rPr lang="uk-UA" sz="3600" b="1" dirty="0" err="1" smtClean="0"/>
              <a:t>Трандисциплінарність</a:t>
            </a:r>
            <a:r>
              <a:rPr lang="uk-UA" sz="3600" b="1" dirty="0" smtClean="0"/>
              <a:t> означає    </a:t>
            </a:r>
            <a:br>
              <a:rPr lang="uk-UA" sz="3600" b="1" dirty="0" smtClean="0"/>
            </a:br>
            <a:r>
              <a:rPr lang="uk-UA" sz="3600" b="1" dirty="0"/>
              <a:t> </a:t>
            </a:r>
            <a:r>
              <a:rPr lang="uk-UA" sz="3600" b="1" dirty="0" smtClean="0"/>
              <a:t>« понад дисциплінами».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423793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290945"/>
            <a:ext cx="10018713" cy="6359237"/>
          </a:xfrm>
        </p:spPr>
        <p:txBody>
          <a:bodyPr>
            <a:normAutofit/>
          </a:bodyPr>
          <a:lstStyle/>
          <a:p>
            <a:r>
              <a:rPr lang="uk-UA" sz="3600" b="1" dirty="0" smtClean="0"/>
              <a:t>У той час , коли міждисциплінарні програми беруть початок </a:t>
            </a:r>
            <a:r>
              <a:rPr lang="uk-UA" sz="3600" b="1" dirty="0" smtClean="0">
                <a:solidFill>
                  <a:srgbClr val="FF0000"/>
                </a:solidFill>
              </a:rPr>
              <a:t>в окремих дисциплінах</a:t>
            </a:r>
            <a:r>
              <a:rPr lang="uk-UA" sz="3600" b="1" dirty="0" smtClean="0"/>
              <a:t>, </a:t>
            </a:r>
            <a:r>
              <a:rPr lang="uk-UA" sz="3600" b="1" dirty="0" err="1" smtClean="0"/>
              <a:t>трандисциплінарні</a:t>
            </a:r>
            <a:r>
              <a:rPr lang="uk-UA" sz="3600" b="1" dirty="0" smtClean="0"/>
              <a:t> розпочинаються з </a:t>
            </a:r>
            <a:r>
              <a:rPr lang="uk-UA" sz="3600" b="1" dirty="0" smtClean="0">
                <a:solidFill>
                  <a:srgbClr val="FF0000"/>
                </a:solidFill>
              </a:rPr>
              <a:t>проблеми</a:t>
            </a:r>
            <a:r>
              <a:rPr lang="uk-UA" sz="3600" b="1" dirty="0" smtClean="0"/>
              <a:t>. І у процесі розв’язання цієї проблеми актуалізують знання з тих дисциплін, які необхідні для цього. На уроках, яких реалізується </a:t>
            </a:r>
            <a:r>
              <a:rPr lang="uk-UA" sz="3600" b="1" dirty="0" err="1" smtClean="0"/>
              <a:t>трансдисциплінарний</a:t>
            </a:r>
            <a:r>
              <a:rPr lang="uk-UA" sz="3600" b="1" dirty="0" smtClean="0"/>
              <a:t> підхід до інтегрованого навчання учень ставиться до окремих предметів не просто як до джерела певного об’єму знань, а як </a:t>
            </a:r>
            <a:r>
              <a:rPr lang="uk-UA" sz="3600" b="1" dirty="0" smtClean="0">
                <a:solidFill>
                  <a:srgbClr val="FF0000"/>
                </a:solidFill>
              </a:rPr>
              <a:t>до «читання світу з унікальної точки сприйняття».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29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0565" y="332509"/>
            <a:ext cx="10018713" cy="6047509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/>
              <a:t>Ключова ідея </a:t>
            </a:r>
            <a:r>
              <a:rPr lang="uk-UA" sz="3600" b="1" dirty="0" err="1" smtClean="0"/>
              <a:t>трансдисциплінарного</a:t>
            </a:r>
            <a:r>
              <a:rPr lang="uk-UA" sz="3600" b="1" dirty="0" smtClean="0"/>
              <a:t> підходу до складання моделі інтегрованого уроку полягає в </a:t>
            </a:r>
            <a:r>
              <a:rPr lang="uk-UA" sz="3600" b="1" dirty="0" smtClean="0">
                <a:solidFill>
                  <a:srgbClr val="FF0000"/>
                </a:solidFill>
              </a:rPr>
              <a:t>об’єднанні різних академічних дисциплін і практики для розв’язання проблеми</a:t>
            </a:r>
            <a:r>
              <a:rPr lang="uk-UA" sz="3600" b="1" dirty="0" smtClean="0"/>
              <a:t>, але без чіткого поділу на навчальні предмети. </a:t>
            </a:r>
            <a:r>
              <a:rPr lang="uk-UA" sz="3600" b="1" dirty="0" err="1" smtClean="0"/>
              <a:t>Трансдисциплінарність</a:t>
            </a:r>
            <a:r>
              <a:rPr lang="uk-UA" sz="3600" b="1" dirty="0" smtClean="0"/>
              <a:t> дає змогу підвищити нереалізований інтелектуальний потенціал здобувачів освіти, і, як наслідок, його ефективність. </a:t>
            </a:r>
            <a:r>
              <a:rPr lang="uk-UA" sz="3600" b="1" dirty="0" err="1" smtClean="0"/>
              <a:t>Дитиноцентризм</a:t>
            </a:r>
            <a:r>
              <a:rPr lang="uk-UA" sz="3600" b="1" dirty="0" smtClean="0"/>
              <a:t> в </a:t>
            </a:r>
            <a:r>
              <a:rPr lang="uk-UA" sz="3600" b="1" dirty="0" err="1" smtClean="0"/>
              <a:t>НУШ,який</a:t>
            </a:r>
            <a:r>
              <a:rPr lang="uk-UA" sz="3600" b="1" dirty="0" smtClean="0"/>
              <a:t> є однією з підвалин </a:t>
            </a:r>
            <a:r>
              <a:rPr lang="uk-UA" sz="3600" b="1" dirty="0" err="1" smtClean="0"/>
              <a:t>трансдисциплінарного</a:t>
            </a:r>
            <a:r>
              <a:rPr lang="uk-UA" sz="3600" b="1" dirty="0" smtClean="0"/>
              <a:t> навчання, дає змогу поєднати різні навчальні дисципліни і </a:t>
            </a:r>
            <a:r>
              <a:rPr lang="uk-UA" sz="3600" b="1" dirty="0" smtClean="0">
                <a:solidFill>
                  <a:srgbClr val="FF0000"/>
                </a:solidFill>
              </a:rPr>
              <a:t>максимально наблизити учня до власного досвіду. 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71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84310" y="311727"/>
            <a:ext cx="10018713" cy="5479473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solidFill>
                  <a:srgbClr val="00B050"/>
                </a:solidFill>
              </a:rPr>
              <a:t>При </a:t>
            </a:r>
            <a:r>
              <a:rPr lang="uk-UA" sz="3600" b="1" dirty="0" err="1" smtClean="0">
                <a:solidFill>
                  <a:srgbClr val="00B050"/>
                </a:solidFill>
              </a:rPr>
              <a:t>трансдисциплінарному</a:t>
            </a:r>
            <a:r>
              <a:rPr lang="uk-UA" sz="3600" b="1" dirty="0" smtClean="0">
                <a:solidFill>
                  <a:srgbClr val="00B050"/>
                </a:solidFill>
              </a:rPr>
              <a:t> підходові,</a:t>
            </a:r>
            <a:r>
              <a:rPr lang="uk-UA" sz="3600" b="1" dirty="0"/>
              <a:t> </a:t>
            </a:r>
            <a:r>
              <a:rPr lang="uk-UA" sz="3600" b="1" dirty="0" smtClean="0"/>
              <a:t>вчителі розробляють </a:t>
            </a:r>
            <a:r>
              <a:rPr lang="uk-UA" sz="3600" b="1" dirty="0" err="1" smtClean="0"/>
              <a:t>уроки</a:t>
            </a:r>
            <a:r>
              <a:rPr lang="uk-UA" sz="3600" b="1" dirty="0" smtClean="0"/>
              <a:t> </a:t>
            </a:r>
            <a:r>
              <a:rPr lang="uk-UA" sz="3600" b="1" dirty="0" smtClean="0">
                <a:solidFill>
                  <a:srgbClr val="FF0000"/>
                </a:solidFill>
              </a:rPr>
              <a:t>на основі запитів учнів, </a:t>
            </a:r>
            <a:r>
              <a:rPr lang="uk-UA" sz="3600" b="1" dirty="0" smtClean="0"/>
              <a:t>або </a:t>
            </a:r>
            <a:r>
              <a:rPr lang="uk-UA" sz="3600" b="1" dirty="0" err="1" smtClean="0"/>
              <a:t>сплановують</a:t>
            </a:r>
            <a:r>
              <a:rPr lang="uk-UA" sz="3600" b="1" dirty="0" smtClean="0"/>
              <a:t> урок на </a:t>
            </a:r>
            <a:r>
              <a:rPr lang="uk-UA" sz="3600" b="1" dirty="0" smtClean="0">
                <a:solidFill>
                  <a:srgbClr val="FF0000"/>
                </a:solidFill>
              </a:rPr>
              <a:t>основі проектів</a:t>
            </a:r>
            <a:r>
              <a:rPr lang="uk-UA" sz="3600" b="1" dirty="0" smtClean="0"/>
              <a:t>; при такому підході вчителі формують наскрізні навички в реальному контексті, адже учні вирішують реальну проблему.</a:t>
            </a:r>
            <a:endParaRPr lang="ru-RU" sz="3600" b="1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A1C4688-6888-4C24-84F9-4E34070CC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7400" y="332509"/>
            <a:ext cx="9445623" cy="600594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uk-UA" dirty="0" smtClean="0">
              <a:latin typeface="Bookman Old Style" pitchFamily="18" charset="0"/>
            </a:endParaRPr>
          </a:p>
          <a:p>
            <a:r>
              <a:rPr lang="uk-UA" sz="4400" b="1" dirty="0" err="1" smtClean="0">
                <a:solidFill>
                  <a:srgbClr val="00B050"/>
                </a:solidFill>
              </a:rPr>
              <a:t>Трандисциплінарна</a:t>
            </a:r>
            <a:r>
              <a:rPr lang="uk-UA" sz="4400" b="1" dirty="0" smtClean="0">
                <a:solidFill>
                  <a:srgbClr val="00B050"/>
                </a:solidFill>
              </a:rPr>
              <a:t> інтеграція </a:t>
            </a:r>
            <a:r>
              <a:rPr lang="uk-UA" sz="4400" b="1" dirty="0" smtClean="0"/>
              <a:t>спрямована на поглиблення зв’язку навчального процесу та реальних життєвих ситуацій. Програми та </a:t>
            </a:r>
            <a:r>
              <a:rPr lang="uk-UA" sz="4400" b="1" dirty="0" err="1" smtClean="0"/>
              <a:t>уроки</a:t>
            </a:r>
            <a:r>
              <a:rPr lang="uk-UA" sz="4400" b="1" dirty="0" smtClean="0"/>
              <a:t> розробляються з огляду на типові проблеми учнів конкретної школи або класу. Завдяки цьому учні розвивають життєві компетентності, застосовуючи їх в реальному житті.</a:t>
            </a:r>
            <a:endParaRPr lang="ru-RU" sz="4400" b="1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7306827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9552147"/>
              </p:ext>
            </p:extLst>
          </p:nvPr>
        </p:nvGraphicFramePr>
        <p:xfrm>
          <a:off x="1205346" y="0"/>
          <a:ext cx="10986654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Документ" r:id="rId3" imgW="10477816" imgH="7506200" progId="Word.Document.12">
                  <p:embed/>
                </p:oleObj>
              </mc:Choice>
              <mc:Fallback>
                <p:oleObj name="Документ" r:id="rId3" imgW="10477816" imgH="75062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05346" y="0"/>
                        <a:ext cx="10986654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8549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7236" y="706582"/>
            <a:ext cx="10183091" cy="5735782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/>
              <a:t>Притаманна НУШ нетрадиційна організація </a:t>
            </a:r>
            <a:r>
              <a:rPr lang="uk-UA" sz="3600" b="1" dirty="0" smtClean="0">
                <a:solidFill>
                  <a:srgbClr val="FF0000"/>
                </a:solidFill>
              </a:rPr>
              <a:t>навчального простору</a:t>
            </a:r>
            <a:r>
              <a:rPr lang="uk-UA" sz="3600" b="1" dirty="0" smtClean="0"/>
              <a:t>, також відкриває можливості для проведення інтегрованих уроків з </a:t>
            </a:r>
            <a:r>
              <a:rPr lang="uk-UA" sz="3600" b="1" dirty="0" err="1" smtClean="0"/>
              <a:t>трансдисциплінарним</a:t>
            </a:r>
            <a:r>
              <a:rPr lang="uk-UA" sz="3600" b="1" dirty="0" smtClean="0"/>
              <a:t> підходом. Як правило ,у них створено всі умови для поєднання </a:t>
            </a:r>
            <a:r>
              <a:rPr lang="uk-UA" sz="3600" b="1" dirty="0" smtClean="0">
                <a:solidFill>
                  <a:srgbClr val="FF0000"/>
                </a:solidFill>
              </a:rPr>
              <a:t>індивідуального і групового навчання </a:t>
            </a:r>
            <a:r>
              <a:rPr lang="uk-UA" sz="3600" b="1" dirty="0" smtClean="0"/>
              <a:t>у формах, які є комфортними для учня. У таких умовах учитель має ще більше можливостей використовувати сучасні різноманітні стратегії, прийоми, методи в навчанні учнів з даного навчального предмету.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88315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311727"/>
            <a:ext cx="10018713" cy="6276109"/>
          </a:xfrm>
        </p:spPr>
        <p:txBody>
          <a:bodyPr>
            <a:normAutofit/>
          </a:bodyPr>
          <a:lstStyle/>
          <a:p>
            <a:r>
              <a:rPr lang="uk-UA" sz="3600" b="1" dirty="0" smtClean="0"/>
              <a:t>Нагадаю декілька прийомів та стратегій, які можна використовувати на сучасних уроках.</a:t>
            </a:r>
            <a:br>
              <a:rPr lang="uk-UA" sz="3600" b="1" dirty="0" smtClean="0"/>
            </a:br>
            <a:r>
              <a:rPr lang="uk-UA" sz="3600" b="1" dirty="0" smtClean="0">
                <a:solidFill>
                  <a:srgbClr val="FF0000"/>
                </a:solidFill>
              </a:rPr>
              <a:t>Проектні технології</a:t>
            </a:r>
            <a:r>
              <a:rPr lang="uk-UA" sz="3600" b="1" dirty="0" smtClean="0"/>
              <a:t>:</a:t>
            </a:r>
            <a:br>
              <a:rPr lang="uk-UA" sz="3600" b="1" dirty="0" smtClean="0"/>
            </a:br>
            <a:r>
              <a:rPr lang="uk-UA" sz="3600" b="1" dirty="0" smtClean="0"/>
              <a:t>створення «Інтелектуальних карт», «Ментальних карт», «Щоденні 3», «Щоденні 5», «Я- схема», «Я – речення», «</a:t>
            </a:r>
            <a:r>
              <a:rPr lang="uk-UA" sz="3600" b="1" dirty="0" err="1" smtClean="0"/>
              <a:t>Лепбук</a:t>
            </a:r>
            <a:r>
              <a:rPr lang="uk-UA" sz="3600" b="1" dirty="0" smtClean="0"/>
              <a:t>»…</a:t>
            </a:r>
            <a:br>
              <a:rPr lang="uk-UA" sz="3600" b="1" dirty="0" smtClean="0"/>
            </a:br>
            <a:r>
              <a:rPr lang="uk-UA" sz="3600" b="1" dirty="0" smtClean="0">
                <a:solidFill>
                  <a:srgbClr val="FF0000"/>
                </a:solidFill>
              </a:rPr>
              <a:t>Інтерактивні </a:t>
            </a:r>
            <a:r>
              <a:rPr lang="uk-UA" sz="3600" b="1" dirty="0">
                <a:solidFill>
                  <a:srgbClr val="FF0000"/>
                </a:solidFill>
              </a:rPr>
              <a:t>технології</a:t>
            </a:r>
            <a:r>
              <a:rPr lang="uk-UA" sz="3600" b="1" dirty="0"/>
              <a:t>: </a:t>
            </a:r>
            <a:r>
              <a:rPr lang="uk-UA" sz="3600" b="1" dirty="0" smtClean="0"/>
              <a:t/>
            </a:r>
            <a:br>
              <a:rPr lang="uk-UA" sz="3600" b="1" dirty="0" smtClean="0"/>
            </a:br>
            <a:r>
              <a:rPr lang="uk-UA" sz="3600" b="1" dirty="0" smtClean="0"/>
              <a:t>«</a:t>
            </a:r>
            <a:r>
              <a:rPr lang="uk-UA" sz="3600" b="1" dirty="0" err="1"/>
              <a:t>Кубування</a:t>
            </a:r>
            <a:r>
              <a:rPr lang="uk-UA" sz="3600" b="1" dirty="0" smtClean="0"/>
              <a:t>»,</a:t>
            </a:r>
            <a:r>
              <a:rPr lang="uk-UA" sz="3600" b="1" dirty="0"/>
              <a:t> мозкова атака</a:t>
            </a:r>
            <a:r>
              <a:rPr lang="uk-UA" sz="3600" b="1" dirty="0" smtClean="0"/>
              <a:t>,</a:t>
            </a:r>
            <a:r>
              <a:rPr lang="uk-UA" sz="3600" b="1" dirty="0"/>
              <a:t> асоціативний кущ</a:t>
            </a:r>
            <a:r>
              <a:rPr lang="uk-UA" sz="3600" b="1" dirty="0" smtClean="0"/>
              <a:t>,</a:t>
            </a:r>
            <a:r>
              <a:rPr lang="uk-UA" sz="3600" b="1" dirty="0"/>
              <a:t> знаємо – хочемо знати </a:t>
            </a:r>
            <a:r>
              <a:rPr lang="uk-UA" sz="3600" b="1" dirty="0" err="1"/>
              <a:t>–дізналися</a:t>
            </a:r>
            <a:r>
              <a:rPr lang="uk-UA" sz="3600" b="1" dirty="0"/>
              <a:t>,</a:t>
            </a:r>
            <a:r>
              <a:rPr lang="uk-UA" sz="3600" b="1" dirty="0" smtClean="0"/>
              <a:t> та багато інших.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93439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8CF661-6B0E-4B90-ABB4-7F66E6F4C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0"/>
            <a:ext cx="9727765" cy="2798729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Одним із прийомів реалізації </a:t>
            </a:r>
            <a:r>
              <a:rPr lang="uk-UA" sz="3600" b="1" dirty="0" err="1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трансдисциплінарної</a:t>
            </a:r>
            <a:r>
              <a:rPr lang="uk-UA" sz="3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 інтеграції в навчанні є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 </a:t>
            </a:r>
            <a:r>
              <a:rPr lang="uk-UA" sz="3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освітній інструмент – стрічка часу(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timeline)</a:t>
            </a:r>
            <a:r>
              <a:rPr lang="uk-UA" sz="36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.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38339" y="2337064"/>
            <a:ext cx="867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2556165"/>
            <a:ext cx="10018713" cy="3761508"/>
          </a:xfrm>
        </p:spPr>
        <p:txBody>
          <a:bodyPr>
            <a:normAutofit lnSpcReduction="10000"/>
          </a:bodyPr>
          <a:lstStyle/>
          <a:p>
            <a:r>
              <a:rPr lang="uk-UA" sz="3600" dirty="0" smtClean="0"/>
              <a:t>Це максимально простий, зручний і зрозумілий формат подачі інформації, що сподобається учням будь – якого віку, і який підходить для більшості уроків. Увесь секрет в тому, що візуальний контент, який супроводжує стрічку часу, допомагає дітям послідовно все запам’ятовувати.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657908275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CA5A6A5-FDFC-4335-9506-66871E4AF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207818"/>
            <a:ext cx="10018713" cy="2230581"/>
          </a:xfrm>
        </p:spPr>
        <p:txBody>
          <a:bodyPr/>
          <a:lstStyle/>
          <a:p>
            <a:r>
              <a:rPr lang="uk-UA" dirty="0" err="1" smtClean="0"/>
              <a:t>Таймлайни</a:t>
            </a:r>
            <a:r>
              <a:rPr lang="uk-UA" dirty="0" smtClean="0"/>
              <a:t> – інструмент за допомогою якого можна проілюструвати розвиток подій у просторі і часі.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056709" y="2612571"/>
            <a:ext cx="81773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31474" y="475008"/>
            <a:ext cx="58913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dirty="0" smtClean="0"/>
              <a:t>Який вигляд повинні мати такі стрічки часу? За яким принципом їх створювати? Їх можна малювати, робити аплікації, будувати вежі, ланцюжки. При цьому не забуваючи про інтегрований курс предметів.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47669106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2437550"/>
              </p:ext>
            </p:extLst>
          </p:nvPr>
        </p:nvGraphicFramePr>
        <p:xfrm>
          <a:off x="1840692" y="95879"/>
          <a:ext cx="10080625" cy="671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Документ" r:id="rId4" imgW="10080300" imgH="6710885" progId="Word.Document.12">
                  <p:embed/>
                </p:oleObj>
              </mc:Choice>
              <mc:Fallback>
                <p:oleObj name="Документ" r:id="rId4" imgW="10080300" imgH="671088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40692" y="95879"/>
                        <a:ext cx="10080625" cy="67103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5688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0733714"/>
              </p:ext>
            </p:extLst>
          </p:nvPr>
        </p:nvGraphicFramePr>
        <p:xfrm>
          <a:off x="2115419" y="198437"/>
          <a:ext cx="9256712" cy="665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Документ" r:id="rId4" imgW="9257433" imgH="6659715" progId="Word.Document.12">
                  <p:embed/>
                </p:oleObj>
              </mc:Choice>
              <mc:Fallback>
                <p:oleObj name="Документ" r:id="rId4" imgW="9257433" imgH="665971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5419" y="198437"/>
                        <a:ext cx="9256712" cy="66595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7544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7366306"/>
              </p:ext>
            </p:extLst>
          </p:nvPr>
        </p:nvGraphicFramePr>
        <p:xfrm>
          <a:off x="2199735" y="0"/>
          <a:ext cx="9100209" cy="67419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Документ" r:id="rId4" imgW="9250954" imgH="6852505" progId="Word.Document.12">
                  <p:embed/>
                </p:oleObj>
              </mc:Choice>
              <mc:Fallback>
                <p:oleObj name="Документ" r:id="rId4" imgW="9250954" imgH="685250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99735" y="0"/>
                        <a:ext cx="9100209" cy="67419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8657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0357" y="288984"/>
            <a:ext cx="10018713" cy="1752599"/>
          </a:xfrm>
        </p:spPr>
        <p:txBody>
          <a:bodyPr>
            <a:normAutofit/>
          </a:bodyPr>
          <a:lstStyle/>
          <a:p>
            <a:r>
              <a:rPr lang="ru-RU" sz="8800" b="1" dirty="0" err="1" smtClean="0">
                <a:solidFill>
                  <a:srgbClr val="FF0000"/>
                </a:solidFill>
              </a:rPr>
              <a:t>Будування</a:t>
            </a:r>
            <a:r>
              <a:rPr lang="ru-RU" sz="8800" b="1" dirty="0" smtClean="0">
                <a:solidFill>
                  <a:srgbClr val="FF0000"/>
                </a:solidFill>
              </a:rPr>
              <a:t> веж</a:t>
            </a:r>
            <a:r>
              <a:rPr lang="uk-UA" sz="8800" b="1" dirty="0" smtClean="0">
                <a:solidFill>
                  <a:srgbClr val="FF0000"/>
                </a:solidFill>
              </a:rPr>
              <a:t>і</a:t>
            </a:r>
            <a:endParaRPr lang="ru-RU" sz="88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1947" y="4107611"/>
            <a:ext cx="10018713" cy="312420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Презентація &quot;Віршовані задачки для дошкільників з конструктором LEGO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5" t="5977" r="8038" b="13144"/>
          <a:stretch/>
        </p:blipFill>
        <p:spPr bwMode="auto">
          <a:xfrm>
            <a:off x="3838752" y="2717319"/>
            <a:ext cx="5581291" cy="3441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0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5041925"/>
              </p:ext>
            </p:extLst>
          </p:nvPr>
        </p:nvGraphicFramePr>
        <p:xfrm>
          <a:off x="4301706" y="598369"/>
          <a:ext cx="3656013" cy="541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Документ" r:id="rId4" imgW="6289631" imgH="9321866" progId="Word.Document.12">
                  <p:embed/>
                </p:oleObj>
              </mc:Choice>
              <mc:Fallback>
                <p:oleObj name="Документ" r:id="rId4" imgW="6289631" imgH="932186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01706" y="598369"/>
                        <a:ext cx="3656013" cy="541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711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166256"/>
            <a:ext cx="10018713" cy="6296890"/>
          </a:xfrm>
        </p:spPr>
        <p:txBody>
          <a:bodyPr/>
          <a:lstStyle/>
          <a:p>
            <a:r>
              <a:rPr lang="uk-UA" sz="6000" b="1" dirty="0" smtClean="0">
                <a:solidFill>
                  <a:srgbClr val="002060"/>
                </a:solidFill>
              </a:rPr>
              <a:t>Питання для вчителів  5 – 11 класів. </a:t>
            </a:r>
            <a:br>
              <a:rPr lang="uk-UA" sz="6000" b="1" dirty="0" smtClean="0">
                <a:solidFill>
                  <a:srgbClr val="002060"/>
                </a:solidFill>
              </a:rPr>
            </a:br>
            <a:r>
              <a:rPr lang="uk-UA" dirty="0"/>
              <a:t> </a:t>
            </a:r>
            <a:r>
              <a:rPr lang="uk-UA" sz="6000" b="1" dirty="0" smtClean="0">
                <a:solidFill>
                  <a:srgbClr val="002060"/>
                </a:solidFill>
              </a:rPr>
              <a:t>На яких предметах доцільно застосовувати прийом </a:t>
            </a:r>
            <a:r>
              <a:rPr lang="uk-UA" sz="6000" b="1" dirty="0" smtClean="0">
                <a:solidFill>
                  <a:srgbClr val="FF0000"/>
                </a:solidFill>
              </a:rPr>
              <a:t>«</a:t>
            </a:r>
            <a:r>
              <a:rPr lang="en-US" sz="6000" b="1" dirty="0" smtClean="0">
                <a:solidFill>
                  <a:srgbClr val="FF0000"/>
                </a:solidFill>
              </a:rPr>
              <a:t>Timeline</a:t>
            </a:r>
            <a:r>
              <a:rPr lang="uk-UA" sz="6000" b="1" dirty="0" smtClean="0">
                <a:solidFill>
                  <a:srgbClr val="FF0000"/>
                </a:solidFill>
              </a:rPr>
              <a:t>»?</a:t>
            </a:r>
            <a:endParaRPr lang="ru-RU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70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4853" y="848886"/>
            <a:ext cx="10018713" cy="312420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6600" b="1" dirty="0" smtClean="0">
                <a:solidFill>
                  <a:srgbClr val="C00000"/>
                </a:solidFill>
                <a:latin typeface="Bookman Old Style" pitchFamily="18" charset="0"/>
              </a:rPr>
              <a:t>   Дякуємо  за увагу!</a:t>
            </a:r>
            <a:endParaRPr lang="ru-RU" sz="6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7170" name="Picture 2" descr="ÐÐ°ÑÑÐ¸Ð½ÐºÐ¸ Ð¿Ð¾ Ð·Ð°Ð¿ÑÐ¾ÑÑ Ð´ÑÐºÑÑ Ð·Ð° ÑÐ²Ð°Ð³Ñ ÐÐ£Ð¨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 r="76550"/>
          <a:stretch>
            <a:fillRect/>
          </a:stretch>
        </p:blipFill>
        <p:spPr bwMode="auto">
          <a:xfrm>
            <a:off x="10424160" y="222069"/>
            <a:ext cx="1767840" cy="6374673"/>
          </a:xfrm>
          <a:prstGeom prst="rect">
            <a:avLst/>
          </a:prstGeom>
          <a:noFill/>
        </p:spPr>
      </p:pic>
      <p:pic>
        <p:nvPicPr>
          <p:cNvPr id="5" name="Picture 2" descr="ÐÐ°ÑÑÐ¸Ð½ÐºÐ¸ Ð¿Ð¾ Ð·Ð°Ð¿ÑÐ¾ÑÑ Ð´ÑÐºÑÑ Ð·Ð° ÑÐ²Ð°Ð³Ñ ÐÐ£Ð¨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t="23816" r="76550"/>
          <a:stretch>
            <a:fillRect/>
          </a:stretch>
        </p:blipFill>
        <p:spPr bwMode="auto">
          <a:xfrm rot="16200000">
            <a:off x="7478080" y="3695403"/>
            <a:ext cx="1416339" cy="4345192"/>
          </a:xfrm>
          <a:prstGeom prst="rect">
            <a:avLst/>
          </a:prstGeom>
          <a:noFill/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93B4CCAC-FD5A-4D59-B1AC-EAF45910B5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591</TotalTime>
  <Words>578</Words>
  <Application>Microsoft Office PowerPoint</Application>
  <PresentationFormat>Произвольный</PresentationFormat>
  <Paragraphs>27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Параллакс</vt:lpstr>
      <vt:lpstr>Документ</vt:lpstr>
      <vt:lpstr>Трансдисциплінарний підхід до організації інтегрованого навчання. </vt:lpstr>
      <vt:lpstr>Інтеграція (від лат. Integratio – відновлення, спогад, Integer – цілий) – об'єднання в ціле будь-яких частин, елементів.   </vt:lpstr>
      <vt:lpstr>Презентация PowerPoint</vt:lpstr>
      <vt:lpstr>Презентация PowerPoint</vt:lpstr>
      <vt:lpstr>Презентация PowerPoint</vt:lpstr>
      <vt:lpstr>Префікс «транс» передбачає злиття навчальних дисциплін з метою повноцінного розуміння сучасного світу, цілісність якого не може бути поділена для розуміння на частини, які є предметом вивчення окремих дисциплін. Найвищим виявом інтегрованого навчання є трансдисциплінарність, яка не є поєднанням дисциплін. Трандисциплінарність означає      « понад дисциплінами».</vt:lpstr>
      <vt:lpstr>У той час , коли міждисциплінарні програми беруть початок в окремих дисциплінах, трандисциплінарні розпочинаються з проблеми. І у процесі розв’язання цієї проблеми актуалізують знання з тих дисциплін, які необхідні для цього. На уроках, яких реалізується трансдисциплінарний підхід до інтегрованого навчання учень ставиться до окремих предметів не просто як до джерела певного об’єму знань, а як до «читання світу з унікальної точки сприйняття».</vt:lpstr>
      <vt:lpstr>Ключова ідея трансдисциплінарного підходу до складання моделі інтегрованого уроку полягає в об’єднанні різних академічних дисциплін і практики для розв’язання проблеми, але без чіткого поділу на навчальні предмети. Трансдисциплінарність дає змогу підвищити нереалізований інтелектуальний потенціал здобувачів освіти, і, як наслідок, його ефективність. Дитиноцентризм в НУШ,який є однією з підвалин трансдисциплінарного навчання, дає змогу поєднати різні навчальні дисципліни і максимально наблизити учня до власного досвіду. </vt:lpstr>
      <vt:lpstr>Презентация PowerPoint</vt:lpstr>
      <vt:lpstr>Презентация PowerPoint</vt:lpstr>
      <vt:lpstr>Презентация PowerPoint</vt:lpstr>
      <vt:lpstr>Притаманна НУШ нетрадиційна організація навчального простору, також відкриває можливості для проведення інтегрованих уроків з трансдисциплінарним підходом. Як правило ,у них створено всі умови для поєднання індивідуального і групового навчання у формах, які є комфортними для учня. У таких умовах учитель має ще більше можливостей використовувати сучасні різноманітні стратегії, прийоми, методи в навчанні учнів з даного навчального предмету.</vt:lpstr>
      <vt:lpstr>Нагадаю декілька прийомів та стратегій, які можна використовувати на сучасних уроках. Проектні технології: створення «Інтелектуальних карт», «Ментальних карт», «Щоденні 3», «Щоденні 5», «Я- схема», «Я – речення», «Лепбук»… Інтерактивні технології:  «Кубування», мозкова атака, асоціативний кущ, знаємо – хочемо знати –дізналися, та багато інших.</vt:lpstr>
      <vt:lpstr>Одним із прийомів реалізації трансдисциплінарної інтеграції в навчанні є освітній інструмент – стрічка часу(timeline).</vt:lpstr>
      <vt:lpstr>Таймлайни – інструмент за допомогою якого можна проілюструвати розвиток подій у просторі і часі.</vt:lpstr>
      <vt:lpstr>Презентация PowerPoint</vt:lpstr>
      <vt:lpstr>Презентация PowerPoint</vt:lpstr>
      <vt:lpstr>Презентация PowerPoint</vt:lpstr>
      <vt:lpstr>Будування вежі</vt:lpstr>
      <vt:lpstr>Презентация PowerPoint</vt:lpstr>
      <vt:lpstr>Питання для вчителів  5 – 11 класів.   На яких предметах доцільно застосовувати прийом «Timeline»?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RePack by Diakov</cp:lastModifiedBy>
  <cp:revision>134</cp:revision>
  <dcterms:created xsi:type="dcterms:W3CDTF">2012-07-30T23:42:41Z</dcterms:created>
  <dcterms:modified xsi:type="dcterms:W3CDTF">2021-10-25T06:05:37Z</dcterms:modified>
</cp:coreProperties>
</file>