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1" r:id="rId5"/>
    <p:sldId id="263" r:id="rId6"/>
    <p:sldId id="264" r:id="rId7"/>
    <p:sldId id="258" r:id="rId8"/>
    <p:sldId id="259" r:id="rId9"/>
    <p:sldId id="260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826D-AF59-4FC4-8CF9-A72619DB9BCA}" type="datetimeFigureOut">
              <a:rPr lang="uk-UA" smtClean="0"/>
              <a:pPr/>
              <a:t>03.06.2023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E2E4-8653-40BA-AE3E-ADDEDFDF9B8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826D-AF59-4FC4-8CF9-A72619DB9BCA}" type="datetimeFigureOut">
              <a:rPr lang="uk-UA" smtClean="0"/>
              <a:pPr/>
              <a:t>03.06.2023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E2E4-8653-40BA-AE3E-ADDEDFDF9B8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826D-AF59-4FC4-8CF9-A72619DB9BCA}" type="datetimeFigureOut">
              <a:rPr lang="uk-UA" smtClean="0"/>
              <a:pPr/>
              <a:t>03.06.2023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E2E4-8653-40BA-AE3E-ADDEDFDF9B8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826D-AF59-4FC4-8CF9-A72619DB9BCA}" type="datetimeFigureOut">
              <a:rPr lang="uk-UA" smtClean="0"/>
              <a:pPr/>
              <a:t>03.06.2023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E2E4-8653-40BA-AE3E-ADDEDFDF9B8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826D-AF59-4FC4-8CF9-A72619DB9BCA}" type="datetimeFigureOut">
              <a:rPr lang="uk-UA" smtClean="0"/>
              <a:pPr/>
              <a:t>03.06.2023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E2E4-8653-40BA-AE3E-ADDEDFDF9B8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826D-AF59-4FC4-8CF9-A72619DB9BCA}" type="datetimeFigureOut">
              <a:rPr lang="uk-UA" smtClean="0"/>
              <a:pPr/>
              <a:t>03.06.2023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E2E4-8653-40BA-AE3E-ADDEDFDF9B8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826D-AF59-4FC4-8CF9-A72619DB9BCA}" type="datetimeFigureOut">
              <a:rPr lang="uk-UA" smtClean="0"/>
              <a:pPr/>
              <a:t>03.06.2023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E2E4-8653-40BA-AE3E-ADDEDFDF9B8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826D-AF59-4FC4-8CF9-A72619DB9BCA}" type="datetimeFigureOut">
              <a:rPr lang="uk-UA" smtClean="0"/>
              <a:pPr/>
              <a:t>03.06.2023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E2E4-8653-40BA-AE3E-ADDEDFDF9B8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826D-AF59-4FC4-8CF9-A72619DB9BCA}" type="datetimeFigureOut">
              <a:rPr lang="uk-UA" smtClean="0"/>
              <a:pPr/>
              <a:t>03.06.2023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E2E4-8653-40BA-AE3E-ADDEDFDF9B8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826D-AF59-4FC4-8CF9-A72619DB9BCA}" type="datetimeFigureOut">
              <a:rPr lang="uk-UA" smtClean="0"/>
              <a:pPr/>
              <a:t>03.06.2023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E2E4-8653-40BA-AE3E-ADDEDFDF9B8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B826D-AF59-4FC4-8CF9-A72619DB9BCA}" type="datetimeFigureOut">
              <a:rPr lang="uk-UA" smtClean="0"/>
              <a:pPr/>
              <a:t>03.06.2023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E2E4-8653-40BA-AE3E-ADDEDFDF9B80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8B826D-AF59-4FC4-8CF9-A72619DB9BCA}" type="datetimeFigureOut">
              <a:rPr lang="uk-UA" smtClean="0"/>
              <a:pPr/>
              <a:t>03.06.2023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CEE2E4-8653-40BA-AE3E-ADDEDFDF9B80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12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5.jpeg"/><Relationship Id="rId5" Type="http://schemas.openxmlformats.org/officeDocument/2006/relationships/image" Target="../media/image10.jpeg"/><Relationship Id="rId10" Type="http://schemas.openxmlformats.org/officeDocument/2006/relationships/image" Target="../media/image14.jpeg"/><Relationship Id="rId4" Type="http://schemas.openxmlformats.org/officeDocument/2006/relationships/image" Target="../media/image9.jpeg"/><Relationship Id="rId9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055;&#1088;&#1077;&#1079;&#1077;&#1085;&#1090;&#1072;&#1094;&#1110;&#1111;,%202%20&#1082;&#1083;&#1072;&#1089;\&#1055;&#1088;&#1086;%20&#1055;&#1072;&#1085;&#1072;%20&#1058;&#1088;&#1072;&#1083;&#1103;&#1083;&#1080;&#1085;&#1089;&#1100;&#1082;&#1086;&#1075;&#1086;.mp4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28926" y="1357299"/>
            <a:ext cx="5529274" cy="1428759"/>
          </a:xfrm>
        </p:spPr>
        <p:txBody>
          <a:bodyPr>
            <a:normAutofit/>
          </a:bodyPr>
          <a:lstStyle/>
          <a:p>
            <a:r>
              <a:rPr lang="uk-UA" sz="5400" b="1" dirty="0" smtClean="0">
                <a:solidFill>
                  <a:srgbClr val="0000FF"/>
                </a:solidFill>
              </a:rPr>
              <a:t>Юліан </a:t>
            </a:r>
            <a:r>
              <a:rPr lang="uk-UA" sz="5400" b="1" dirty="0" err="1" smtClean="0">
                <a:solidFill>
                  <a:srgbClr val="0000FF"/>
                </a:solidFill>
              </a:rPr>
              <a:t>Тувім</a:t>
            </a:r>
            <a:endParaRPr lang="uk-UA" sz="5400" b="1" dirty="0">
              <a:solidFill>
                <a:srgbClr val="0000FF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2976" y="3786190"/>
            <a:ext cx="5129226" cy="1752600"/>
          </a:xfrm>
        </p:spPr>
        <p:txBody>
          <a:bodyPr>
            <a:normAutofit/>
          </a:bodyPr>
          <a:lstStyle/>
          <a:p>
            <a:r>
              <a:rPr lang="uk-UA" sz="4800" b="1" i="1" dirty="0" err="1" smtClean="0">
                <a:solidFill>
                  <a:srgbClr val="0000FF"/>
                </a:solidFill>
              </a:rPr>
              <a:t>“Про</a:t>
            </a:r>
            <a:r>
              <a:rPr lang="uk-UA" sz="4800" b="1" i="1" dirty="0" smtClean="0">
                <a:solidFill>
                  <a:srgbClr val="0000FF"/>
                </a:solidFill>
              </a:rPr>
              <a:t> </a:t>
            </a:r>
            <a:r>
              <a:rPr lang="uk-UA" sz="4800" b="1" i="1" dirty="0">
                <a:solidFill>
                  <a:srgbClr val="0000FF"/>
                </a:solidFill>
              </a:rPr>
              <a:t>пана </a:t>
            </a:r>
            <a:r>
              <a:rPr lang="uk-UA" sz="4800" b="1" i="1" dirty="0" err="1" smtClean="0">
                <a:solidFill>
                  <a:srgbClr val="0000FF"/>
                </a:solidFill>
              </a:rPr>
              <a:t>Тралялінського”</a:t>
            </a:r>
            <a:endParaRPr lang="uk-UA" sz="4800" b="1" i="1" dirty="0">
              <a:solidFill>
                <a:srgbClr val="0000FF"/>
              </a:solidFill>
            </a:endParaRPr>
          </a:p>
        </p:txBody>
      </p:sp>
      <p:pic>
        <p:nvPicPr>
          <p:cNvPr id="1026" name="Picture 2" descr="Юліан Тувім. Біографія Юліана Тувіма — УкрЛіб"/>
          <p:cNvPicPr>
            <a:picLocks noChangeAspect="1" noChangeArrowheads="1"/>
          </p:cNvPicPr>
          <p:nvPr/>
        </p:nvPicPr>
        <p:blipFill>
          <a:blip r:embed="rId3">
            <a:lum bright="10000" contrast="10000"/>
          </a:blip>
          <a:srcRect/>
          <a:stretch>
            <a:fillRect/>
          </a:stretch>
        </p:blipFill>
        <p:spPr bwMode="auto">
          <a:xfrm>
            <a:off x="500034" y="428604"/>
            <a:ext cx="2381250" cy="31242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15" descr="Тувім, Юліан Про пана Тралялинського » Retrokniga"/>
          <p:cNvPicPr>
            <a:picLocks noChangeAspect="1" noChangeArrowheads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6572264" y="2928934"/>
            <a:ext cx="2072797" cy="271461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scene3d>
            <a:camera prst="orthographicFront"/>
            <a:lightRig rig="threePt" dir="t"/>
          </a:scene3d>
          <a:sp3d>
            <a:bevelT w="114300" prst="artDeco"/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8193" name="Picture 1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Гения легче распознать, когда он описывает комара, а не слона». Афоризмы  Юлиана Тувима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 l="13000" r="14999"/>
          <a:stretch>
            <a:fillRect/>
          </a:stretch>
        </p:blipFill>
        <p:spPr bwMode="auto">
          <a:xfrm>
            <a:off x="642910" y="4077232"/>
            <a:ext cx="4058224" cy="2495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42844" y="0"/>
            <a:ext cx="878687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Юліан </a:t>
            </a:r>
            <a:r>
              <a:rPr lang="uk-UA" sz="4400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Тувім</a:t>
            </a:r>
            <a:endParaRPr lang="uk-UA" sz="4400" dirty="0">
              <a:ln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357422" y="928670"/>
            <a:ext cx="46119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solidFill>
                  <a:srgbClr val="0000FF"/>
                </a:solidFill>
              </a:rPr>
              <a:t>- польський поет, перекладач, мовознавець</a:t>
            </a:r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00034" y="1357299"/>
            <a:ext cx="8643966" cy="2641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2000" dirty="0" smtClean="0"/>
              <a:t> Народився в м. Лодзі</a:t>
            </a:r>
            <a:r>
              <a:rPr lang="uk-UA" sz="2000" dirty="0"/>
              <a:t> </a:t>
            </a:r>
            <a:r>
              <a:rPr lang="uk-UA" sz="2000" dirty="0" smtClean="0"/>
              <a:t>у </a:t>
            </a:r>
            <a:r>
              <a:rPr lang="uk-UA" sz="2000" dirty="0"/>
              <a:t>небагатій </a:t>
            </a:r>
            <a:r>
              <a:rPr lang="uk-UA" sz="2000" dirty="0" smtClean="0"/>
              <a:t>єврейській міщанський </a:t>
            </a:r>
            <a:r>
              <a:rPr lang="uk-UA" sz="2000" dirty="0"/>
              <a:t>родині. </a:t>
            </a:r>
            <a:endParaRPr lang="uk-UA" sz="2000" dirty="0" smtClean="0"/>
          </a:p>
          <a:p>
            <a:pPr>
              <a:buFont typeface="Arial" pitchFamily="34" charset="0"/>
              <a:buChar char="•"/>
            </a:pPr>
            <a:r>
              <a:rPr lang="uk-UA" sz="2000" dirty="0" smtClean="0"/>
              <a:t> В </a:t>
            </a:r>
            <a:r>
              <a:rPr lang="uk-UA" sz="2000" dirty="0"/>
              <a:t>юності захоплювався хімією, філателією, астрономією, </a:t>
            </a:r>
            <a:r>
              <a:rPr lang="uk-UA" sz="2000" dirty="0" smtClean="0"/>
              <a:t>згодом</a:t>
            </a:r>
            <a:r>
              <a:rPr lang="uk-UA" sz="2000" dirty="0"/>
              <a:t> почав цікавитися </a:t>
            </a:r>
            <a:r>
              <a:rPr lang="uk-UA" sz="2000" dirty="0" smtClean="0"/>
              <a:t>лінгвістикою.</a:t>
            </a:r>
          </a:p>
          <a:p>
            <a:pPr>
              <a:buFont typeface="Arial" pitchFamily="34" charset="0"/>
              <a:buChar char="•"/>
            </a:pPr>
            <a:r>
              <a:rPr lang="uk-UA" sz="2000" dirty="0" smtClean="0"/>
              <a:t> Цікавився </a:t>
            </a:r>
            <a:r>
              <a:rPr lang="uk-UA" sz="2000" dirty="0"/>
              <a:t>мовами тунгусів, папуасів, африканських народів, </a:t>
            </a:r>
            <a:r>
              <a:rPr lang="uk-UA" sz="2000" dirty="0" smtClean="0"/>
              <a:t>австралійських </a:t>
            </a:r>
            <a:r>
              <a:rPr lang="uk-UA" sz="2000" dirty="0"/>
              <a:t>племен, китайською, есперанто тощо. </a:t>
            </a:r>
          </a:p>
          <a:p>
            <a:pPr>
              <a:buFont typeface="Arial" pitchFamily="34" charset="0"/>
              <a:buChar char="•"/>
            </a:pPr>
            <a:r>
              <a:rPr lang="uk-UA" sz="2000" dirty="0" smtClean="0"/>
              <a:t> Ще </a:t>
            </a:r>
            <a:r>
              <a:rPr lang="uk-UA" sz="2000" dirty="0"/>
              <a:t>з дитинства був знайомий із найкращими зразками польської літератури, адже його мати походила з родини, яка дуже поважала та була закохана у польську культуру.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14876" y="4214818"/>
            <a:ext cx="421481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2000" dirty="0" smtClean="0"/>
              <a:t> Сім’я Юліана </a:t>
            </a:r>
            <a:r>
              <a:rPr lang="uk-UA" sz="2000" dirty="0" err="1" smtClean="0"/>
              <a:t>Тувіма</a:t>
            </a:r>
            <a:r>
              <a:rPr lang="uk-UA" sz="2000" dirty="0" smtClean="0"/>
              <a:t> не належала до заможних, а отже не мала матеріальної можливості перевести сина до приватного навчального закладу. </a:t>
            </a:r>
            <a:endParaRPr lang="uk-UA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928670"/>
            <a:ext cx="5857916" cy="5197493"/>
          </a:xfrm>
        </p:spPr>
        <p:txBody>
          <a:bodyPr>
            <a:normAutofit/>
          </a:bodyPr>
          <a:lstStyle/>
          <a:p>
            <a:r>
              <a:rPr lang="uk-UA" sz="2000" dirty="0" smtClean="0"/>
              <a:t>Навчався у Варшавському університеті на юридичному (два семестри) та філософському факультетах.</a:t>
            </a:r>
          </a:p>
          <a:p>
            <a:r>
              <a:rPr lang="uk-UA" sz="2000" dirty="0"/>
              <a:t>Навчаючись в університеті, Юліан </a:t>
            </a:r>
            <a:r>
              <a:rPr lang="uk-UA" sz="2000" dirty="0" err="1"/>
              <a:t>Тувім</a:t>
            </a:r>
            <a:r>
              <a:rPr lang="uk-UA" sz="2000" dirty="0"/>
              <a:t> друкував свої вірші у студентському журналі «</a:t>
            </a:r>
            <a:r>
              <a:rPr lang="sq-AL" sz="2000" i="1" dirty="0"/>
              <a:t>Pro arte et studio</a:t>
            </a:r>
            <a:r>
              <a:rPr lang="sq-AL" sz="2000" dirty="0"/>
              <a:t>» («</a:t>
            </a:r>
            <a:r>
              <a:rPr lang="uk-UA" sz="2000" dirty="0"/>
              <a:t>За мистецтво і науку»), згодом — у різних </a:t>
            </a:r>
            <a:r>
              <a:rPr lang="uk-UA" sz="2000" dirty="0" smtClean="0"/>
              <a:t>варшавських </a:t>
            </a:r>
            <a:r>
              <a:rPr lang="uk-UA" sz="2000" dirty="0"/>
              <a:t>виданнях</a:t>
            </a:r>
            <a:r>
              <a:rPr lang="uk-UA" sz="2000" dirty="0" smtClean="0"/>
              <a:t>.</a:t>
            </a:r>
          </a:p>
          <a:p>
            <a:r>
              <a:rPr lang="uk-UA" sz="2000" dirty="0"/>
              <a:t>Перекладав з французької, </a:t>
            </a:r>
            <a:r>
              <a:rPr lang="uk-UA" sz="2000" dirty="0" smtClean="0"/>
              <a:t>російської, української мов, </a:t>
            </a:r>
            <a:r>
              <a:rPr lang="uk-UA" sz="2000" dirty="0"/>
              <a:t>окремі вірші </a:t>
            </a:r>
            <a:r>
              <a:rPr lang="uk-UA" sz="2000" dirty="0" smtClean="0"/>
              <a:t>М. Рильського</a:t>
            </a:r>
            <a:r>
              <a:rPr lang="uk-UA" sz="2000" dirty="0"/>
              <a:t> та </a:t>
            </a:r>
            <a:r>
              <a:rPr lang="uk-UA" sz="2000" dirty="0" smtClean="0"/>
              <a:t> Є</a:t>
            </a:r>
            <a:r>
              <a:rPr lang="uk-UA" sz="2000" dirty="0"/>
              <a:t>. </a:t>
            </a:r>
            <a:r>
              <a:rPr lang="uk-UA" sz="2000" dirty="0" smtClean="0"/>
              <a:t>Маланюка </a:t>
            </a:r>
            <a:r>
              <a:rPr lang="uk-UA" sz="2000" dirty="0"/>
              <a:t>та </a:t>
            </a:r>
            <a:r>
              <a:rPr lang="uk-UA" sz="2000" dirty="0" smtClean="0"/>
              <a:t>ін.</a:t>
            </a:r>
            <a:endParaRPr lang="uk-UA" sz="2000" dirty="0"/>
          </a:p>
        </p:txBody>
      </p:sp>
      <p:pic>
        <p:nvPicPr>
          <p:cNvPr id="19458" name="Picture 2" descr="undefin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4635" y="1142984"/>
            <a:ext cx="2649357" cy="3500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460" name="Picture 4" descr="Погруддя Тувіма, Лодзь."/>
          <p:cNvPicPr>
            <a:picLocks noChangeAspect="1" noChangeArrowheads="1"/>
          </p:cNvPicPr>
          <p:nvPr/>
        </p:nvPicPr>
        <p:blipFill>
          <a:blip r:embed="rId4" cstate="print"/>
          <a:srcRect t="11538" b="17308"/>
          <a:stretch>
            <a:fillRect/>
          </a:stretch>
        </p:blipFill>
        <p:spPr bwMode="auto">
          <a:xfrm>
            <a:off x="285720" y="4214794"/>
            <a:ext cx="2314502" cy="25003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071802" y="0"/>
            <a:ext cx="29081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Юліан </a:t>
            </a:r>
            <a:r>
              <a:rPr lang="uk-UA" sz="4000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Тувім</a:t>
            </a:r>
            <a:endParaRPr lang="uk-UA" sz="4000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62" name="Picture 6" descr="Лава Тувіма у місті Лодзь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4214818"/>
            <a:ext cx="3429024" cy="25003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Книги Юліана </a:t>
            </a:r>
            <a:r>
              <a:rPr lang="uk-UA" sz="4000" b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Тувіма</a:t>
            </a:r>
            <a:endParaRPr lang="uk-UA" sz="4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Книга Слон Трубальський - Тувім Юліан (9786176792451) – низькі ціни,  кредит, оплата частинами в інтернет-магазині ROZETKA | Купити в Україні:  Києві, Харкові, Дніпрі, Одесі, Запоріжжі, Львові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 l="2857" t="2169" r="5714" b="2386"/>
          <a:stretch>
            <a:fillRect/>
          </a:stretch>
        </p:blipFill>
        <p:spPr bwMode="auto">
          <a:xfrm>
            <a:off x="90890" y="1000108"/>
            <a:ext cx="1714512" cy="2357454"/>
          </a:xfrm>
          <a:prstGeom prst="rect">
            <a:avLst/>
          </a:prstGeom>
          <a:noFill/>
        </p:spPr>
      </p:pic>
      <p:sp>
        <p:nvSpPr>
          <p:cNvPr id="4100" name="AutoShape 4" descr="Лучшие книги Тувима Юлиа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101" name="Picture 5" descr="C:\Users\HOME\Desktop\boocover.jpg"/>
          <p:cNvPicPr>
            <a:picLocks noChangeAspect="1" noChangeArrowheads="1"/>
          </p:cNvPicPr>
          <p:nvPr/>
        </p:nvPicPr>
        <p:blipFill>
          <a:blip r:embed="rId4">
            <a:lum bright="-10000" contrast="10000"/>
          </a:blip>
          <a:srcRect t="8196" r="2597" b="10655"/>
          <a:stretch>
            <a:fillRect/>
          </a:stretch>
        </p:blipFill>
        <p:spPr bwMode="auto">
          <a:xfrm>
            <a:off x="5500694" y="1071546"/>
            <a:ext cx="1785950" cy="2357454"/>
          </a:xfrm>
          <a:prstGeom prst="rect">
            <a:avLst/>
          </a:prstGeom>
          <a:noFill/>
        </p:spPr>
      </p:pic>
      <p:pic>
        <p:nvPicPr>
          <p:cNvPr id="4103" name="Picture 7" descr="Юлиан Тувим. Магия поэтического слова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58082" y="1071546"/>
            <a:ext cx="1693915" cy="2476484"/>
          </a:xfrm>
          <a:prstGeom prst="rect">
            <a:avLst/>
          </a:prstGeom>
          <a:noFill/>
        </p:spPr>
      </p:pic>
      <p:pic>
        <p:nvPicPr>
          <p:cNvPr id="4105" name="Picture 9" descr="Юлиан Тувим"/>
          <p:cNvPicPr>
            <a:picLocks noChangeAspect="1" noChangeArrowheads="1"/>
          </p:cNvPicPr>
          <p:nvPr/>
        </p:nvPicPr>
        <p:blipFill>
          <a:blip r:embed="rId6">
            <a:lum contrast="10000"/>
          </a:blip>
          <a:srcRect b="2298"/>
          <a:stretch>
            <a:fillRect/>
          </a:stretch>
        </p:blipFill>
        <p:spPr bwMode="auto">
          <a:xfrm>
            <a:off x="2000232" y="1000108"/>
            <a:ext cx="1838325" cy="2428892"/>
          </a:xfrm>
          <a:prstGeom prst="rect">
            <a:avLst/>
          </a:prstGeom>
          <a:noFill/>
        </p:spPr>
      </p:pic>
      <p:pic>
        <p:nvPicPr>
          <p:cNvPr id="4107" name="Picture 11" descr="Юлиан Тувим"/>
          <p:cNvPicPr>
            <a:picLocks noChangeAspect="1" noChangeArrowheads="1"/>
          </p:cNvPicPr>
          <p:nvPr/>
        </p:nvPicPr>
        <p:blipFill>
          <a:blip r:embed="rId7">
            <a:lum bright="-10000" contrast="10000"/>
          </a:blip>
          <a:srcRect/>
          <a:stretch>
            <a:fillRect/>
          </a:stretch>
        </p:blipFill>
        <p:spPr bwMode="auto">
          <a:xfrm>
            <a:off x="5500694" y="3714752"/>
            <a:ext cx="1785950" cy="2027173"/>
          </a:xfrm>
          <a:prstGeom prst="rect">
            <a:avLst/>
          </a:prstGeom>
          <a:noFill/>
        </p:spPr>
      </p:pic>
      <p:pic>
        <p:nvPicPr>
          <p:cNvPr id="4109" name="Picture 13" descr="Юлиан Тувим"/>
          <p:cNvPicPr>
            <a:picLocks noChangeAspect="1" noChangeArrowheads="1"/>
          </p:cNvPicPr>
          <p:nvPr/>
        </p:nvPicPr>
        <p:blipFill>
          <a:blip r:embed="rId8">
            <a:lum bright="-10000" contrast="20000"/>
          </a:blip>
          <a:srcRect/>
          <a:stretch>
            <a:fillRect/>
          </a:stretch>
        </p:blipFill>
        <p:spPr bwMode="auto">
          <a:xfrm>
            <a:off x="3643307" y="3714752"/>
            <a:ext cx="1714512" cy="1999330"/>
          </a:xfrm>
          <a:prstGeom prst="rect">
            <a:avLst/>
          </a:prstGeom>
          <a:noFill/>
        </p:spPr>
      </p:pic>
      <p:pic>
        <p:nvPicPr>
          <p:cNvPr id="4111" name="Picture 15" descr="Тувім, Юліан Про пана Тралялинського » Retrokniga"/>
          <p:cNvPicPr>
            <a:picLocks noChangeAspect="1" noChangeArrowheads="1"/>
          </p:cNvPicPr>
          <p:nvPr/>
        </p:nvPicPr>
        <p:blipFill>
          <a:blip r:embed="rId9">
            <a:lum bright="-10000" contrast="20000"/>
          </a:blip>
          <a:srcRect/>
          <a:stretch>
            <a:fillRect/>
          </a:stretch>
        </p:blipFill>
        <p:spPr bwMode="auto">
          <a:xfrm>
            <a:off x="214282" y="3571875"/>
            <a:ext cx="1500198" cy="2133615"/>
          </a:xfrm>
          <a:prstGeom prst="rect">
            <a:avLst/>
          </a:prstGeom>
          <a:noFill/>
        </p:spPr>
      </p:pic>
      <p:pic>
        <p:nvPicPr>
          <p:cNvPr id="4112" name="Picture 16" descr="C:\Users\HOME\Desktop\boocover (1).jpg"/>
          <p:cNvPicPr>
            <a:picLocks noChangeAspect="1" noChangeArrowheads="1"/>
          </p:cNvPicPr>
          <p:nvPr/>
        </p:nvPicPr>
        <p:blipFill>
          <a:blip r:embed="rId10">
            <a:lum contrast="10000"/>
          </a:blip>
          <a:srcRect/>
          <a:stretch>
            <a:fillRect/>
          </a:stretch>
        </p:blipFill>
        <p:spPr bwMode="auto">
          <a:xfrm>
            <a:off x="3929058" y="1071546"/>
            <a:ext cx="1514635" cy="2357454"/>
          </a:xfrm>
          <a:prstGeom prst="rect">
            <a:avLst/>
          </a:prstGeom>
          <a:noFill/>
        </p:spPr>
      </p:pic>
      <p:sp>
        <p:nvSpPr>
          <p:cNvPr id="4114" name="AutoShape 18" descr="Лучшие книги Тувима Юлиа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115" name="Picture 19" descr="C:\Users\HOME\Desktop\boocover (2).jpg"/>
          <p:cNvPicPr>
            <a:picLocks noChangeAspect="1" noChangeArrowheads="1"/>
          </p:cNvPicPr>
          <p:nvPr/>
        </p:nvPicPr>
        <p:blipFill>
          <a:blip r:embed="rId11">
            <a:lum bright="-10000" contrast="20000"/>
          </a:blip>
          <a:srcRect/>
          <a:stretch>
            <a:fillRect/>
          </a:stretch>
        </p:blipFill>
        <p:spPr bwMode="auto">
          <a:xfrm>
            <a:off x="2071670" y="3571877"/>
            <a:ext cx="1458805" cy="2143139"/>
          </a:xfrm>
          <a:prstGeom prst="rect">
            <a:avLst/>
          </a:prstGeom>
          <a:noFill/>
        </p:spPr>
      </p:pic>
      <p:pic>
        <p:nvPicPr>
          <p:cNvPr id="4117" name="Picture 21" descr="Юлиан Тувим. Магия поэтического слова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7429520" y="3571876"/>
            <a:ext cx="1500198" cy="22145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" y="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“Про</a:t>
            </a:r>
            <a:r>
              <a:rPr lang="uk-UA" sz="40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пана </a:t>
            </a:r>
            <a:r>
              <a:rPr lang="uk-UA" sz="4000" b="1" i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Тралялінського”</a:t>
            </a:r>
            <a:endParaRPr lang="uk-UA" sz="4000" b="1" i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3" descr="Яланський, П.Г. А я квача не боюся!..: Народні ігри » Retrokniga"/>
          <p:cNvPicPr>
            <a:picLocks noChangeAspect="1" noChangeArrowheads="1"/>
          </p:cNvPicPr>
          <p:nvPr/>
        </p:nvPicPr>
        <p:blipFill>
          <a:blip r:embed="rId4">
            <a:lum bright="-10000" contrast="10000"/>
          </a:blip>
          <a:srcRect/>
          <a:stretch>
            <a:fillRect/>
          </a:stretch>
        </p:blipFill>
        <p:spPr bwMode="auto">
          <a:xfrm rot="21118877">
            <a:off x="326857" y="1694138"/>
            <a:ext cx="1951184" cy="27750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pic>
        <p:nvPicPr>
          <p:cNvPr id="7" name="Про Пана Тралялинського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2571736" y="1017968"/>
            <a:ext cx="6429420" cy="48220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>
            <a:normAutofit/>
          </a:bodyPr>
          <a:lstStyle/>
          <a:p>
            <a:r>
              <a:rPr lang="uk-UA" sz="2000" b="1" i="1" u="sng" dirty="0" smtClean="0">
                <a:latin typeface="Times New Roman" pitchFamily="18" charset="0"/>
                <a:cs typeface="Times New Roman" pitchFamily="18" charset="0"/>
              </a:rPr>
              <a:t>Диригент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- людина, яка керує підготовкою твору до виконання (проводить репетиції) та керує виконанням твору (диригує) оркестром, хором, ансамблем і т. д.</a:t>
            </a: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b="1" i="1" u="sng" dirty="0" smtClean="0">
                <a:latin typeface="Times New Roman" pitchFamily="18" charset="0"/>
                <a:cs typeface="Times New Roman" pitchFamily="18" charset="0"/>
              </a:rPr>
              <a:t>Приспів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повторення групи слів, рядка або кількох віршових рядків у строфах.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" y="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Словникова робота</a:t>
            </a:r>
            <a:endParaRPr lang="uk-UA" sz="4000" b="1" i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HOME\Documents\КАДРОВІ питання\171028_511_alt2_professiya-dirizher-min.jpg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2358971" y="2285992"/>
            <a:ext cx="4064029" cy="22860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08"/>
            <a:ext cx="4329114" cy="5126055"/>
          </a:xfrm>
        </p:spPr>
        <p:txBody>
          <a:bodyPr>
            <a:normAutofit/>
          </a:bodyPr>
          <a:lstStyle/>
          <a:p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В Співовицях, славнім місті,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На вулиці Веселинській,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Прожива співець чудовий,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Пан Траліслав Тралялинський.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В нього доня — Тралялоня,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А синочок — Тралялочок,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А собачка — Тралялачка.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Ну, а котик? Єсть і котик,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Зветься котик-Тралялотик.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Є, крім того, ще й папужка,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Дуже втішна Тралялужка.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От щоранку по сніданку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Товариство це шановне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Співака любиму пісню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Затяга на голос повний.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" y="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“Про</a:t>
            </a:r>
            <a:r>
              <a:rPr lang="uk-UA" sz="40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пана </a:t>
            </a:r>
            <a:r>
              <a:rPr lang="uk-UA" sz="4000" b="1" i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Тралялінського”</a:t>
            </a:r>
            <a:endParaRPr lang="uk-UA" sz="4000" b="1" i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HOME\Desktop\Снимок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1571612"/>
            <a:ext cx="3713561" cy="35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/>
          </a:bodyPr>
          <a:lstStyle/>
          <a:p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Як п</a:t>
            </a:r>
            <a:r>
              <a:rPr lang="sq-AL" sz="20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личку-траляличку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Пан Траліслав підіймає, —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Всі змовкають, а потому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Хор весь дружно починає: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sq-AL" sz="20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ля,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sq-AL" sz="20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ля,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Траляляля,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sq-AL" sz="20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ля,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sq-AL" sz="20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ля!"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Так-то пану Траліславу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Всі гучну складають славу.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Гурт співає-тралялає,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Сам маестро підтягає,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Розпаляючись дедалі: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"Траля, </a:t>
            </a:r>
            <a:r>
              <a:rPr lang="uk-UA" sz="2000" b="1" dirty="0" err="1">
                <a:latin typeface="Times New Roman" pitchFamily="18" charset="0"/>
                <a:cs typeface="Times New Roman" pitchFamily="18" charset="0"/>
              </a:rPr>
              <a:t>траля</a:t>
            </a:r>
            <a:r>
              <a:rPr lang="uk-UA" sz="2000" b="1" dirty="0">
                <a:latin typeface="Times New Roman" pitchFamily="18" charset="0"/>
                <a:cs typeface="Times New Roman" pitchFamily="18" charset="0"/>
              </a:rPr>
              <a:t>, траляляля!"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" y="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“Про</a:t>
            </a:r>
            <a:r>
              <a:rPr lang="uk-UA" sz="40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пана </a:t>
            </a:r>
            <a:r>
              <a:rPr lang="uk-UA" sz="4000" b="1" i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Тралялінського”</a:t>
            </a:r>
            <a:endParaRPr lang="uk-UA" sz="4000" b="1" i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HOME\Desktop\Снимок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000240"/>
            <a:ext cx="3267531" cy="28197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Autofit/>
          </a:bodyPr>
          <a:lstStyle/>
          <a:p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От уже той спів єдиний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З гаража, із кухні лине,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Чуть його по всьому домі,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Підхопили всі знайомі: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Із шофером Траляфером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Куховарка Траляларка,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Покоївка Тралялівка,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А газетчик Тралялетчик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З адвокатом Тралялатом,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Крамаренко Траляленко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З поліцаєм Тралялаєм,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Ще й пан лікар Тралялікар,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Навіть сіра мишка,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Бідна Тралялишка,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Хоч страшний їй котик,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Котик Тралялотик,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Сіла у куточку,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В темнім Тралялочку,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q-AL" sz="1600" b="1" dirty="0"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пищить тихенько: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uk-UA" sz="1600" b="1" dirty="0" err="1">
                <a:latin typeface="Times New Roman" pitchFamily="18" charset="0"/>
                <a:cs typeface="Times New Roman" pitchFamily="18" charset="0"/>
              </a:rPr>
              <a:t>Тр</a:t>
            </a:r>
            <a:r>
              <a:rPr lang="sq-AL" sz="16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ля, </a:t>
            </a:r>
            <a:r>
              <a:rPr lang="uk-UA" sz="1600" b="1" dirty="0" err="1" smtClean="0">
                <a:latin typeface="Times New Roman" pitchFamily="18" charset="0"/>
                <a:cs typeface="Times New Roman" pitchFamily="18" charset="0"/>
              </a:rPr>
              <a:t>траля</a:t>
            </a:r>
            <a:r>
              <a:rPr lang="uk-UA" sz="1600" b="1" dirty="0" smtClean="0">
                <a:latin typeface="Times New Roman" pitchFamily="18" charset="0"/>
                <a:cs typeface="Times New Roman" pitchFamily="18" charset="0"/>
              </a:rPr>
              <a:t>, тралял</a:t>
            </a:r>
            <a:r>
              <a:rPr lang="sq-AL" sz="1600" b="1" dirty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uk-UA" sz="1600" b="1" dirty="0" err="1">
                <a:latin typeface="Times New Roman" pitchFamily="18" charset="0"/>
                <a:cs typeface="Times New Roman" pitchFamily="18" charset="0"/>
              </a:rPr>
              <a:t>нько</a:t>
            </a:r>
            <a:r>
              <a:rPr lang="uk-UA" sz="1600" b="1" dirty="0">
                <a:latin typeface="Times New Roman" pitchFamily="18" charset="0"/>
                <a:cs typeface="Times New Roman" pitchFamily="18" charset="0"/>
              </a:rPr>
              <a:t>..."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" y="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“Про</a:t>
            </a:r>
            <a:r>
              <a:rPr lang="uk-UA" sz="40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пана </a:t>
            </a:r>
            <a:r>
              <a:rPr lang="uk-UA" sz="4000" b="1" i="1" dirty="0" err="1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Тралялінського”</a:t>
            </a:r>
            <a:endParaRPr lang="uk-UA" sz="4000" b="1" i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3" descr="Яланський, П.Г. А я квача не боюся!..: Народні ігри » Retrokniga"/>
          <p:cNvPicPr>
            <a:picLocks noChangeAspect="1" noChangeArrowheads="1"/>
          </p:cNvPicPr>
          <p:nvPr/>
        </p:nvPicPr>
        <p:blipFill>
          <a:blip r:embed="rId3">
            <a:lum bright="-10000" contrast="10000"/>
          </a:blip>
          <a:srcRect/>
          <a:stretch>
            <a:fillRect/>
          </a:stretch>
        </p:blipFill>
        <p:spPr bwMode="auto">
          <a:xfrm rot="363648">
            <a:off x="5429256" y="1214422"/>
            <a:ext cx="3000375" cy="4267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Чи можна цей твір назвати казкою?</a:t>
            </a:r>
          </a:p>
          <a:p>
            <a:pPr>
              <a:buNone/>
            </a:pPr>
            <a:endParaRPr lang="uk-UA" dirty="0" smtClean="0"/>
          </a:p>
          <a:p>
            <a:pPr>
              <a:buNone/>
            </a:pPr>
            <a:r>
              <a:rPr lang="uk-UA" sz="5400" dirty="0" smtClean="0">
                <a:latin typeface="Times New Roman" pitchFamily="18" charset="0"/>
                <a:cs typeface="Times New Roman" pitchFamily="18" charset="0"/>
              </a:rPr>
              <a:t>		Я думаю …</a:t>
            </a:r>
          </a:p>
          <a:p>
            <a:pPr>
              <a:buNone/>
            </a:pPr>
            <a:r>
              <a:rPr lang="uk-UA" sz="5400" dirty="0" smtClean="0">
                <a:latin typeface="Times New Roman" pitchFamily="18" charset="0"/>
                <a:cs typeface="Times New Roman" pitchFamily="18" charset="0"/>
              </a:rPr>
              <a:t>		Я вважаю …</a:t>
            </a:r>
            <a:endParaRPr lang="uk-UA" sz="5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" y="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Поміркуй</a:t>
            </a:r>
            <a:endParaRPr lang="uk-UA" sz="4000" b="1" i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Як навчити дитину мислити самостійно?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 l="5000" r="11667"/>
          <a:stretch>
            <a:fillRect/>
          </a:stretch>
        </p:blipFill>
        <p:spPr bwMode="auto">
          <a:xfrm>
            <a:off x="5286380" y="2428868"/>
            <a:ext cx="3571900" cy="2571768"/>
          </a:xfrm>
          <a:prstGeom prst="rect">
            <a:avLst/>
          </a:prstGeom>
          <a:noFill/>
        </p:spPr>
      </p:pic>
      <p:pic>
        <p:nvPicPr>
          <p:cNvPr id="2052" name="Picture 4" descr="Знак питання | Різне-всяке"/>
          <p:cNvPicPr>
            <a:picLocks noChangeAspect="1" noChangeArrowheads="1"/>
          </p:cNvPicPr>
          <p:nvPr/>
        </p:nvPicPr>
        <p:blipFill>
          <a:blip r:embed="rId4"/>
          <a:srcRect r="15000"/>
          <a:stretch>
            <a:fillRect/>
          </a:stretch>
        </p:blipFill>
        <p:spPr bwMode="auto">
          <a:xfrm>
            <a:off x="0" y="4321287"/>
            <a:ext cx="1285852" cy="15127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Який настрій у мешканців міста? 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Виберіть відповідне слово.</a:t>
            </a:r>
          </a:p>
          <a:p>
            <a:pPr algn="ctr">
              <a:buNone/>
            </a:pPr>
            <a:r>
              <a:rPr lang="uk-UA" sz="4800" b="1" dirty="0" smtClean="0">
                <a:latin typeface="Times New Roman" pitchFamily="18" charset="0"/>
                <a:cs typeface="Times New Roman" pitchFamily="18" charset="0"/>
              </a:rPr>
              <a:t>Весело, бадьоро, сумно, приємно, задерикувато, щасливо, життєрадісно.</a:t>
            </a:r>
          </a:p>
          <a:p>
            <a:pPr algn="ctr">
              <a:buNone/>
            </a:pPr>
            <a:endParaRPr lang="uk-UA" sz="16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Виберіть слова, які не підходять жителям міста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" y="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Будь уважним</a:t>
            </a:r>
            <a:endParaRPr lang="uk-UA" sz="4000" b="1" i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557" name="Picture 5" descr="C:\Users\HOME\Desktop\знак оклику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43900" y="928670"/>
            <a:ext cx="91547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Хто живе у цьому місті? 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Чим займаються його мешканці?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Як їх звати?</a:t>
            </a:r>
          </a:p>
          <a:p>
            <a:pPr algn="ctr">
              <a:buNone/>
            </a:pPr>
            <a:r>
              <a:rPr lang="uk-UA" sz="6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Читайськ</a:t>
            </a:r>
          </a:p>
          <a:p>
            <a:pPr algn="ctr">
              <a:buNone/>
            </a:pPr>
            <a:r>
              <a:rPr lang="uk-UA" sz="60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Веселінськ</a:t>
            </a:r>
          </a:p>
          <a:p>
            <a:pPr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" y="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Пофантазуй</a:t>
            </a:r>
            <a:endParaRPr lang="uk-UA" sz="4000" b="1" i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Як навчити дитину мислити самостійно?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 l="5000" r="11667"/>
          <a:stretch>
            <a:fillRect/>
          </a:stretch>
        </p:blipFill>
        <p:spPr bwMode="auto">
          <a:xfrm>
            <a:off x="6564293" y="4000504"/>
            <a:ext cx="2579706" cy="1857388"/>
          </a:xfrm>
          <a:prstGeom prst="rect">
            <a:avLst/>
          </a:prstGeom>
          <a:noFill/>
        </p:spPr>
      </p:pic>
      <p:pic>
        <p:nvPicPr>
          <p:cNvPr id="7" name="Picture 4" descr="Знак питання | Різне-всяке"/>
          <p:cNvPicPr>
            <a:picLocks noChangeAspect="1" noChangeArrowheads="1"/>
          </p:cNvPicPr>
          <p:nvPr/>
        </p:nvPicPr>
        <p:blipFill>
          <a:blip r:embed="rId4"/>
          <a:srcRect r="15000"/>
          <a:stretch>
            <a:fillRect/>
          </a:stretch>
        </p:blipFill>
        <p:spPr bwMode="auto">
          <a:xfrm>
            <a:off x="0" y="4321287"/>
            <a:ext cx="1285852" cy="15127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28596" y="1714488"/>
          <a:ext cx="8229600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82296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Цікаво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Працював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Усе зрозумів</a:t>
                      </a:r>
                      <a:endParaRPr lang="uk-UA" sz="2400" dirty="0"/>
                    </a:p>
                  </a:txBody>
                  <a:tcPr/>
                </a:tc>
              </a:tr>
              <a:tr h="82296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Нудно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Відпочивав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Дізнався більше, ніж знав</a:t>
                      </a:r>
                      <a:endParaRPr lang="uk-UA" sz="2400" dirty="0"/>
                    </a:p>
                  </a:txBody>
                  <a:tcPr/>
                </a:tc>
              </a:tr>
              <a:tr h="822960"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Байдуже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Допомагав іншим</a:t>
                      </a:r>
                      <a:endParaRPr lang="uk-U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dirty="0" smtClean="0"/>
                        <a:t>Не зрозумів</a:t>
                      </a:r>
                      <a:endParaRPr lang="uk-UA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" y="0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</a:rPr>
              <a:t>"Для мене сьогоднішній урок..."</a:t>
            </a:r>
            <a:endParaRPr lang="uk-UA" sz="4000" b="1" i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Picture 4" descr="Знак питання | Різне-всяке"/>
          <p:cNvPicPr>
            <a:picLocks noChangeAspect="1" noChangeArrowheads="1"/>
          </p:cNvPicPr>
          <p:nvPr/>
        </p:nvPicPr>
        <p:blipFill>
          <a:blip r:embed="rId3"/>
          <a:srcRect r="15000"/>
          <a:stretch>
            <a:fillRect/>
          </a:stretch>
        </p:blipFill>
        <p:spPr bwMode="auto">
          <a:xfrm>
            <a:off x="0" y="4357694"/>
            <a:ext cx="1285852" cy="1512773"/>
          </a:xfrm>
          <a:prstGeom prst="rect">
            <a:avLst/>
          </a:prstGeom>
          <a:noFill/>
        </p:spPr>
      </p:pic>
      <p:pic>
        <p:nvPicPr>
          <p:cNvPr id="3074" name="Picture 2" descr="Ручки - купити в Києві та Україні - краща ціна, замовити письмове приладдя  в каталозі інтернет магазину Office-Mix"/>
          <p:cNvPicPr>
            <a:picLocks noChangeAspect="1" noChangeArrowheads="1"/>
          </p:cNvPicPr>
          <p:nvPr/>
        </p:nvPicPr>
        <p:blipFill>
          <a:blip r:embed="rId4"/>
          <a:srcRect l="15121" r="12298"/>
          <a:stretch>
            <a:fillRect/>
          </a:stretch>
        </p:blipFill>
        <p:spPr bwMode="auto">
          <a:xfrm>
            <a:off x="7429520" y="4000504"/>
            <a:ext cx="1351558" cy="18621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C:\Users\HOME\Desktop\1618525973_31-phonoteka_org-p-fon-dlya-prezentatsii-delovoi-stil-shkola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785918" y="5072074"/>
            <a:ext cx="554690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Дякую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за роботу!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71802" y="785794"/>
            <a:ext cx="31082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Молодці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6626" name="Picture 2" descr="Анонси Хмельницька обласна бібліотека для дітей імені Т. Г. Шевчен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76895" y="2000240"/>
            <a:ext cx="3938443" cy="3143272"/>
          </a:xfrm>
          <a:prstGeom prst="rect">
            <a:avLst/>
          </a:prstGeom>
          <a:noFill/>
        </p:spPr>
      </p:pic>
      <p:pic>
        <p:nvPicPr>
          <p:cNvPr id="26628" name="Picture 4" descr="Перші кроки з дитиною у чарівний світ музики | ЗДО №44 &quot;Попелюшка&quot;"/>
          <p:cNvPicPr>
            <a:picLocks noChangeAspect="1" noChangeArrowheads="1"/>
          </p:cNvPicPr>
          <p:nvPr/>
        </p:nvPicPr>
        <p:blipFill>
          <a:blip r:embed="rId4"/>
          <a:srcRect l="5626" t="16667" r="4374" b="4166"/>
          <a:stretch>
            <a:fillRect/>
          </a:stretch>
        </p:blipFill>
        <p:spPr bwMode="auto">
          <a:xfrm>
            <a:off x="500034" y="1500174"/>
            <a:ext cx="2857520" cy="2262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206</Words>
  <Application>Microsoft Office PowerPoint</Application>
  <PresentationFormat>Экран (4:3)</PresentationFormat>
  <Paragraphs>61</Paragraphs>
  <Slides>14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Юліан Тувім</vt:lpstr>
      <vt:lpstr>Слайд 2</vt:lpstr>
      <vt:lpstr>Слайд 3</vt:lpstr>
      <vt:lpstr>Книги Юліана Тувіма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Юліан Тувім</dc:title>
  <dc:creator>HOME</dc:creator>
  <cp:lastModifiedBy>HOME</cp:lastModifiedBy>
  <cp:revision>15</cp:revision>
  <dcterms:created xsi:type="dcterms:W3CDTF">2023-05-01T06:51:21Z</dcterms:created>
  <dcterms:modified xsi:type="dcterms:W3CDTF">2023-06-03T13:16:44Z</dcterms:modified>
</cp:coreProperties>
</file>