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</p:sldMasterIdLst>
  <p:notesMasterIdLst>
    <p:notesMasterId r:id="rId24"/>
  </p:notesMasterIdLst>
  <p:sldIdLst>
    <p:sldId id="280" r:id="rId2"/>
    <p:sldId id="258" r:id="rId3"/>
    <p:sldId id="257" r:id="rId4"/>
    <p:sldId id="282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5" r:id="rId13"/>
    <p:sldId id="267" r:id="rId14"/>
    <p:sldId id="270" r:id="rId15"/>
    <p:sldId id="268" r:id="rId16"/>
    <p:sldId id="269" r:id="rId17"/>
    <p:sldId id="271" r:id="rId18"/>
    <p:sldId id="272" r:id="rId19"/>
    <p:sldId id="273" r:id="rId20"/>
    <p:sldId id="275" r:id="rId21"/>
    <p:sldId id="276" r:id="rId22"/>
    <p:sldId id="281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DF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07" autoAdjust="0"/>
  </p:normalViewPr>
  <p:slideViewPr>
    <p:cSldViewPr>
      <p:cViewPr varScale="1">
        <p:scale>
          <a:sx n="109" d="100"/>
          <a:sy n="109" d="100"/>
        </p:scale>
        <p:origin x="168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7F9215-3D1A-4CE1-A9EB-D1DA14CDFD36}" type="datetimeFigureOut">
              <a:rPr lang="ru-RU" smtClean="0"/>
              <a:pPr/>
              <a:t>31.05.2019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8D337-C6C6-4DCD-AD82-69601CA19F6A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8D337-C6C6-4DCD-AD82-69601CA19F6A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8D337-C6C6-4DCD-AD82-69601CA19F6A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B3FC5-2ABC-43F1-AEF5-4A1BE269F22A}" type="datetimeFigureOut">
              <a:rPr lang="ru-RU" smtClean="0"/>
              <a:pPr/>
              <a:t>31.05.2019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D6B0E9A-8D48-4AFD-B948-A484B27603A9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B3FC5-2ABC-43F1-AEF5-4A1BE269F22A}" type="datetimeFigureOut">
              <a:rPr lang="ru-RU" smtClean="0"/>
              <a:pPr/>
              <a:t>31.05.2019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D6B0E9A-8D48-4AFD-B948-A484B27603A9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B3FC5-2ABC-43F1-AEF5-4A1BE269F22A}" type="datetimeFigureOut">
              <a:rPr lang="ru-RU" smtClean="0"/>
              <a:pPr/>
              <a:t>31.05.2019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0E9A-8D48-4AFD-B948-A484B27603A9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B3FC5-2ABC-43F1-AEF5-4A1BE269F22A}" type="datetimeFigureOut">
              <a:rPr lang="ru-RU" smtClean="0"/>
              <a:pPr/>
              <a:t>31.05.2019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0E9A-8D48-4AFD-B948-A484B27603A9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B3FC5-2ABC-43F1-AEF5-4A1BE269F22A}" type="datetimeFigureOut">
              <a:rPr lang="ru-RU" smtClean="0"/>
              <a:pPr/>
              <a:t>31.05.2019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D6B0E9A-8D48-4AFD-B948-A484B27603A9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B3FC5-2ABC-43F1-AEF5-4A1BE269F22A}" type="datetimeFigureOut">
              <a:rPr lang="ru-RU" smtClean="0"/>
              <a:pPr/>
              <a:t>31.05.2019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0E9A-8D48-4AFD-B948-A484B27603A9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B3FC5-2ABC-43F1-AEF5-4A1BE269F22A}" type="datetimeFigureOut">
              <a:rPr lang="ru-RU" smtClean="0"/>
              <a:pPr/>
              <a:t>31.05.2019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0E9A-8D48-4AFD-B948-A484B27603A9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B3FC5-2ABC-43F1-AEF5-4A1BE269F22A}" type="datetimeFigureOut">
              <a:rPr lang="ru-RU" smtClean="0"/>
              <a:pPr/>
              <a:t>31.05.2019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0E9A-8D48-4AFD-B948-A484B27603A9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B3FC5-2ABC-43F1-AEF5-4A1BE269F22A}" type="datetimeFigureOut">
              <a:rPr lang="ru-RU" smtClean="0"/>
              <a:pPr/>
              <a:t>31.05.2019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0E9A-8D48-4AFD-B948-A484B27603A9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B3FC5-2ABC-43F1-AEF5-4A1BE269F22A}" type="datetimeFigureOut">
              <a:rPr lang="ru-RU" smtClean="0"/>
              <a:pPr/>
              <a:t>31.05.2019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0E9A-8D48-4AFD-B948-A484B27603A9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B3FC5-2ABC-43F1-AEF5-4A1BE269F22A}" type="datetimeFigureOut">
              <a:rPr lang="ru-RU" smtClean="0"/>
              <a:pPr/>
              <a:t>31.05.2019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0E9A-8D48-4AFD-B948-A484B27603A9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48B3FC5-2ABC-43F1-AEF5-4A1BE269F22A}" type="datetimeFigureOut">
              <a:rPr lang="ru-RU" smtClean="0"/>
              <a:pPr/>
              <a:t>31.05.2019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D6B0E9A-8D48-4AFD-B948-A484B27603A9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8.%20&#1040;.%20&#1055;&#1045;&#1058;&#1056;&#1054;&#1042;%20-%20&#1042;&#1040;&#1051;&#1068;&#1057;%20.mp3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16.png"/><Relationship Id="rId7" Type="http://schemas.openxmlformats.org/officeDocument/2006/relationships/image" Target="../media/image38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png"/><Relationship Id="rId9" Type="http://schemas.openxmlformats.org/officeDocument/2006/relationships/image" Target="../media/image4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86800" cy="838200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ЛЮДИНА ТА </a:t>
            </a:r>
            <a:r>
              <a:rPr lang="uk-UA" b="1" dirty="0" smtClean="0">
                <a:solidFill>
                  <a:srgbClr val="002060"/>
                </a:solidFill>
              </a:rPr>
              <a:t>ЇЇ ЗДОРОВ’Я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Picture 11" descr="NA00433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4103955"/>
            <a:ext cx="3240360" cy="2754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5" descr="G:\Content - 10KEssential\English\Events\Misc\SUN2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27260" y="188640"/>
            <a:ext cx="361674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http://www.maximus.naturelight.ru/photo/2009-05-26/21526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971600" y="1412776"/>
            <a:ext cx="3929090" cy="26251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4572000" y="4510861"/>
            <a:ext cx="46548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i="1" dirty="0" smtClean="0"/>
              <a:t>Підготував колектив вчителів 2-3 класів </a:t>
            </a:r>
          </a:p>
          <a:p>
            <a:r>
              <a:rPr lang="uk-UA" sz="2000" b="1" i="1" dirty="0" smtClean="0"/>
              <a:t>ЗЗСО І-ІІІ ступенів № 3 «СШ»</a:t>
            </a:r>
            <a:endParaRPr lang="uk-UA" sz="20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060848"/>
            <a:ext cx="9217024" cy="3744416"/>
          </a:xfrm>
        </p:spPr>
        <p:txBody>
          <a:bodyPr>
            <a:noAutofit/>
          </a:bodyPr>
          <a:lstStyle/>
          <a:p>
            <a:pPr algn="ctr"/>
            <a:r>
              <a:rPr lang="ru-RU" sz="6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ru-RU" sz="6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НашІ</a:t>
            </a:r>
            <a:r>
              <a:rPr lang="ru-RU" sz="6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6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помІЧНики</a:t>
            </a:r>
            <a:r>
              <a:rPr lang="ru-RU" sz="6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9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9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органИ</a:t>
            </a:r>
            <a:r>
              <a:rPr lang="ru-RU" sz="9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9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чуТТЯ</a:t>
            </a:r>
            <a:endParaRPr lang="ru-RU" sz="9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1763688" y="0"/>
            <a:ext cx="5067672" cy="1143744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6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 Тема:</a:t>
            </a:r>
            <a:endParaRPr kumimoji="0" lang="ru-RU" sz="9600" b="1" i="0" u="none" strike="noStrike" kern="1200" cap="all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88640"/>
            <a:ext cx="5400600" cy="648072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6" name="Овал 5"/>
          <p:cNvSpPr/>
          <p:nvPr/>
        </p:nvSpPr>
        <p:spPr>
          <a:xfrm>
            <a:off x="3059832" y="1772816"/>
            <a:ext cx="571504" cy="642942"/>
          </a:xfrm>
          <a:prstGeom prst="ellipse">
            <a:avLst/>
          </a:prstGeom>
          <a:solidFill>
            <a:srgbClr val="FDD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5004048" y="1700808"/>
            <a:ext cx="504056" cy="642942"/>
          </a:xfrm>
          <a:prstGeom prst="ellipse">
            <a:avLst/>
          </a:prstGeom>
          <a:solidFill>
            <a:srgbClr val="FDD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3419872" y="1340768"/>
            <a:ext cx="1872208" cy="1584176"/>
          </a:xfrm>
          <a:prstGeom prst="ellipse">
            <a:avLst/>
          </a:prstGeom>
          <a:solidFill>
            <a:srgbClr val="FDD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686800" cy="838200"/>
          </a:xfrm>
        </p:spPr>
        <p:txBody>
          <a:bodyPr>
            <a:normAutofit/>
          </a:bodyPr>
          <a:lstStyle/>
          <a:p>
            <a:r>
              <a:rPr lang="ru-RU" sz="4400" b="1" dirty="0" err="1" smtClean="0">
                <a:solidFill>
                  <a:schemeClr val="tx1"/>
                </a:solidFill>
              </a:rPr>
              <a:t>Хто</a:t>
            </a:r>
            <a:r>
              <a:rPr lang="ru-RU" sz="4400" b="1" dirty="0" smtClean="0">
                <a:solidFill>
                  <a:schemeClr val="tx1"/>
                </a:solidFill>
              </a:rPr>
              <a:t> </a:t>
            </a:r>
            <a:r>
              <a:rPr lang="ru-RU" sz="4400" b="1" dirty="0" err="1" smtClean="0">
                <a:solidFill>
                  <a:schemeClr val="tx1"/>
                </a:solidFill>
              </a:rPr>
              <a:t>такі</a:t>
            </a:r>
            <a:r>
              <a:rPr lang="ru-RU" sz="4400" b="1" dirty="0" smtClean="0">
                <a:solidFill>
                  <a:schemeClr val="tx1"/>
                </a:solidFill>
              </a:rPr>
              <a:t> ДОСЛІДНИКИ?</a:t>
            </a:r>
            <a:endParaRPr lang="ru-RU" sz="4400" b="1" dirty="0">
              <a:solidFill>
                <a:schemeClr val="tx1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57200" y="1772816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1200" cap="all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412776"/>
            <a:ext cx="81369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i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Дослідник</a:t>
            </a:r>
            <a:r>
              <a:rPr lang="ru-RU" sz="4800" b="1" i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48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— </a:t>
            </a:r>
            <a:r>
              <a:rPr lang="ru-RU" sz="48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людина</a:t>
            </a:r>
            <a:r>
              <a:rPr lang="ru-RU" sz="48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яка </a:t>
            </a:r>
            <a:r>
              <a:rPr lang="ru-RU" sz="48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сприяє</a:t>
            </a:r>
            <a:r>
              <a:rPr lang="ru-RU" sz="48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48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отриманню</a:t>
            </a:r>
            <a:r>
              <a:rPr lang="ru-RU" sz="48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48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нових</a:t>
            </a:r>
            <a:r>
              <a:rPr lang="ru-RU" sz="48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48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знань</a:t>
            </a:r>
            <a:r>
              <a:rPr lang="ru-RU" sz="48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і </a:t>
            </a:r>
            <a:r>
              <a:rPr lang="ru-RU" sz="48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видобуває</a:t>
            </a:r>
            <a:r>
              <a:rPr lang="ru-RU" sz="48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їх сам.</a:t>
            </a:r>
            <a:endParaRPr lang="ru-RU" sz="4800" b="1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ОЧІ– орган </a:t>
            </a:r>
            <a:r>
              <a:rPr lang="ru-RU" sz="6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зОрУ</a:t>
            </a:r>
            <a:endParaRPr lang="ru-RU" sz="6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4" descr="glaza-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467544" y="1268760"/>
            <a:ext cx="8229600" cy="2286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493712" y="4581128"/>
            <a:ext cx="8686800" cy="838200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i="1" u="sng" cap="all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ОЧІ</a:t>
            </a:r>
            <a:r>
              <a:rPr lang="ru-RU" sz="3200" b="1" i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– </a:t>
            </a:r>
            <a:r>
              <a:rPr lang="ru-RU" sz="3200" b="1" i="1" cap="all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неВІД’ЄМНА</a:t>
            </a:r>
            <a:r>
              <a:rPr lang="ru-RU" sz="3200" b="1" i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 </a:t>
            </a:r>
            <a:r>
              <a:rPr lang="ru-RU" sz="3200" b="1" i="1" cap="all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частИНА</a:t>
            </a:r>
            <a:r>
              <a:rPr lang="ru-RU" sz="3200" b="1" i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 </a:t>
            </a:r>
            <a:r>
              <a:rPr lang="ru-RU" sz="3200" b="1" i="1" cap="all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органІзмУ</a:t>
            </a:r>
            <a:r>
              <a:rPr lang="ru-RU" sz="3200" b="1" i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, </a:t>
            </a:r>
            <a:r>
              <a:rPr lang="ru-RU" sz="3200" b="1" i="1" cap="all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важЛИВИЙ</a:t>
            </a:r>
            <a:r>
              <a:rPr lang="ru-RU" sz="3200" b="1" i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 для ЛЮДИНИ ОРГАН. </a:t>
            </a:r>
            <a:r>
              <a:rPr lang="ru-RU" sz="3200" b="1" i="1" cap="all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ВОни</a:t>
            </a:r>
            <a:r>
              <a:rPr lang="ru-RU" sz="3200" b="1" i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 </a:t>
            </a:r>
            <a:r>
              <a:rPr lang="ru-RU" sz="3200" b="1" i="1" cap="all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ДОпомАгаютЬ</a:t>
            </a:r>
            <a:r>
              <a:rPr lang="ru-RU" sz="3200" b="1" i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 БАЧИТИ </a:t>
            </a:r>
            <a:r>
              <a:rPr lang="ru-RU" sz="3200" b="1" i="1" cap="all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всЕ</a:t>
            </a:r>
            <a:r>
              <a:rPr lang="ru-RU" sz="3200" b="1" i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 </a:t>
            </a:r>
            <a:r>
              <a:rPr lang="ru-RU" sz="3200" b="1" i="1" cap="all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тЕ</a:t>
            </a:r>
            <a:r>
              <a:rPr lang="ru-RU" sz="3200" b="1" i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, Що нас ОТОЧУЄ, РОЗРІЗНЯТИ і </a:t>
            </a:r>
            <a:r>
              <a:rPr lang="ru-RU" sz="3200" b="1" i="1" cap="all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ВПІзнаватИ</a:t>
            </a:r>
            <a:r>
              <a:rPr lang="ru-RU" sz="3200" b="1" i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 </a:t>
            </a:r>
            <a:r>
              <a:rPr lang="ru-RU" sz="3200" b="1" i="1" cap="all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предметИ</a:t>
            </a:r>
            <a:r>
              <a:rPr lang="ru-RU" sz="3200" b="1" i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, </a:t>
            </a:r>
            <a:r>
              <a:rPr lang="ru-RU" sz="3200" b="1" i="1" cap="all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Їх</a:t>
            </a:r>
            <a:r>
              <a:rPr lang="ru-RU" sz="3200" b="1" i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 КОЛЬОР, форму, величину.</a:t>
            </a:r>
            <a:endParaRPr kumimoji="0" lang="ru-RU" sz="3200" b="1" i="1" u="none" strike="noStrike" kern="1200" cap="all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60648"/>
            <a:ext cx="5040560" cy="640871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5" name="Овал 4"/>
          <p:cNvSpPr/>
          <p:nvPr/>
        </p:nvSpPr>
        <p:spPr>
          <a:xfrm>
            <a:off x="2987824" y="1844824"/>
            <a:ext cx="576064" cy="576064"/>
          </a:xfrm>
          <a:prstGeom prst="ellipse">
            <a:avLst/>
          </a:prstGeom>
          <a:solidFill>
            <a:srgbClr val="FDD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4860032" y="1772816"/>
            <a:ext cx="360040" cy="648072"/>
          </a:xfrm>
          <a:prstGeom prst="ellipse">
            <a:avLst/>
          </a:prstGeom>
          <a:solidFill>
            <a:srgbClr val="FDD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3563888" y="1916832"/>
            <a:ext cx="1296144" cy="936104"/>
          </a:xfrm>
          <a:prstGeom prst="ellipse">
            <a:avLst/>
          </a:prstGeom>
          <a:solidFill>
            <a:srgbClr val="FDD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9144000" cy="838200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Що </a:t>
            </a:r>
            <a:r>
              <a:rPr lang="ru-RU" sz="4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дІти</a:t>
            </a:r>
            <a:r>
              <a:rPr lang="ru-RU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РОБЛЯТЬ неправильно?</a:t>
            </a:r>
            <a:endParaRPr lang="ru-RU" sz="4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764704"/>
            <a:ext cx="3096344" cy="302433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764704"/>
            <a:ext cx="3096344" cy="302433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3861048"/>
            <a:ext cx="3096344" cy="280831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861048"/>
            <a:ext cx="3096344" cy="280831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58552"/>
            <a:ext cx="8686800" cy="838200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Правила для ЗБЕРЕЖЕННЯ ЗОРУ:</a:t>
            </a:r>
            <a:endParaRPr lang="ru-RU" sz="5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54162"/>
            <a:ext cx="9144000" cy="5303838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ru-RU" sz="4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Не </a:t>
            </a:r>
            <a:r>
              <a:rPr lang="ru-RU" sz="46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нахилятися</a:t>
            </a:r>
            <a:r>
              <a:rPr lang="ru-RU" sz="4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46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близько</a:t>
            </a:r>
            <a:r>
              <a:rPr lang="ru-RU" sz="4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при </a:t>
            </a:r>
            <a:r>
              <a:rPr lang="ru-RU" sz="46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читанні</a:t>
            </a:r>
            <a:r>
              <a:rPr lang="ru-RU" sz="4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та </a:t>
            </a:r>
            <a:r>
              <a:rPr lang="ru-RU" sz="46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письмі</a:t>
            </a:r>
            <a:endParaRPr lang="ru-RU" sz="4600" b="1" i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ru-RU" sz="46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Телевізор</a:t>
            </a:r>
            <a:r>
              <a:rPr lang="ru-RU" sz="4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46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дивитися</a:t>
            </a:r>
            <a:r>
              <a:rPr lang="ru-RU" sz="4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не </a:t>
            </a:r>
            <a:r>
              <a:rPr lang="ru-RU" sz="46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ближче</a:t>
            </a:r>
            <a:r>
              <a:rPr lang="ru-RU" sz="4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2-3 </a:t>
            </a:r>
            <a:r>
              <a:rPr lang="ru-RU" sz="46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метрів</a:t>
            </a:r>
            <a:endParaRPr lang="ru-RU" sz="4600" b="1" i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ru-RU" sz="4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Не </a:t>
            </a:r>
            <a:r>
              <a:rPr lang="ru-RU" sz="46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читати</a:t>
            </a:r>
            <a:r>
              <a:rPr lang="ru-RU" sz="4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46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лежачи</a:t>
            </a:r>
            <a:endParaRPr lang="ru-RU" sz="4600" b="1" i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ru-RU" sz="4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Не </a:t>
            </a:r>
            <a:r>
              <a:rPr lang="ru-RU" sz="46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терти</a:t>
            </a:r>
            <a:r>
              <a:rPr lang="ru-RU" sz="4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46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очі</a:t>
            </a:r>
            <a:r>
              <a:rPr lang="ru-RU" sz="4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46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брудними</a:t>
            </a:r>
            <a:r>
              <a:rPr lang="ru-RU" sz="4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руками</a:t>
            </a:r>
          </a:p>
          <a:p>
            <a:pPr>
              <a:buNone/>
            </a:pPr>
            <a:endParaRPr lang="ru-RU" sz="46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717032"/>
            <a:ext cx="3168352" cy="295232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7" name="Picture 7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717032"/>
            <a:ext cx="3667125" cy="295232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8" name="Picture 5" descr="C:\Users\Helen\Desktop\календарь\0_120f6_2dab3f20_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188640"/>
            <a:ext cx="3672408" cy="345638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2" name="Picture 2" descr="дрозд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188640"/>
            <a:ext cx="3168352" cy="343449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548680"/>
            <a:ext cx="8686800" cy="838200"/>
          </a:xfrm>
        </p:spPr>
        <p:txBody>
          <a:bodyPr>
            <a:noAutofit/>
          </a:bodyPr>
          <a:lstStyle/>
          <a:p>
            <a:r>
              <a:rPr lang="ru-RU" sz="4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ВУХА</a:t>
            </a:r>
            <a:r>
              <a:rPr lang="ru-RU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– ДУЖЕ Тонкий І СКЛАДНИЙ орган, ЯКИЙ ТРЕБА </a:t>
            </a:r>
            <a:r>
              <a:rPr lang="ru-RU" sz="4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береГТИ</a:t>
            </a:r>
            <a:endParaRPr lang="ru-RU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" name="Содержимое 6"/>
          <p:cNvPicPr>
            <a:picLocks noGrp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 bwMode="auto">
          <a:xfrm rot="16200000">
            <a:off x="1871699" y="1952837"/>
            <a:ext cx="4896546" cy="453650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4572000" y="2276872"/>
            <a:ext cx="4139952" cy="1944216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А. ПЕТРОВ - ВАЛЬС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45288" y="5805264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312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88640"/>
            <a:ext cx="5400600" cy="648072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6" name="Овал 5"/>
          <p:cNvSpPr/>
          <p:nvPr/>
        </p:nvSpPr>
        <p:spPr>
          <a:xfrm>
            <a:off x="3707904" y="1844824"/>
            <a:ext cx="1296144" cy="936104"/>
          </a:xfrm>
          <a:prstGeom prst="ellipse">
            <a:avLst/>
          </a:prstGeom>
          <a:solidFill>
            <a:srgbClr val="FDD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83820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Правила для ЗБЕРЕЖЕННЯ </a:t>
            </a:r>
            <a:r>
              <a:rPr lang="ru-RU" sz="4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слухУ</a:t>
            </a:r>
            <a:r>
              <a:rPr lang="ru-RU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endParaRPr lang="ru-RU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005064"/>
            <a:ext cx="4032448" cy="237626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836712"/>
            <a:ext cx="3312368" cy="489654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836712"/>
            <a:ext cx="4001668" cy="274751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-180528" y="3573016"/>
            <a:ext cx="5724128" cy="432048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sng" strike="noStrike" kern="1200" cap="all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У </a:t>
            </a:r>
            <a:r>
              <a:rPr kumimoji="0" lang="ru-RU" sz="2400" b="1" i="0" u="sng" strike="noStrike" kern="1200" cap="all" spc="0" normalizeH="0" baseline="0" noProof="0" dirty="0" err="1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холодну</a:t>
            </a:r>
            <a:r>
              <a:rPr kumimoji="0" lang="ru-RU" sz="2400" b="1" i="0" u="sng" strike="noStrike" kern="1200" cap="all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погоду носи шапку</a:t>
            </a:r>
            <a:endParaRPr kumimoji="0" lang="ru-RU" sz="2400" b="1" i="0" u="sng" strike="noStrike" kern="1200" cap="all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-468560" y="6237312"/>
            <a:ext cx="5940152" cy="404664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     </a:t>
            </a:r>
            <a:r>
              <a:rPr lang="ru-RU" sz="2400" b="1" u="sng" cap="all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ГУЧНІ звуки </a:t>
            </a:r>
            <a:r>
              <a:rPr lang="ru-RU" sz="2400" b="1" u="sng" cap="all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моЖуть</a:t>
            </a:r>
            <a:r>
              <a:rPr lang="ru-RU" sz="2400" b="1" u="sng" cap="all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 </a:t>
            </a:r>
            <a:r>
              <a:rPr lang="ru-RU" sz="2400" b="1" u="sng" cap="all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ослабитИ</a:t>
            </a:r>
            <a:r>
              <a:rPr lang="ru-RU" sz="2400" b="1" u="sng" cap="all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 слух</a:t>
            </a:r>
            <a:endParaRPr kumimoji="0" lang="ru-RU" sz="2400" b="1" i="0" u="sng" strike="noStrike" kern="1200" cap="all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283968" y="5805264"/>
            <a:ext cx="4860032" cy="576064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cap="all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 </a:t>
            </a:r>
            <a:r>
              <a:rPr lang="ru-RU" sz="2400" b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           </a:t>
            </a:r>
            <a:r>
              <a:rPr lang="ru-RU" sz="2400" b="1" u="sng" cap="all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Чисти ВУХА </a:t>
            </a:r>
            <a:r>
              <a:rPr lang="ru-RU" sz="2400" b="1" u="sng" cap="all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кОжЕН</a:t>
            </a:r>
            <a:r>
              <a:rPr lang="ru-RU" sz="2400" b="1" u="sng" cap="all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 день</a:t>
            </a:r>
            <a:endParaRPr kumimoji="0" lang="ru-RU" sz="2400" b="1" i="0" u="sng" strike="noStrike" kern="1200" cap="all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052736"/>
            <a:ext cx="9468544" cy="838200"/>
          </a:xfrm>
        </p:spPr>
        <p:txBody>
          <a:bodyPr>
            <a:normAutofit fontScale="90000"/>
          </a:bodyPr>
          <a:lstStyle/>
          <a:p>
            <a:r>
              <a:rPr lang="ru-RU" sz="5300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НІс</a:t>
            </a:r>
            <a:r>
              <a:rPr lang="ru-RU" sz="53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5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–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3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орган НЮХУ, ЗАВДЯКИ </a:t>
            </a:r>
            <a:r>
              <a:rPr lang="ru-RU" sz="33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ЙОму</a:t>
            </a:r>
            <a:r>
              <a:rPr lang="ru-RU" sz="3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33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мИ</a:t>
            </a:r>
            <a:r>
              <a:rPr lang="ru-RU" sz="3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ВІДЧУВАЄМО запахи КВІТІВ І СМАЧНОЇ ЇЖІ, запах </a:t>
            </a:r>
            <a:r>
              <a:rPr lang="ru-RU" sz="33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гарУ</a:t>
            </a:r>
            <a:r>
              <a:rPr lang="ru-RU" sz="3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33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може</a:t>
            </a:r>
            <a:r>
              <a:rPr lang="ru-RU" sz="3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ПОПЕРЕДИТИ нас ПРО НЕБЕЗПЕКУ– </a:t>
            </a:r>
            <a:br>
              <a:rPr lang="ru-RU" sz="3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33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ПРо</a:t>
            </a:r>
            <a:r>
              <a:rPr lang="ru-RU" sz="3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33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пожеЖУ</a:t>
            </a:r>
            <a:r>
              <a:rPr lang="ru-RU" sz="3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ТЕ, Що </a:t>
            </a:r>
            <a:r>
              <a:rPr lang="ru-RU" sz="33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мИ</a:t>
            </a:r>
            <a:r>
              <a:rPr lang="ru-RU" sz="3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не БАЧИМО І не ЧУЄМО </a:t>
            </a:r>
            <a:r>
              <a:rPr lang="ru-RU" sz="33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можемО</a:t>
            </a:r>
            <a:r>
              <a:rPr lang="ru-RU" sz="3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РОЗРІЗНИТИ ЗА </a:t>
            </a:r>
            <a:r>
              <a:rPr lang="ru-RU" sz="33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запахОМ</a:t>
            </a:r>
            <a:endParaRPr lang="ru-RU" sz="33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 descr="C:\Users\asus\Downloads\Презентация\nose.g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771800" y="3068960"/>
            <a:ext cx="3375670" cy="354052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88640"/>
            <a:ext cx="5400600" cy="648072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5" name="Овал 4"/>
          <p:cNvSpPr/>
          <p:nvPr/>
        </p:nvSpPr>
        <p:spPr>
          <a:xfrm>
            <a:off x="3707904" y="2204864"/>
            <a:ext cx="1296144" cy="576064"/>
          </a:xfrm>
          <a:prstGeom prst="ellipse">
            <a:avLst/>
          </a:prstGeom>
          <a:solidFill>
            <a:srgbClr val="FDD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838200"/>
          </a:xfrm>
        </p:spPr>
        <p:txBody>
          <a:bodyPr>
            <a:noAutofit/>
          </a:bodyPr>
          <a:lstStyle/>
          <a:p>
            <a:r>
              <a:rPr lang="ru-RU" sz="6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Правила:</a:t>
            </a:r>
            <a:endParaRPr lang="ru-RU" sz="6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27984" y="980728"/>
            <a:ext cx="4716016" cy="6381328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Не </a:t>
            </a:r>
            <a:r>
              <a:rPr lang="ru-RU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ходіть</a:t>
            </a:r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з </a:t>
            </a:r>
            <a:r>
              <a:rPr lang="ru-RU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мокрими</a:t>
            </a:r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ногами і в сирому </a:t>
            </a:r>
            <a:r>
              <a:rPr lang="ru-RU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одязі</a:t>
            </a:r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;</a:t>
            </a:r>
          </a:p>
          <a:p>
            <a:pPr>
              <a:buFont typeface="Wingdings" pitchFamily="2" charset="2"/>
              <a:buChar char="v"/>
            </a:pPr>
            <a:r>
              <a:rPr lang="ru-RU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Намагайтеся</a:t>
            </a:r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не </a:t>
            </a:r>
            <a:r>
              <a:rPr lang="ru-RU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спілкуватися</a:t>
            </a:r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з людьми, які </a:t>
            </a:r>
            <a:r>
              <a:rPr lang="ru-RU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чихають</a:t>
            </a:r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та </a:t>
            </a:r>
            <a:r>
              <a:rPr lang="ru-RU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кашляють</a:t>
            </a:r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;</a:t>
            </a:r>
          </a:p>
          <a:p>
            <a:pPr>
              <a:buFont typeface="Wingdings" pitchFamily="2" charset="2"/>
              <a:buChar char="v"/>
            </a:pPr>
            <a:r>
              <a:rPr lang="ru-RU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Частіше</a:t>
            </a:r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їште</a:t>
            </a:r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овочі</a:t>
            </a:r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та </a:t>
            </a:r>
            <a:r>
              <a:rPr lang="ru-RU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фрукти</a:t>
            </a:r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у них </a:t>
            </a:r>
            <a:r>
              <a:rPr lang="ru-RU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містяться</a:t>
            </a:r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речовини</a:t>
            </a:r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які </a:t>
            </a:r>
            <a:r>
              <a:rPr lang="ru-RU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допоможуть</a:t>
            </a:r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побороти</a:t>
            </a:r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застуду</a:t>
            </a:r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Особливо </a:t>
            </a:r>
            <a:r>
              <a:rPr lang="ru-RU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корисні</a:t>
            </a:r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цибуля, </a:t>
            </a:r>
            <a:r>
              <a:rPr lang="ru-RU" sz="2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часник</a:t>
            </a:r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малина і смородина</a:t>
            </a:r>
            <a:endParaRPr lang="ru-RU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77072"/>
            <a:ext cx="2664296" cy="25922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1" y="908720"/>
            <a:ext cx="2686505" cy="302433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6" name="Рисунок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25552" y="2443200"/>
            <a:ext cx="1196752" cy="115212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7" name="Picture 3" descr="msoAC17D"/>
          <p:cNvPicPr>
            <a:picLocks noChangeAspect="1" noChangeArrowheads="1"/>
          </p:cNvPicPr>
          <p:nvPr/>
        </p:nvPicPr>
        <p:blipFill>
          <a:blip r:embed="rId5" cstate="print"/>
          <a:srcRect l="25128" t="19037" r="23138" b="17413"/>
          <a:stretch>
            <a:fillRect/>
          </a:stretch>
        </p:blipFill>
        <p:spPr bwMode="auto">
          <a:xfrm>
            <a:off x="3347864" y="3717032"/>
            <a:ext cx="1152128" cy="122413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8" name="Рисунок 7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47864" y="5085184"/>
            <a:ext cx="1152128" cy="115212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0" name="Picture 5" descr="E69BEE26"/>
          <p:cNvPicPr>
            <a:picLocks noChangeAspect="1" noChangeArrowheads="1"/>
          </p:cNvPicPr>
          <p:nvPr/>
        </p:nvPicPr>
        <p:blipFill>
          <a:blip r:embed="rId7" cstate="print"/>
          <a:srcRect t="6796" b="22063"/>
          <a:stretch>
            <a:fillRect/>
          </a:stretch>
        </p:blipFill>
        <p:spPr bwMode="auto">
          <a:xfrm>
            <a:off x="3347864" y="1124744"/>
            <a:ext cx="1147765" cy="116159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052736"/>
            <a:ext cx="8964488" cy="838200"/>
          </a:xfrm>
        </p:spPr>
        <p:txBody>
          <a:bodyPr>
            <a:normAutofit fontScale="90000"/>
          </a:bodyPr>
          <a:lstStyle/>
          <a:p>
            <a:r>
              <a:rPr lang="ru-RU" sz="49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ЯзИк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– орган СМАКУ, ЯКИЙ </a:t>
            </a:r>
            <a:r>
              <a:rPr lang="ru-RU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ДОпомАгаЄ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нам </a:t>
            </a:r>
            <a:r>
              <a:rPr lang="ru-RU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познаЙомитИся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З ВЛАСТИВОСТЯМИ предмета, </a:t>
            </a:r>
            <a:r>
              <a:rPr lang="ru-RU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коЛИ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нам не </a:t>
            </a:r>
            <a:r>
              <a:rPr lang="ru-RU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моЖутЬ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ru-RU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ДОпомоГТИ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органы ЗОРУ, НЮХУ І </a:t>
            </a:r>
            <a:r>
              <a:rPr lang="ru-RU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слухУ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.</a:t>
            </a:r>
            <a:endParaRPr lang="ru-RU" b="1" dirty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699792" y="2636056"/>
            <a:ext cx="3600400" cy="4108628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88640"/>
            <a:ext cx="5400600" cy="648072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5" name="Хорда 4"/>
          <p:cNvSpPr/>
          <p:nvPr/>
        </p:nvSpPr>
        <p:spPr>
          <a:xfrm rot="17081419">
            <a:off x="4313140" y="2238335"/>
            <a:ext cx="202049" cy="365105"/>
          </a:xfrm>
          <a:prstGeom prst="chord">
            <a:avLst/>
          </a:prstGeom>
          <a:solidFill>
            <a:srgbClr val="FB7D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96" y="-118120"/>
            <a:ext cx="9721080" cy="1170856"/>
          </a:xfrm>
        </p:spPr>
        <p:txBody>
          <a:bodyPr>
            <a:normAutofit/>
          </a:bodyPr>
          <a:lstStyle/>
          <a:p>
            <a:r>
              <a:rPr lang="ru-RU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Правила ГІГІЄНИ ПОРОЖНИНИ </a:t>
            </a:r>
            <a:r>
              <a:rPr lang="ru-RU" sz="4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рОта</a:t>
            </a:r>
            <a:r>
              <a:rPr lang="ru-RU" sz="4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endParaRPr lang="ru-RU" sz="4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9024" y="908720"/>
            <a:ext cx="8784976" cy="316835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4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Мийте</a:t>
            </a:r>
            <a:r>
              <a:rPr lang="ru-RU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4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овочі</a:t>
            </a:r>
            <a:r>
              <a:rPr lang="ru-RU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і </a:t>
            </a:r>
            <a:r>
              <a:rPr lang="ru-RU" sz="4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фрукти</a:t>
            </a:r>
            <a:r>
              <a:rPr lang="ru-RU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ru-RU" sz="4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щоб</a:t>
            </a:r>
            <a:r>
              <a:rPr lang="ru-RU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у рот не </a:t>
            </a:r>
            <a:r>
              <a:rPr lang="ru-RU" sz="4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потрапили</a:t>
            </a:r>
            <a:r>
              <a:rPr lang="ru-RU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4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мікроби</a:t>
            </a:r>
            <a:r>
              <a:rPr lang="ru-RU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;</a:t>
            </a:r>
          </a:p>
          <a:p>
            <a:pPr>
              <a:buFont typeface="Wingdings" pitchFamily="2" charset="2"/>
              <a:buChar char="§"/>
            </a:pPr>
            <a:r>
              <a:rPr lang="ru-RU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Регулярно </a:t>
            </a:r>
            <a:r>
              <a:rPr lang="ru-RU" sz="4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чистіть</a:t>
            </a:r>
            <a:r>
              <a:rPr lang="ru-RU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4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зуби</a:t>
            </a:r>
            <a:r>
              <a:rPr lang="ru-RU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та </a:t>
            </a:r>
            <a:r>
              <a:rPr lang="ru-RU" sz="4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полоскайте</a:t>
            </a:r>
            <a:r>
              <a:rPr lang="ru-RU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рот </a:t>
            </a:r>
            <a:r>
              <a:rPr lang="ru-RU" sz="4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післе</a:t>
            </a:r>
            <a:r>
              <a:rPr lang="ru-RU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4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їжі</a:t>
            </a:r>
            <a:r>
              <a:rPr lang="ru-RU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;</a:t>
            </a:r>
          </a:p>
          <a:p>
            <a:pPr>
              <a:buFont typeface="Wingdings" pitchFamily="2" charset="2"/>
              <a:buChar char="§"/>
            </a:pPr>
            <a:r>
              <a:rPr lang="ru-RU" sz="4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Мийте</a:t>
            </a:r>
            <a:r>
              <a:rPr lang="ru-RU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руки перед </a:t>
            </a:r>
            <a:r>
              <a:rPr lang="ru-RU" sz="4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їжею</a:t>
            </a:r>
            <a:r>
              <a:rPr lang="ru-RU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!</a:t>
            </a:r>
            <a:endParaRPr lang="ru-RU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149080"/>
            <a:ext cx="2448272" cy="252028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4149080"/>
            <a:ext cx="1656184" cy="252028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4149080"/>
            <a:ext cx="2520280" cy="252028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4149080"/>
            <a:ext cx="1728192" cy="252028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sz="53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ШКІРА</a:t>
            </a:r>
            <a:r>
              <a:rPr lang="ru-RU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– </a:t>
            </a:r>
            <a:r>
              <a:rPr lang="ru-RU" sz="5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орган ДОТИКУ. </a:t>
            </a:r>
            <a:r>
              <a:rPr lang="ru-RU" sz="53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ВОнА</a:t>
            </a:r>
            <a:r>
              <a:rPr lang="ru-RU" sz="5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53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покрываЄ</a:t>
            </a:r>
            <a:r>
              <a:rPr lang="ru-RU" sz="5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53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УсЕ</a:t>
            </a:r>
            <a:r>
              <a:rPr lang="ru-RU" sz="5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наше </a:t>
            </a:r>
            <a:r>
              <a:rPr lang="ru-RU" sz="53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тІло</a:t>
            </a:r>
            <a:endParaRPr lang="ru-RU" sz="53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4" descr="руки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528" y="1700808"/>
            <a:ext cx="4350483" cy="4752528"/>
          </a:xfrm>
          <a:noFill/>
          <a:ln>
            <a:solidFill>
              <a:schemeClr val="accent1"/>
            </a:solidFill>
          </a:ln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4716016" y="1779687"/>
            <a:ext cx="4427984" cy="458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Шкіра</a:t>
            </a: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дозволяє </a:t>
            </a:r>
            <a:r>
              <a:rPr lang="ru-RU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нам </a:t>
            </a:r>
            <a:r>
              <a:rPr lang="ru-RU" sz="32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ВІДЧУВАТИ </a:t>
            </a:r>
            <a:r>
              <a:rPr lang="ru-RU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предмети</a:t>
            </a: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ru-RU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тобто</a:t>
            </a: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відчувати</a:t>
            </a: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їх  </a:t>
            </a:r>
            <a:r>
              <a:rPr lang="ru-RU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властивості</a:t>
            </a: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</a:p>
          <a:p>
            <a:endParaRPr lang="ru-RU" sz="3200" b="1" dirty="0">
              <a:solidFill>
                <a:schemeClr val="tx2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холодний</a:t>
            </a: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або</a:t>
            </a: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теплий</a:t>
            </a:r>
            <a:endParaRPr lang="ru-RU" sz="32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м’який</a:t>
            </a: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або</a:t>
            </a: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жорсткий</a:t>
            </a:r>
            <a:endParaRPr lang="ru-RU" sz="3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пухнастий</a:t>
            </a: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або</a:t>
            </a: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гладкий</a:t>
            </a:r>
            <a:endParaRPr lang="ru-RU" sz="3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0" hangingPunct="0">
              <a:spcBef>
                <a:spcPct val="50000"/>
              </a:spcBef>
              <a:buClr>
                <a:schemeClr val="hlink"/>
              </a:buClr>
            </a:pPr>
            <a:endParaRPr lang="ru-RU" sz="2400" dirty="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7315144" y="1261920"/>
            <a:ext cx="1714512" cy="144016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3" name="Рисунок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3006079" y="1106489"/>
            <a:ext cx="1705962" cy="174247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4" name="Рисунок 3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51554" y="868726"/>
            <a:ext cx="1736742" cy="224877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30725" name="Picture 5" descr="7CAA1A94"/>
          <p:cNvPicPr>
            <a:picLocks noChangeAspect="1" noChangeArrowheads="1"/>
          </p:cNvPicPr>
          <p:nvPr/>
        </p:nvPicPr>
        <p:blipFill>
          <a:blip r:embed="rId5" cstate="print">
            <a:lum contrast="12000"/>
          </a:blip>
          <a:srcRect r="5084" b="2831"/>
          <a:stretch>
            <a:fillRect/>
          </a:stretch>
        </p:blipFill>
        <p:spPr bwMode="auto">
          <a:xfrm>
            <a:off x="2627784" y="4365104"/>
            <a:ext cx="1715083" cy="194421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804248" y="4509120"/>
            <a:ext cx="1944216" cy="165618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4365104"/>
            <a:ext cx="1872208" cy="194421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4365104"/>
            <a:ext cx="1584176" cy="19909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5" name="Рисунок 14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6200000">
            <a:off x="5271648" y="929152"/>
            <a:ext cx="1728192" cy="211937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cxnSp>
        <p:nvCxnSpPr>
          <p:cNvPr id="13" name="Прямая со стрелкой 12"/>
          <p:cNvCxnSpPr>
            <a:stCxn id="4" idx="3"/>
            <a:endCxn id="1027" idx="0"/>
          </p:cNvCxnSpPr>
          <p:nvPr/>
        </p:nvCxnSpPr>
        <p:spPr>
          <a:xfrm flipH="1">
            <a:off x="1331640" y="2861486"/>
            <a:ext cx="188285" cy="1503618"/>
          </a:xfrm>
          <a:prstGeom prst="straightConnector1">
            <a:avLst/>
          </a:prstGeom>
          <a:ln w="381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4" idx="3"/>
            <a:endCxn id="30725" idx="0"/>
          </p:cNvCxnSpPr>
          <p:nvPr/>
        </p:nvCxnSpPr>
        <p:spPr>
          <a:xfrm>
            <a:off x="1519925" y="2861486"/>
            <a:ext cx="1965401" cy="150361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4" idx="3"/>
            <a:endCxn id="12" idx="0"/>
          </p:cNvCxnSpPr>
          <p:nvPr/>
        </p:nvCxnSpPr>
        <p:spPr>
          <a:xfrm>
            <a:off x="1519925" y="2861486"/>
            <a:ext cx="4132195" cy="150361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4" idx="3"/>
            <a:endCxn id="11" idx="1"/>
          </p:cNvCxnSpPr>
          <p:nvPr/>
        </p:nvCxnSpPr>
        <p:spPr>
          <a:xfrm>
            <a:off x="1519925" y="2861486"/>
            <a:ext cx="6256431" cy="150361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3" idx="1"/>
            <a:endCxn id="1027" idx="0"/>
          </p:cNvCxnSpPr>
          <p:nvPr/>
        </p:nvCxnSpPr>
        <p:spPr>
          <a:xfrm flipH="1">
            <a:off x="1331640" y="2830706"/>
            <a:ext cx="2527420" cy="153439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stCxn id="15" idx="1"/>
            <a:endCxn id="12" idx="0"/>
          </p:cNvCxnSpPr>
          <p:nvPr/>
        </p:nvCxnSpPr>
        <p:spPr>
          <a:xfrm flipH="1">
            <a:off x="5652120" y="2852936"/>
            <a:ext cx="483624" cy="151216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15" idx="1"/>
            <a:endCxn id="11" idx="1"/>
          </p:cNvCxnSpPr>
          <p:nvPr/>
        </p:nvCxnSpPr>
        <p:spPr>
          <a:xfrm>
            <a:off x="6135744" y="2852936"/>
            <a:ext cx="1640612" cy="151216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stCxn id="2" idx="1"/>
            <a:endCxn id="30725" idx="0"/>
          </p:cNvCxnSpPr>
          <p:nvPr/>
        </p:nvCxnSpPr>
        <p:spPr>
          <a:xfrm flipH="1">
            <a:off x="3485326" y="2839256"/>
            <a:ext cx="4687074" cy="152584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2" idx="1"/>
            <a:endCxn id="12" idx="0"/>
          </p:cNvCxnSpPr>
          <p:nvPr/>
        </p:nvCxnSpPr>
        <p:spPr>
          <a:xfrm flipH="1">
            <a:off x="5652120" y="2839256"/>
            <a:ext cx="2520280" cy="152584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stCxn id="2" idx="1"/>
            <a:endCxn id="11" idx="1"/>
          </p:cNvCxnSpPr>
          <p:nvPr/>
        </p:nvCxnSpPr>
        <p:spPr>
          <a:xfrm flipH="1">
            <a:off x="7776356" y="2839256"/>
            <a:ext cx="396044" cy="152584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0" y="0"/>
            <a:ext cx="9144000" cy="8382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З’ЄДНАЙТЕ </a:t>
            </a:r>
            <a:r>
              <a:rPr kumimoji="0" lang="ru-RU" sz="3600" b="1" i="0" u="none" strike="noStrike" kern="1200" cap="all" spc="0" normalizeH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орган З предметом, ЯКИЙ </a:t>
            </a:r>
            <a:r>
              <a:rPr kumimoji="0" lang="ru-RU" sz="3600" b="1" i="0" u="none" strike="noStrike" kern="1200" cap="all" spc="0" normalizeH="0" noProof="0" dirty="0" err="1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ВІн</a:t>
            </a:r>
            <a:r>
              <a:rPr kumimoji="0" lang="ru-RU" sz="3600" b="1" i="0" u="none" strike="noStrike" kern="1200" cap="all" spc="0" normalizeH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3600" b="1" i="0" u="none" strike="noStrike" kern="1200" cap="all" spc="0" normalizeH="0" noProof="0" dirty="0" err="1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може</a:t>
            </a:r>
            <a:r>
              <a:rPr kumimoji="0" lang="ru-RU" sz="3600" b="1" i="0" u="none" strike="noStrike" kern="1200" cap="all" spc="0" normalizeH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3600" b="1" i="0" u="none" strike="noStrike" kern="1200" cap="all" spc="0" normalizeH="0" noProof="0" dirty="0" err="1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сприйняти</a:t>
            </a:r>
            <a:r>
              <a:rPr kumimoji="0" lang="ru-RU" sz="3600" b="1" i="0" u="none" strike="noStrike" kern="1200" cap="all" spc="0" normalizeH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3600" b="1" i="0" u="none" strike="noStrike" kern="1200" cap="all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60648"/>
            <a:ext cx="5184576" cy="633670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815620-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686800" cy="838200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solidFill>
                  <a:schemeClr val="bg1"/>
                </a:solidFill>
              </a:rPr>
              <a:t>Будьте </a:t>
            </a:r>
            <a:r>
              <a:rPr lang="ru-RU" sz="6600" b="1" dirty="0" err="1" smtClean="0">
                <a:solidFill>
                  <a:schemeClr val="bg1"/>
                </a:solidFill>
              </a:rPr>
              <a:t>здоровІ</a:t>
            </a:r>
            <a:r>
              <a:rPr lang="ru-RU" sz="6600" b="1" dirty="0" smtClean="0">
                <a:solidFill>
                  <a:schemeClr val="bg1"/>
                </a:solidFill>
              </a:rPr>
              <a:t>!</a:t>
            </a:r>
            <a:endParaRPr lang="ru-RU" sz="6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Другая 3">
      <a:dk1>
        <a:srgbClr val="00206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245</TotalTime>
  <Words>316</Words>
  <Application>Microsoft Office PowerPoint</Application>
  <PresentationFormat>Екран (4:3)</PresentationFormat>
  <Paragraphs>40</Paragraphs>
  <Slides>22</Slides>
  <Notes>2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22</vt:i4>
      </vt:variant>
    </vt:vector>
  </HeadingPairs>
  <TitlesOfParts>
    <vt:vector size="30" baseType="lpstr">
      <vt:lpstr>Arial</vt:lpstr>
      <vt:lpstr>Calibri</vt:lpstr>
      <vt:lpstr>Franklin Gothic Book</vt:lpstr>
      <vt:lpstr>Franklin Gothic Medium</vt:lpstr>
      <vt:lpstr>Tahoma</vt:lpstr>
      <vt:lpstr>Wingdings</vt:lpstr>
      <vt:lpstr>Wingdings 2</vt:lpstr>
      <vt:lpstr>Трек</vt:lpstr>
      <vt:lpstr>ЛЮДИНА ТА ЇЇ ЗДОРОВ’Я</vt:lpstr>
      <vt:lpstr>  НашІ помІЧНики –   органИ чуТТЯ</vt:lpstr>
      <vt:lpstr>Презентація PowerPoint</vt:lpstr>
      <vt:lpstr>Хто такі ДОСЛІДНИКИ?</vt:lpstr>
      <vt:lpstr>ОЧІ– орган зОрУ</vt:lpstr>
      <vt:lpstr>Презентація PowerPoint</vt:lpstr>
      <vt:lpstr>Що дІти РОБЛЯТЬ неправильно?</vt:lpstr>
      <vt:lpstr>Правила для ЗБЕРЕЖЕННЯ ЗОРУ:</vt:lpstr>
      <vt:lpstr>Презентація PowerPoint</vt:lpstr>
      <vt:lpstr>ВУХА– ДУЖЕ Тонкий І СКЛАДНИЙ орган, ЯКИЙ ТРЕБА береГТИ</vt:lpstr>
      <vt:lpstr>Презентація PowerPoint</vt:lpstr>
      <vt:lpstr>Правила для ЗБЕРЕЖЕННЯ слухУ:</vt:lpstr>
      <vt:lpstr>НІс – орган НЮХУ, ЗАВДЯКИ ЙОму мИ ВІДЧУВАЄМО запахи КВІТІВ І СМАЧНОЇ ЇЖІ, запах гарУ може ПОПЕРЕДИТИ нас ПРО НЕБЕЗПЕКУ–  ПРо пожеЖУ. ТЕ, Що мИ не БАЧИМО І не ЧУЄМО можемО РОЗРІЗНИТИ ЗА запахОМ</vt:lpstr>
      <vt:lpstr>Презентація PowerPoint</vt:lpstr>
      <vt:lpstr>Правила:</vt:lpstr>
      <vt:lpstr>ЯзИк – орган СМАКУ, ЯКИЙ ДОпомАгаЄ нам познаЙомитИся З ВЛАСТИВОСТЯМИ предмета, коЛИ нам не моЖутЬ ДОпомоГТИ органы ЗОРУ, НЮХУ І слухУ.</vt:lpstr>
      <vt:lpstr>Презентація PowerPoint</vt:lpstr>
      <vt:lpstr>Правила ГІГІЄНИ ПОРОЖНИНИ рОта:</vt:lpstr>
      <vt:lpstr>ШКІРА– орган ДОТИКУ. ВОнА покрываЄ УсЕ наше тІло</vt:lpstr>
      <vt:lpstr>Презентація PowerPoint</vt:lpstr>
      <vt:lpstr>Презентація PowerPoint</vt:lpstr>
      <vt:lpstr>Будьте здоровІ!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asus</dc:creator>
  <cp:lastModifiedBy>Користувач Windows</cp:lastModifiedBy>
  <cp:revision>29</cp:revision>
  <dcterms:created xsi:type="dcterms:W3CDTF">2011-10-23T08:52:46Z</dcterms:created>
  <dcterms:modified xsi:type="dcterms:W3CDTF">2019-05-31T05:17:32Z</dcterms:modified>
</cp:coreProperties>
</file>