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58" r:id="rId5"/>
    <p:sldId id="267" r:id="rId6"/>
    <p:sldId id="268" r:id="rId7"/>
    <p:sldId id="269" r:id="rId8"/>
    <p:sldId id="272" r:id="rId9"/>
    <p:sldId id="259" r:id="rId10"/>
    <p:sldId id="260" r:id="rId11"/>
    <p:sldId id="270" r:id="rId12"/>
    <p:sldId id="271" r:id="rId13"/>
    <p:sldId id="262" r:id="rId14"/>
    <p:sldId id="264" r:id="rId1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9C3F1"/>
    <a:srgbClr val="74ADEC"/>
    <a:srgbClr val="0099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31" name="Rectangle 7"/>
          <p:cNvSpPr>
            <a:spLocks noGrp="1" noChangeArrowheads="1"/>
          </p:cNvSpPr>
          <p:nvPr>
            <p:ph type="ctrTitle"/>
          </p:nvPr>
        </p:nvSpPr>
        <p:spPr>
          <a:xfrm>
            <a:off x="963613" y="3951288"/>
            <a:ext cx="7713662" cy="1081087"/>
          </a:xfrm>
        </p:spPr>
        <p:txBody>
          <a:bodyPr anchor="b"/>
          <a:lstStyle>
            <a:lvl1pPr>
              <a:lnSpc>
                <a:spcPct val="110000"/>
              </a:lnSpc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de-DE"/>
          </a:p>
        </p:txBody>
      </p:sp>
      <p:sp>
        <p:nvSpPr>
          <p:cNvPr id="111632" name="Rectangle 12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960438" y="5075238"/>
            <a:ext cx="7740650" cy="757237"/>
          </a:xfrm>
        </p:spPr>
        <p:txBody>
          <a:bodyPr tIns="45720" bIns="45720"/>
          <a:lstStyle>
            <a:lvl1pPr marL="0" indent="0">
              <a:buFont typeface="Wingdings" charset="2"/>
              <a:buNone/>
              <a:defRPr sz="2400"/>
            </a:lvl1pPr>
          </a:lstStyle>
          <a:p>
            <a:r>
              <a:rPr lang="ru-RU" smtClean="0"/>
              <a:t>Образец подзаголовка</a:t>
            </a:r>
            <a:endParaRPr lang="de-DE"/>
          </a:p>
        </p:txBody>
      </p:sp>
      <p:sp>
        <p:nvSpPr>
          <p:cNvPr id="4" name="Footer Placeholder 3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95275" y="1489075"/>
            <a:ext cx="4186238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33913" y="1489075"/>
            <a:ext cx="4186237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97663" y="271463"/>
            <a:ext cx="2133600" cy="5530850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95275" y="271463"/>
            <a:ext cx="6249988" cy="5530850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5275" y="1489075"/>
            <a:ext cx="8524875" cy="431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zh-CN" smtClean="0"/>
              <a:t>Textmasterformate durch Klicken bearbeiten</a:t>
            </a:r>
          </a:p>
          <a:p>
            <a:pPr lvl="1"/>
            <a:r>
              <a:rPr lang="de-DE" altLang="zh-CN" smtClean="0"/>
              <a:t>Zweite Ebene</a:t>
            </a:r>
          </a:p>
          <a:p>
            <a:pPr lvl="2"/>
            <a:r>
              <a:rPr lang="de-DE" altLang="zh-CN" smtClean="0"/>
              <a:t>Dritte Ebene</a:t>
            </a:r>
          </a:p>
          <a:p>
            <a:pPr lvl="3"/>
            <a:r>
              <a:rPr lang="de-DE" altLang="zh-CN" smtClean="0"/>
              <a:t>Vierte Ebene</a:t>
            </a:r>
          </a:p>
          <a:p>
            <a:pPr lvl="4"/>
            <a:r>
              <a:rPr lang="de-DE" altLang="zh-CN" smtClean="0"/>
              <a:t>Fünfte Ebene</a:t>
            </a:r>
          </a:p>
        </p:txBody>
      </p:sp>
      <p:sp>
        <p:nvSpPr>
          <p:cNvPr id="110595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365875"/>
            <a:ext cx="2895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noProof="1">
                <a:solidFill>
                  <a:schemeClr val="bg1"/>
                </a:solidFill>
                <a:latin typeface="Arial" charset="0"/>
                <a:cs typeface="Arial" charset="0"/>
              </a:defRPr>
            </a:lvl1pPr>
          </a:lstStyle>
          <a:p>
            <a:endParaRPr lang="uk-UA"/>
          </a:p>
        </p:txBody>
      </p:sp>
      <p:sp>
        <p:nvSpPr>
          <p:cNvPr id="110597" name="Rectangle 5"/>
          <p:cNvSpPr>
            <a:spLocks noChangeArrowheads="1"/>
          </p:cNvSpPr>
          <p:nvPr/>
        </p:nvSpPr>
        <p:spPr bwMode="gray">
          <a:xfrm>
            <a:off x="219075" y="6365875"/>
            <a:ext cx="13430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de-DE" altLang="zh-CN" sz="1000">
                <a:ea typeface="宋体" charset="-122"/>
              </a:rPr>
              <a:t>Page </a:t>
            </a:r>
            <a:r>
              <a:rPr lang="de-DE" altLang="zh-CN" sz="1000">
                <a:ea typeface="宋体" charset="-122"/>
                <a:sym typeface="Wingdings" pitchFamily="2" charset="2"/>
              </a:rPr>
              <a:t></a:t>
            </a:r>
            <a:r>
              <a:rPr lang="de-DE" altLang="zh-CN" sz="1000">
                <a:ea typeface="宋体" charset="-122"/>
              </a:rPr>
              <a:t> </a:t>
            </a:r>
            <a:fld id="{2212FDBA-A648-47D4-A20E-80D3ED61E208}" type="slidenum">
              <a:rPr lang="de-DE" altLang="zh-CN" sz="1000">
                <a:ea typeface="宋体" charset="-122"/>
              </a:rPr>
              <a:pPr eaLnBrk="1" hangingPunct="1"/>
              <a:t>‹#›</a:t>
            </a:fld>
            <a:endParaRPr lang="de-DE" altLang="zh-CN" sz="1000">
              <a:ea typeface="宋体" charset="-122"/>
            </a:endParaRPr>
          </a:p>
        </p:txBody>
      </p:sp>
      <p:sp>
        <p:nvSpPr>
          <p:cNvPr id="1029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311150" y="271463"/>
            <a:ext cx="85201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zh-CN" smtClean="0"/>
              <a:t>Klicken Sie, um das Titelformat zu bearbeiten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180975" indent="-180975" algn="l" rtl="0" eaLnBrk="1" fontAlgn="base" hangingPunct="1">
        <a:spcBef>
          <a:spcPct val="0"/>
        </a:spcBef>
        <a:spcAft>
          <a:spcPct val="4000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444500" indent="-261938" algn="l" rtl="0" eaLnBrk="1" fontAlgn="base" hangingPunct="1">
        <a:spcBef>
          <a:spcPct val="0"/>
        </a:spcBef>
        <a:spcAft>
          <a:spcPct val="40000"/>
        </a:spcAft>
        <a:buChar char="–"/>
        <a:defRPr>
          <a:solidFill>
            <a:schemeClr val="tx1"/>
          </a:solidFill>
          <a:latin typeface="+mn-lt"/>
          <a:cs typeface="+mn-cs"/>
        </a:defRPr>
      </a:lvl2pPr>
      <a:lvl3pPr marL="720725" indent="-274638" algn="l" rtl="0" eaLnBrk="1" fontAlgn="base" hangingPunct="1">
        <a:spcBef>
          <a:spcPct val="0"/>
        </a:spcBef>
        <a:spcAft>
          <a:spcPct val="40000"/>
        </a:spcAft>
        <a:buChar char="•"/>
        <a:defRPr>
          <a:solidFill>
            <a:schemeClr val="tx1"/>
          </a:solidFill>
          <a:latin typeface="+mn-lt"/>
          <a:cs typeface="+mn-cs"/>
        </a:defRPr>
      </a:lvl3pPr>
      <a:lvl4pPr marL="987425" indent="-265113" algn="l" rtl="0" eaLnBrk="1" fontAlgn="base" hangingPunct="1">
        <a:spcBef>
          <a:spcPct val="0"/>
        </a:spcBef>
        <a:spcAft>
          <a:spcPct val="40000"/>
        </a:spcAft>
        <a:buChar char="–"/>
        <a:defRPr>
          <a:solidFill>
            <a:schemeClr val="tx1"/>
          </a:solidFill>
          <a:latin typeface="+mn-lt"/>
          <a:cs typeface="+mn-cs"/>
        </a:defRPr>
      </a:lvl4pPr>
      <a:lvl5pPr marL="1254125" indent="-265113" algn="l" rtl="0" eaLnBrk="1" fontAlgn="base" hangingPunct="1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5pPr>
      <a:lvl6pPr marL="1711325" indent="-265113" algn="l" rtl="0" eaLnBrk="1" fontAlgn="base" hangingPunct="1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eaLnBrk="1" fontAlgn="base" hangingPunct="1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eaLnBrk="1" fontAlgn="base" hangingPunct="1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eaLnBrk="1" fontAlgn="base" hangingPunct="1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5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8.jpe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63613" y="3786191"/>
            <a:ext cx="5192563" cy="928694"/>
          </a:xfrm>
        </p:spPr>
        <p:txBody>
          <a:bodyPr/>
          <a:lstStyle/>
          <a:p>
            <a:r>
              <a:rPr lang="uk-UA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800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Літературна гра</a:t>
            </a:r>
            <a:endParaRPr lang="uk-UA" sz="4800" dirty="0">
              <a:ln>
                <a:solidFill>
                  <a:schemeClr val="bg1"/>
                </a:solidFill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5075238"/>
            <a:ext cx="7215238" cy="757237"/>
          </a:xfrm>
        </p:spPr>
        <p:txBody>
          <a:bodyPr/>
          <a:lstStyle/>
          <a:p>
            <a:r>
              <a:rPr lang="uk-UA" sz="28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Цікаві пригоди незвичайних героїв ”</a:t>
            </a:r>
            <a:endParaRPr lang="uk-UA" sz="2800" b="1" i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80" name="Picture 4" descr="Сказки клипарт (67 фото) » Рисунки для срисовки и не тольк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300192" y="116632"/>
            <a:ext cx="2689318" cy="2066888"/>
          </a:xfrm>
          <a:prstGeom prst="rect">
            <a:avLst/>
          </a:prstGeom>
          <a:noFill/>
        </p:spPr>
      </p:pic>
      <p:sp>
        <p:nvSpPr>
          <p:cNvPr id="9220" name="AutoShape 4" descr="Умная сова - векторные изображения, Умная сова картинки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04664"/>
            <a:ext cx="5498040" cy="319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 descr="КАЗКОВІ ФІНЛЯНДІЯ ТА НОРВЕГІЯ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04916">
            <a:off x="7066982" y="3799503"/>
            <a:ext cx="1935660" cy="19356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150" y="188640"/>
            <a:ext cx="8520113" cy="792088"/>
          </a:xfrm>
        </p:spPr>
        <p:txBody>
          <a:bodyPr/>
          <a:lstStyle/>
          <a:p>
            <a:pPr algn="ctr"/>
            <a:r>
              <a:rPr lang="uk-UA" sz="4000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Хто автор твору?</a:t>
            </a:r>
            <a:endParaRPr lang="uk-UA" sz="4000" dirty="0"/>
          </a:p>
        </p:txBody>
      </p:sp>
      <p:pic>
        <p:nvPicPr>
          <p:cNvPr id="4" name="Рисунок 3" descr="Книга PNG Images Transparent Free Download | PNGMart"/>
          <p:cNvPicPr/>
          <p:nvPr/>
        </p:nvPicPr>
        <p:blipFill>
          <a:blip r:embed="rId2" cstate="print"/>
          <a:srcRect l="5625" t="24122" r="7187" b="24009"/>
          <a:stretch>
            <a:fillRect/>
          </a:stretch>
        </p:blipFill>
        <p:spPr bwMode="auto">
          <a:xfrm>
            <a:off x="0" y="5641451"/>
            <a:ext cx="1622066" cy="1216549"/>
          </a:xfrm>
          <a:prstGeom prst="rect">
            <a:avLst/>
          </a:prstGeom>
          <a:noFill/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683568" y="1412776"/>
          <a:ext cx="8136904" cy="36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496"/>
                <a:gridCol w="3672408"/>
              </a:tblGrid>
              <a:tr h="900100"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1. “ Мала Баба Яга ”</a:t>
                      </a:r>
                      <a:endParaRPr lang="uk-UA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solidFill>
                            <a:srgbClr val="0000FF"/>
                          </a:solidFill>
                        </a:rPr>
                        <a:t>А. Джон Рональд Руел Толкін</a:t>
                      </a:r>
                      <a:endParaRPr lang="uk-UA" sz="24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900100"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2. “ Маленькі тролі і велика повінь ”</a:t>
                      </a:r>
                      <a:endParaRPr lang="uk-UA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solidFill>
                            <a:srgbClr val="0000FF"/>
                          </a:solidFill>
                        </a:rPr>
                        <a:t>Б. Отфрід Пройслер</a:t>
                      </a:r>
                      <a:endParaRPr lang="uk-UA" sz="24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900100"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3. “ Конрад, або Дитина з бляшанки ”</a:t>
                      </a:r>
                      <a:endParaRPr lang="uk-UA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solidFill>
                            <a:srgbClr val="0000FF"/>
                          </a:solidFill>
                        </a:rPr>
                        <a:t>В. Туве Янссон</a:t>
                      </a:r>
                      <a:endParaRPr lang="uk-UA" sz="24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900100"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4. “ Гобіт ”</a:t>
                      </a:r>
                      <a:endParaRPr lang="uk-UA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solidFill>
                            <a:srgbClr val="0000FF"/>
                          </a:solidFill>
                        </a:rPr>
                        <a:t>Г. Крістіна Нестлінґер </a:t>
                      </a:r>
                      <a:endParaRPr lang="uk-UA" sz="24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" name="Рисунок 5" descr="Lenagold - Клипарт - Знаки, символы, пиктограммы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5085184"/>
            <a:ext cx="115212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150" y="116632"/>
            <a:ext cx="8520113" cy="812038"/>
          </a:xfrm>
        </p:spPr>
        <p:txBody>
          <a:bodyPr/>
          <a:lstStyle/>
          <a:p>
            <a:pPr algn="ctr"/>
            <a:r>
              <a:rPr lang="uk-UA" sz="4000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Упізнай героя</a:t>
            </a:r>
            <a:endParaRPr lang="uk-UA" sz="4000" dirty="0">
              <a:ln>
                <a:solidFill>
                  <a:schemeClr val="bg1"/>
                </a:solidFill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Плакат Империя поздравлений Баба Яга купить в интернет-магазине Детский мир"/>
          <p:cNvPicPr>
            <a:picLocks noChangeAspect="1" noChangeArrowheads="1"/>
          </p:cNvPicPr>
          <p:nvPr/>
        </p:nvPicPr>
        <p:blipFill>
          <a:blip r:embed="rId2" cstate="print"/>
          <a:srcRect l="9999" r="13333"/>
          <a:stretch>
            <a:fillRect/>
          </a:stretch>
        </p:blipFill>
        <p:spPr bwMode="auto">
          <a:xfrm>
            <a:off x="0" y="2636912"/>
            <a:ext cx="3012323" cy="3929090"/>
          </a:xfrm>
          <a:prstGeom prst="rect">
            <a:avLst/>
          </a:prstGeom>
          <a:noFill/>
        </p:spPr>
      </p:pic>
      <p:pic>
        <p:nvPicPr>
          <p:cNvPr id="1026" name="Picture 2" descr="Майстер-клас із малювання коміксів про Мумі-Тролів (вулиця Лаврська 16а,  Киев, город Киев, Украина) 20.03.16 | Маршрут, квитки, списки."/>
          <p:cNvPicPr>
            <a:picLocks noChangeAspect="1" noChangeArrowheads="1"/>
          </p:cNvPicPr>
          <p:nvPr/>
        </p:nvPicPr>
        <p:blipFill>
          <a:blip r:embed="rId3" cstate="print"/>
          <a:srcRect l="2600" t="20347"/>
          <a:stretch>
            <a:fillRect/>
          </a:stretch>
        </p:blipFill>
        <p:spPr bwMode="auto">
          <a:xfrm>
            <a:off x="2915816" y="1124744"/>
            <a:ext cx="2270351" cy="2785012"/>
          </a:xfrm>
          <a:prstGeom prst="rect">
            <a:avLst/>
          </a:prstGeom>
          <a:noFill/>
        </p:spPr>
      </p:pic>
      <p:pic>
        <p:nvPicPr>
          <p:cNvPr id="1028" name="Picture 4" descr="Кристине Нёстлингер. Конрад, или ребёнок из консервной банки. - Книги на  русском языке в Вене"/>
          <p:cNvPicPr>
            <a:picLocks noChangeAspect="1" noChangeArrowheads="1"/>
          </p:cNvPicPr>
          <p:nvPr/>
        </p:nvPicPr>
        <p:blipFill>
          <a:blip r:embed="rId4" cstate="print"/>
          <a:srcRect l="20270" t="33506" r="29054"/>
          <a:stretch>
            <a:fillRect/>
          </a:stretch>
        </p:blipFill>
        <p:spPr bwMode="auto">
          <a:xfrm>
            <a:off x="6948264" y="1844824"/>
            <a:ext cx="1857388" cy="3194675"/>
          </a:xfrm>
          <a:prstGeom prst="rect">
            <a:avLst/>
          </a:prstGeom>
          <a:noFill/>
        </p:spPr>
      </p:pic>
      <p:sp>
        <p:nvSpPr>
          <p:cNvPr id="1030" name="AutoShape 6" descr="Більбо: векторна графіка, зображення, Більбо малюнки ..."/>
          <p:cNvSpPr>
            <a:spLocks noChangeAspect="1" noChangeArrowheads="1"/>
          </p:cNvSpPr>
          <p:nvPr/>
        </p:nvSpPr>
        <p:spPr bwMode="auto">
          <a:xfrm>
            <a:off x="15398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Хоббіт мультфільм характер вектор — стоковий вектор"/>
          <p:cNvSpPr>
            <a:spLocks noChangeAspect="1" noChangeArrowheads="1"/>
          </p:cNvSpPr>
          <p:nvPr/>
        </p:nvSpPr>
        <p:spPr bwMode="auto">
          <a:xfrm>
            <a:off x="15398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Хоббит - векторные изображения, Хоббит картинки | Depositphotos"/>
          <p:cNvSpPr>
            <a:spLocks noChangeAspect="1" noChangeArrowheads="1"/>
          </p:cNvSpPr>
          <p:nvPr/>
        </p:nvSpPr>
        <p:spPr bwMode="auto">
          <a:xfrm>
            <a:off x="15398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6" name="Picture 12" descr="Читать онлайн «Хоббит, или Туда и Обратно», Джон Роналд Руэл Толкин – Литрес"/>
          <p:cNvPicPr>
            <a:picLocks noChangeAspect="1" noChangeArrowheads="1"/>
          </p:cNvPicPr>
          <p:nvPr/>
        </p:nvPicPr>
        <p:blipFill>
          <a:blip r:embed="rId5" cstate="print">
            <a:lum bright="-20000" contrast="20000"/>
          </a:blip>
          <a:srcRect/>
          <a:stretch>
            <a:fillRect/>
          </a:stretch>
        </p:blipFill>
        <p:spPr bwMode="auto">
          <a:xfrm>
            <a:off x="4716016" y="3573016"/>
            <a:ext cx="2056068" cy="3031715"/>
          </a:xfrm>
          <a:prstGeom prst="rect">
            <a:avLst/>
          </a:prstGeom>
          <a:noFill/>
        </p:spPr>
      </p:pic>
      <p:pic>
        <p:nvPicPr>
          <p:cNvPr id="12" name="Рисунок 11" descr="Книга PNG Images Transparent Free Download | PNGMart"/>
          <p:cNvPicPr/>
          <p:nvPr/>
        </p:nvPicPr>
        <p:blipFill>
          <a:blip r:embed="rId6" cstate="print"/>
          <a:srcRect l="5625" t="24122" r="7187" b="24009"/>
          <a:stretch>
            <a:fillRect/>
          </a:stretch>
        </p:blipFill>
        <p:spPr bwMode="auto">
          <a:xfrm>
            <a:off x="7380312" y="116632"/>
            <a:ext cx="1622066" cy="1216549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4788024" y="4221088"/>
            <a:ext cx="5040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3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644008" y="1124744"/>
            <a:ext cx="5040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2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020272" y="1916832"/>
            <a:ext cx="5040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4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1520" y="2852936"/>
            <a:ext cx="5040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1</a:t>
            </a:r>
            <a:endParaRPr lang="uk-UA" sz="2400" b="1" dirty="0">
              <a:solidFill>
                <a:srgbClr val="FF0000"/>
              </a:solidFill>
            </a:endParaRPr>
          </a:p>
        </p:txBody>
      </p:sp>
      <p:pic>
        <p:nvPicPr>
          <p:cNvPr id="17" name="Picture 2" descr="КАЗКОВІ ФІНЛЯНДІЯ ТА НОРВЕГІЯ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604916">
            <a:off x="412075" y="122458"/>
            <a:ext cx="1534417" cy="15344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150" y="188640"/>
            <a:ext cx="8520113" cy="730523"/>
          </a:xfrm>
        </p:spPr>
        <p:txBody>
          <a:bodyPr/>
          <a:lstStyle/>
          <a:p>
            <a:pPr algn="ctr"/>
            <a:r>
              <a:rPr lang="uk-UA" sz="4000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Поєднай у пари</a:t>
            </a:r>
            <a:endParaRPr lang="uk-UA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59832" y="1412776"/>
            <a:ext cx="3213570" cy="4313238"/>
          </a:xfrm>
        </p:spPr>
        <p:txBody>
          <a:bodyPr/>
          <a:lstStyle/>
          <a:p>
            <a:r>
              <a:rPr lang="uk-UA" sz="2400" b="1" dirty="0" smtClean="0"/>
              <a:t>Абраксас </a:t>
            </a:r>
          </a:p>
          <a:p>
            <a:r>
              <a:rPr lang="uk-UA" sz="2400" b="1" dirty="0" smtClean="0"/>
              <a:t>Берті Бартолотті </a:t>
            </a:r>
          </a:p>
          <a:p>
            <a:r>
              <a:rPr lang="uk-UA" sz="2400" b="1" dirty="0" smtClean="0"/>
              <a:t>Більбо Злоткінс</a:t>
            </a:r>
          </a:p>
          <a:p>
            <a:r>
              <a:rPr lang="uk-UA" sz="2400" b="1" dirty="0" smtClean="0"/>
              <a:t>Гандальф</a:t>
            </a:r>
          </a:p>
          <a:p>
            <a:r>
              <a:rPr lang="uk-UA" sz="2400" b="1" dirty="0" smtClean="0"/>
              <a:t>Крихітне Звірятко</a:t>
            </a:r>
          </a:p>
          <a:p>
            <a:r>
              <a:rPr lang="uk-UA" sz="2400" b="1" dirty="0" smtClean="0"/>
              <a:t>Конрад</a:t>
            </a:r>
          </a:p>
          <a:p>
            <a:r>
              <a:rPr lang="uk-UA" sz="2400" b="1" dirty="0" smtClean="0"/>
              <a:t>Мала Баба Яга </a:t>
            </a:r>
          </a:p>
          <a:p>
            <a:r>
              <a:rPr lang="uk-UA" sz="2400" b="1" dirty="0" smtClean="0"/>
              <a:t>Мумі-троль</a:t>
            </a:r>
            <a:endParaRPr lang="uk-UA" sz="2400" b="1" dirty="0"/>
          </a:p>
        </p:txBody>
      </p:sp>
      <p:pic>
        <p:nvPicPr>
          <p:cNvPr id="27650" name="Picture 2" descr="Плакат Империя поздравлений Баба Яга купить в интернет-магазине Детский мир"/>
          <p:cNvPicPr>
            <a:picLocks noChangeAspect="1" noChangeArrowheads="1"/>
          </p:cNvPicPr>
          <p:nvPr/>
        </p:nvPicPr>
        <p:blipFill>
          <a:blip r:embed="rId2" cstate="print"/>
          <a:srcRect l="7560" r="11801"/>
          <a:stretch>
            <a:fillRect/>
          </a:stretch>
        </p:blipFill>
        <p:spPr bwMode="auto">
          <a:xfrm>
            <a:off x="193453" y="1772816"/>
            <a:ext cx="2362323" cy="2929496"/>
          </a:xfrm>
          <a:prstGeom prst="rect">
            <a:avLst/>
          </a:prstGeom>
          <a:noFill/>
        </p:spPr>
      </p:pic>
      <p:pic>
        <p:nvPicPr>
          <p:cNvPr id="6" name="Рисунок 5" descr="Книга PNG Images Transparent Free Download | PNGMart"/>
          <p:cNvPicPr/>
          <p:nvPr/>
        </p:nvPicPr>
        <p:blipFill>
          <a:blip r:embed="rId3" cstate="print"/>
          <a:srcRect l="5625" t="24122" r="7187" b="24009"/>
          <a:stretch>
            <a:fillRect/>
          </a:stretch>
        </p:blipFill>
        <p:spPr bwMode="auto">
          <a:xfrm>
            <a:off x="0" y="5641451"/>
            <a:ext cx="1622066" cy="1216549"/>
          </a:xfrm>
          <a:prstGeom prst="rect">
            <a:avLst/>
          </a:prstGeom>
          <a:noFill/>
        </p:spPr>
      </p:pic>
      <p:pic>
        <p:nvPicPr>
          <p:cNvPr id="8" name="Picture 2" descr="КАЗКОВІ ФІНЛЯНДІЯ ТА НОРВЕГІЯ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04916">
            <a:off x="6830277" y="199626"/>
            <a:ext cx="2142718" cy="2142719"/>
          </a:xfrm>
          <a:prstGeom prst="rect">
            <a:avLst/>
          </a:prstGeom>
          <a:noFill/>
        </p:spPr>
      </p:pic>
      <p:pic>
        <p:nvPicPr>
          <p:cNvPr id="11266" name="Picture 2" descr="Картинки руки закоханих"/>
          <p:cNvPicPr>
            <a:picLocks noChangeAspect="1" noChangeArrowheads="1"/>
          </p:cNvPicPr>
          <p:nvPr/>
        </p:nvPicPr>
        <p:blipFill>
          <a:blip r:embed="rId5" cstate="print"/>
          <a:srcRect l="18148" b="21707"/>
          <a:stretch>
            <a:fillRect/>
          </a:stretch>
        </p:blipFill>
        <p:spPr bwMode="auto">
          <a:xfrm>
            <a:off x="5709690" y="4581128"/>
            <a:ext cx="3188718" cy="19442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1196752"/>
            <a:ext cx="7632848" cy="4605561"/>
          </a:xfrm>
        </p:spPr>
        <p:txBody>
          <a:bodyPr/>
          <a:lstStyle/>
          <a:p>
            <a:r>
              <a:rPr lang="uk-UA" sz="2200" b="1" dirty="0" smtClean="0"/>
              <a:t>Було Малій Бабі Язі усього ____ років.</a:t>
            </a:r>
          </a:p>
          <a:p>
            <a:r>
              <a:rPr lang="uk-UA" sz="2200" b="1" dirty="0" smtClean="0"/>
              <a:t>___ дні і ___ ночі йшла Мала Баба Яга до своєї хатки.</a:t>
            </a:r>
          </a:p>
          <a:p>
            <a:r>
              <a:rPr lang="uk-UA" sz="2200" b="1" dirty="0" smtClean="0"/>
              <a:t>Це мій син. Йому ___ років, і звати його Конрад.</a:t>
            </a:r>
          </a:p>
          <a:p>
            <a:r>
              <a:rPr lang="uk-UA" sz="2200" b="1" dirty="0" smtClean="0"/>
              <a:t>Мумі-троль і Мама вирушили в дорогу. Спочатку ___, а потім ____ .</a:t>
            </a:r>
          </a:p>
          <a:p>
            <a:r>
              <a:rPr lang="uk-UA" sz="2200" b="1" dirty="0" smtClean="0"/>
              <a:t>Пообідати гобіти примудряються ___ на день.</a:t>
            </a:r>
            <a:endParaRPr lang="uk-UA" sz="2200" b="1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11150" y="260648"/>
            <a:ext cx="8520113" cy="658515"/>
          </a:xfrm>
        </p:spPr>
        <p:txBody>
          <a:bodyPr/>
          <a:lstStyle/>
          <a:p>
            <a:pPr algn="ctr"/>
            <a:r>
              <a:rPr lang="uk-UA" sz="4000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 </a:t>
            </a:r>
            <a:r>
              <a:rPr lang="uk-UA" sz="4000" dirty="0" err="1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“Кращий</a:t>
            </a:r>
            <a:r>
              <a:rPr lang="uk-UA" sz="4000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000" dirty="0" err="1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математик”</a:t>
            </a:r>
            <a:endParaRPr lang="uk-UA" sz="4000" dirty="0"/>
          </a:p>
        </p:txBody>
      </p:sp>
      <p:pic>
        <p:nvPicPr>
          <p:cNvPr id="5" name="Рисунок 4" descr="Книга PNG Images Transparent Free Download | PNGMart"/>
          <p:cNvPicPr/>
          <p:nvPr/>
        </p:nvPicPr>
        <p:blipFill>
          <a:blip r:embed="rId2" cstate="print"/>
          <a:srcRect l="5625" t="24122" r="7187" b="24009"/>
          <a:stretch>
            <a:fillRect/>
          </a:stretch>
        </p:blipFill>
        <p:spPr bwMode="auto">
          <a:xfrm>
            <a:off x="0" y="5641451"/>
            <a:ext cx="1622066" cy="1216549"/>
          </a:xfrm>
          <a:prstGeom prst="rect">
            <a:avLst/>
          </a:prstGeom>
          <a:noFill/>
        </p:spPr>
      </p:pic>
      <p:sp>
        <p:nvSpPr>
          <p:cNvPr id="23554" name="AutoShape 2" descr="Конрад, або Дитина з бляшанки&quot; —01. АУДІОКНИГА українською слухати онлайн.  Нестлігер.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3558" name="Picture 6" descr="Посібник для уроків математики І семестр 6 класу (оновлений)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3707180" y="4077072"/>
            <a:ext cx="2560668" cy="25521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11150" y="116632"/>
            <a:ext cx="8520113" cy="802531"/>
          </a:xfrm>
        </p:spPr>
        <p:txBody>
          <a:bodyPr/>
          <a:lstStyle/>
          <a:p>
            <a:pPr algn="ctr"/>
            <a:r>
              <a:rPr lang="uk-UA" sz="4000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Чарівні предмети</a:t>
            </a:r>
            <a:endParaRPr lang="uk-UA" sz="4000" dirty="0"/>
          </a:p>
        </p:txBody>
      </p:sp>
      <p:sp>
        <p:nvSpPr>
          <p:cNvPr id="25602" name="AutoShape 2" descr="Рисунки воронов для срисовки (72 фото) 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4293096"/>
            <a:ext cx="20002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605" name="AutoShape 5" descr="Волшебная книга: векторные изображения и иллюстрации, которые можно скачать  бесплатно | Freepi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3" cstate="print"/>
          <a:srcRect l="11206" r="12014" b="15408"/>
          <a:stretch>
            <a:fillRect/>
          </a:stretch>
        </p:blipFill>
        <p:spPr bwMode="auto">
          <a:xfrm>
            <a:off x="179512" y="4221088"/>
            <a:ext cx="2520280" cy="2492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4" cstate="print"/>
          <a:srcRect l="13440" r="16001"/>
          <a:stretch>
            <a:fillRect/>
          </a:stretch>
        </p:blipFill>
        <p:spPr bwMode="auto">
          <a:xfrm>
            <a:off x="2915816" y="1196752"/>
            <a:ext cx="1512168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8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29394" y="1340767"/>
            <a:ext cx="2071242" cy="2232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Рисунок 10" descr="C:\Users\HOME\Desktop\ЗАРЛІТ\1626814228_42-krasivosti-pro-p-zmei-na-maldivakh-zhivotnie-krasivo-foto-43.jpg"/>
          <p:cNvPicPr/>
          <p:nvPr/>
        </p:nvPicPr>
        <p:blipFill>
          <a:blip r:embed="rId6" cstate="print"/>
          <a:srcRect l="3736" r="18390"/>
          <a:stretch>
            <a:fillRect/>
          </a:stretch>
        </p:blipFill>
        <p:spPr bwMode="auto">
          <a:xfrm>
            <a:off x="179512" y="1340768"/>
            <a:ext cx="2581275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HOME\Desktop\ЗАРЛІТ\pngtree-a-tin-can-vector-or-color-illustration-png-image_2023291.jpg"/>
          <p:cNvPicPr/>
          <p:nvPr/>
        </p:nvPicPr>
        <p:blipFill>
          <a:blip r:embed="rId7" cstate="print"/>
          <a:srcRect l="16265" r="13253"/>
          <a:stretch>
            <a:fillRect/>
          </a:stretch>
        </p:blipFill>
        <p:spPr bwMode="auto">
          <a:xfrm>
            <a:off x="5580112" y="4509120"/>
            <a:ext cx="1493317" cy="179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0" name="Picture 10" descr="Цукерки шоколадні Skava &quot;Чорнослив з волоським горіхом&quot;, ціна 219 грн —  Prom.ua (ID#963763837)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1484784"/>
            <a:ext cx="1872208" cy="1872208"/>
          </a:xfrm>
          <a:prstGeom prst="rect">
            <a:avLst/>
          </a:prstGeom>
          <a:noFill/>
        </p:spPr>
      </p:pic>
      <p:pic>
        <p:nvPicPr>
          <p:cNvPr id="14" name="Рисунок 13" descr="C:\Users\HOME\Desktop\ЗАРЛІТ\17risunok.jpg"/>
          <p:cNvPicPr/>
          <p:nvPr/>
        </p:nvPicPr>
        <p:blipFill>
          <a:blip r:embed="rId9" cstate="print"/>
          <a:srcRect t="15704" r="9937" b="3926"/>
          <a:stretch>
            <a:fillRect/>
          </a:stretch>
        </p:blipFill>
        <p:spPr bwMode="auto">
          <a:xfrm>
            <a:off x="3059832" y="4725144"/>
            <a:ext cx="2232248" cy="1378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1187624" y="908720"/>
            <a:ext cx="5040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1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563888" y="908720"/>
            <a:ext cx="5040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2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292080" y="908720"/>
            <a:ext cx="5040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3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596336" y="908720"/>
            <a:ext cx="5040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4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668344" y="3861048"/>
            <a:ext cx="5040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8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187624" y="3789040"/>
            <a:ext cx="5040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5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084168" y="3861048"/>
            <a:ext cx="5040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7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851920" y="3861048"/>
            <a:ext cx="5040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6</a:t>
            </a:r>
            <a:endParaRPr lang="uk-UA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1556792"/>
            <a:ext cx="2548533" cy="3600400"/>
          </a:xfrm>
        </p:spPr>
        <p:txBody>
          <a:bodyPr/>
          <a:lstStyle/>
          <a:p>
            <a:r>
              <a:rPr lang="uk-UA" sz="2400" b="1" dirty="0" smtClean="0">
                <a:solidFill>
                  <a:srgbClr val="0000FF"/>
                </a:solidFill>
              </a:rPr>
              <a:t>мудрий</a:t>
            </a:r>
          </a:p>
          <a:p>
            <a:r>
              <a:rPr lang="uk-UA" sz="2400" b="1" dirty="0" smtClean="0">
                <a:solidFill>
                  <a:srgbClr val="0000FF"/>
                </a:solidFill>
              </a:rPr>
              <a:t>неуважна</a:t>
            </a:r>
          </a:p>
          <a:p>
            <a:r>
              <a:rPr lang="uk-UA" sz="2400" b="1" dirty="0" smtClean="0">
                <a:solidFill>
                  <a:srgbClr val="0000FF"/>
                </a:solidFill>
              </a:rPr>
              <a:t>вигукнула</a:t>
            </a:r>
          </a:p>
          <a:p>
            <a:r>
              <a:rPr lang="uk-UA" sz="2400" b="1" dirty="0" smtClean="0">
                <a:solidFill>
                  <a:srgbClr val="0000FF"/>
                </a:solidFill>
              </a:rPr>
              <a:t>щодня</a:t>
            </a:r>
          </a:p>
          <a:p>
            <a:r>
              <a:rPr lang="uk-UA" sz="2400" b="1" dirty="0" smtClean="0">
                <a:solidFill>
                  <a:srgbClr val="0000FF"/>
                </a:solidFill>
              </a:rPr>
              <a:t>лячно</a:t>
            </a:r>
          </a:p>
          <a:p>
            <a:r>
              <a:rPr lang="uk-UA" sz="2400" b="1" dirty="0" smtClean="0">
                <a:solidFill>
                  <a:srgbClr val="0000FF"/>
                </a:solidFill>
              </a:rPr>
              <a:t>поквапитися</a:t>
            </a:r>
          </a:p>
          <a:p>
            <a:r>
              <a:rPr lang="uk-UA" sz="2400" b="1" dirty="0" smtClean="0">
                <a:solidFill>
                  <a:srgbClr val="0000FF"/>
                </a:solidFill>
              </a:rPr>
              <a:t>палахкотів</a:t>
            </a:r>
          </a:p>
          <a:p>
            <a:endParaRPr lang="uk-UA" dirty="0" smtClean="0"/>
          </a:p>
          <a:p>
            <a:endParaRPr lang="uk-UA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11150" y="116632"/>
            <a:ext cx="8520113" cy="802531"/>
          </a:xfrm>
        </p:spPr>
        <p:txBody>
          <a:bodyPr/>
          <a:lstStyle/>
          <a:p>
            <a:pPr algn="ctr"/>
            <a:r>
              <a:rPr lang="uk-UA" sz="4000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Ерудит</a:t>
            </a:r>
            <a:endParaRPr lang="uk-UA" sz="4000" dirty="0"/>
          </a:p>
        </p:txBody>
      </p:sp>
      <p:sp>
        <p:nvSpPr>
          <p:cNvPr id="7" name="Содержимое 2"/>
          <p:cNvSpPr txBox="1">
            <a:spLocks/>
          </p:cNvSpPr>
          <p:nvPr/>
        </p:nvSpPr>
        <p:spPr bwMode="auto">
          <a:xfrm>
            <a:off x="4860032" y="1772816"/>
            <a:ext cx="2520280" cy="3600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180975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uk-UA" sz="2400" b="1" kern="0" dirty="0" smtClean="0"/>
              <a:t>прикра історія</a:t>
            </a:r>
            <a:endParaRPr kumimoji="0" lang="uk-UA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0975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сієї миті</a:t>
            </a:r>
          </a:p>
          <a:p>
            <a:pPr marL="180975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який жах </a:t>
            </a:r>
          </a:p>
          <a:p>
            <a:pPr marL="180975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uk-UA" sz="2400" b="1" kern="0" dirty="0" smtClean="0"/>
              <a:t>тутешня школа</a:t>
            </a:r>
            <a:endParaRPr kumimoji="0" lang="uk-UA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0975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позичити </a:t>
            </a:r>
          </a:p>
          <a:p>
            <a:pPr marL="180975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гноми </a:t>
            </a:r>
          </a:p>
          <a:p>
            <a:pPr marL="180975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uk-UA" sz="2400" b="1" kern="0" dirty="0" smtClean="0"/>
              <a:t>галас </a:t>
            </a:r>
            <a:endParaRPr kumimoji="0" lang="uk-UA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0975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0975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uk-UA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Содержимое 2"/>
          <p:cNvSpPr txBox="1">
            <a:spLocks/>
          </p:cNvSpPr>
          <p:nvPr/>
        </p:nvSpPr>
        <p:spPr bwMode="auto">
          <a:xfrm>
            <a:off x="1619672" y="1052736"/>
            <a:ext cx="626469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180975" marR="0" lvl="0" indent="-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uk-UA" sz="2800" b="1" i="1" u="sng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Добери синоніми до слів</a:t>
            </a:r>
          </a:p>
          <a:p>
            <a:pPr marL="180975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tabLst/>
              <a:defRPr/>
            </a:pP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0975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uk-UA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6626" name="Picture 2" descr="Интеллектуальная игра «Эрудит шоу» в БиблДоме Некрасова | Nekrasovbibl.r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59671" y="4581128"/>
            <a:ext cx="2884329" cy="2276872"/>
          </a:xfrm>
          <a:prstGeom prst="rect">
            <a:avLst/>
          </a:prstGeom>
          <a:noFill/>
        </p:spPr>
      </p:pic>
      <p:pic>
        <p:nvPicPr>
          <p:cNvPr id="9" name="Рисунок 8" descr="Книга PNG Images Transparent Free Download | PNGMart"/>
          <p:cNvPicPr/>
          <p:nvPr/>
        </p:nvPicPr>
        <p:blipFill>
          <a:blip r:embed="rId3" cstate="print"/>
          <a:srcRect l="5625" t="24122" r="7187" b="24009"/>
          <a:stretch>
            <a:fillRect/>
          </a:stretch>
        </p:blipFill>
        <p:spPr bwMode="auto">
          <a:xfrm>
            <a:off x="0" y="5641451"/>
            <a:ext cx="1622066" cy="12165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150" y="116632"/>
            <a:ext cx="8520113" cy="802531"/>
          </a:xfrm>
        </p:spPr>
        <p:txBody>
          <a:bodyPr/>
          <a:lstStyle/>
          <a:p>
            <a:pPr algn="ctr"/>
            <a:r>
              <a:rPr lang="uk-UA" sz="3600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Пригадай фрагмент </a:t>
            </a:r>
            <a:r>
              <a:rPr lang="uk-UA" sz="3600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твору</a:t>
            </a:r>
            <a:endParaRPr lang="uk-UA" sz="3600" dirty="0"/>
          </a:p>
        </p:txBody>
      </p:sp>
      <p:pic>
        <p:nvPicPr>
          <p:cNvPr id="4" name="Рисунок 3" descr="Кристине Нестлингер: Конрад, или Ребёнок из консервной банки - купить в  интернет магазине, продажа с доставкой - Днепр, Киев, Украина - Книги для  детей 7 - 10 лет"/>
          <p:cNvPicPr/>
          <p:nvPr/>
        </p:nvPicPr>
        <p:blipFill>
          <a:blip r:embed="rId2" cstate="print"/>
          <a:srcRect t="13636"/>
          <a:stretch>
            <a:fillRect/>
          </a:stretch>
        </p:blipFill>
        <p:spPr bwMode="auto">
          <a:xfrm>
            <a:off x="179512" y="764704"/>
            <a:ext cx="2232248" cy="3528392"/>
          </a:xfrm>
          <a:prstGeom prst="rect">
            <a:avLst/>
          </a:prstGeom>
          <a:noFill/>
        </p:spPr>
      </p:pic>
      <p:pic>
        <p:nvPicPr>
          <p:cNvPr id="5" name="Picture 4" descr="Иллюстрация Хоббит, или Туда и Обратно в стиле книжная графика |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6162"/>
          <a:stretch>
            <a:fillRect/>
          </a:stretch>
        </p:blipFill>
        <p:spPr bwMode="auto">
          <a:xfrm>
            <a:off x="5076056" y="980729"/>
            <a:ext cx="4067944" cy="2880320"/>
          </a:xfrm>
          <a:prstGeom prst="rect">
            <a:avLst/>
          </a:prstGeom>
          <a:noFill/>
        </p:spPr>
      </p:pic>
      <p:pic>
        <p:nvPicPr>
          <p:cNvPr id="27652" name="Picture 4" descr="Маленькая Баба Яга - Пройслер О.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483768" y="2420888"/>
            <a:ext cx="2664296" cy="3600400"/>
          </a:xfrm>
          <a:prstGeom prst="rect">
            <a:avLst/>
          </a:prstGeom>
          <a:noFill/>
        </p:spPr>
      </p:pic>
      <p:pic>
        <p:nvPicPr>
          <p:cNvPr id="27654" name="Picture 6" descr="Туве Янссон маленькі тролі чи велика повінь. Туве Янссон: Маленькі тролі і  велика повінь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14925" y="4005064"/>
            <a:ext cx="4029075" cy="2664296"/>
          </a:xfrm>
          <a:prstGeom prst="rect">
            <a:avLst/>
          </a:prstGeom>
          <a:noFill/>
        </p:spPr>
      </p:pic>
      <p:pic>
        <p:nvPicPr>
          <p:cNvPr id="9" name="Рисунок 8" descr="Книга PNG Images Transparent Free Download | PNGMart"/>
          <p:cNvPicPr/>
          <p:nvPr/>
        </p:nvPicPr>
        <p:blipFill>
          <a:blip r:embed="rId6" cstate="print"/>
          <a:srcRect l="5625" t="24122" r="7187" b="24009"/>
          <a:stretch>
            <a:fillRect/>
          </a:stretch>
        </p:blipFill>
        <p:spPr bwMode="auto">
          <a:xfrm>
            <a:off x="0" y="5641451"/>
            <a:ext cx="1622066" cy="12165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150" y="188640"/>
            <a:ext cx="8520113" cy="730523"/>
          </a:xfrm>
        </p:spPr>
        <p:txBody>
          <a:bodyPr/>
          <a:lstStyle/>
          <a:p>
            <a:pPr algn="ctr"/>
            <a:r>
              <a:rPr lang="uk-UA" sz="4000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 чи ні?</a:t>
            </a:r>
            <a:endParaRPr lang="uk-UA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484784"/>
            <a:ext cx="8352606" cy="4317529"/>
          </a:xfrm>
        </p:spPr>
        <p:txBody>
          <a:bodyPr/>
          <a:lstStyle/>
          <a:p>
            <a:pPr marL="457200" indent="-457200">
              <a:buAutoNum type="arabicParenR"/>
            </a:pPr>
            <a:r>
              <a:rPr lang="uk-UA" dirty="0" smtClean="0"/>
              <a:t>Мешкала Мала Баба Яга в чаклунській хатці на горі Блоксберг.</a:t>
            </a:r>
          </a:p>
          <a:p>
            <a:pPr marL="457200" indent="-457200">
              <a:buFont typeface="Wingdings" pitchFamily="2" charset="2"/>
              <a:buAutoNum type="arabicParenR"/>
            </a:pPr>
            <a:r>
              <a:rPr lang="uk-UA" b="1" dirty="0" smtClean="0"/>
              <a:t>У норі під горою жив собі гобіт.</a:t>
            </a:r>
          </a:p>
          <a:p>
            <a:pPr marL="457200" indent="-457200">
              <a:buAutoNum type="arabicParenR"/>
            </a:pPr>
            <a:r>
              <a:rPr lang="uk-UA" dirty="0" smtClean="0"/>
              <a:t>І тоді Мумі-троль і Мама справді побачили Велетенське Звірятко, привітне й ледь наполохане.</a:t>
            </a:r>
          </a:p>
          <a:p>
            <a:pPr marL="457200" indent="-457200">
              <a:buAutoNum type="arabicParenR"/>
            </a:pPr>
            <a:r>
              <a:rPr lang="uk-UA" b="1" dirty="0" smtClean="0"/>
              <a:t>Бляшанка була десь така заввишки, як чоловіча парасоля.</a:t>
            </a:r>
          </a:p>
          <a:p>
            <a:pPr marL="457200" indent="-457200">
              <a:buAutoNum type="arabicParenR"/>
            </a:pPr>
            <a:r>
              <a:rPr lang="uk-UA" dirty="0" smtClean="0"/>
              <a:t>Мала Баба Яга зрозуміла, що з Найстаршою ще можна якось дійти згоди.</a:t>
            </a:r>
          </a:p>
          <a:p>
            <a:pPr marL="457200" indent="-457200">
              <a:buAutoNum type="arabicParenR"/>
            </a:pPr>
            <a:r>
              <a:rPr lang="uk-UA" b="1" dirty="0" smtClean="0"/>
              <a:t>Пані Бартолотті налила у відро води й висипала в неї мертвий розчин.</a:t>
            </a:r>
          </a:p>
          <a:p>
            <a:pPr marL="457200" indent="-457200">
              <a:buAutoNum type="arabicParenR"/>
            </a:pPr>
            <a:r>
              <a:rPr lang="uk-UA" dirty="0" smtClean="0"/>
              <a:t>Паперові квіти справді пахли!</a:t>
            </a:r>
          </a:p>
        </p:txBody>
      </p:sp>
      <p:pic>
        <p:nvPicPr>
          <p:cNvPr id="28674" name="Picture 2" descr="Роль книги в житті людини - Твір-роздум, текст-розповідь - Глазастик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5652120" y="4653136"/>
            <a:ext cx="2734797" cy="2035904"/>
          </a:xfrm>
          <a:prstGeom prst="rect">
            <a:avLst/>
          </a:prstGeom>
          <a:noFill/>
        </p:spPr>
      </p:pic>
      <p:pic>
        <p:nvPicPr>
          <p:cNvPr id="6" name="Рисунок 5" descr="Книга PNG Images Transparent Free Download | PNGMart"/>
          <p:cNvPicPr/>
          <p:nvPr/>
        </p:nvPicPr>
        <p:blipFill>
          <a:blip r:embed="rId3" cstate="print"/>
          <a:srcRect l="5625" t="24122" r="7187" b="24009"/>
          <a:stretch>
            <a:fillRect/>
          </a:stretch>
        </p:blipFill>
        <p:spPr bwMode="auto">
          <a:xfrm>
            <a:off x="0" y="5641451"/>
            <a:ext cx="1622066" cy="1216549"/>
          </a:xfrm>
          <a:prstGeom prst="rect">
            <a:avLst/>
          </a:prstGeom>
          <a:noFill/>
        </p:spPr>
      </p:pic>
      <p:pic>
        <p:nvPicPr>
          <p:cNvPr id="10" name="Picture 2" descr="КАЗКОВІ ФІНЛЯНДІЯ ТА НОРВЕГІЯ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04916">
            <a:off x="7488317" y="108005"/>
            <a:ext cx="1353317" cy="13533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35696" y="1196752"/>
            <a:ext cx="6984454" cy="4752528"/>
          </a:xfrm>
        </p:spPr>
        <p:txBody>
          <a:bodyPr/>
          <a:lstStyle/>
          <a:p>
            <a:pPr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1. Кого спочатку побачила пані Бартолотті в бляшанці?</a:t>
            </a:r>
            <a:endParaRPr lang="uk-UA" sz="1400" dirty="0" smtClean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а) якесь незрозуміле й дивне створіння;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б) маленького зморщеного карлика;</a:t>
            </a:r>
          </a:p>
          <a:p>
            <a:pPr fontAlgn="t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в) квіточку.</a:t>
            </a:r>
          </a:p>
          <a:p>
            <a:pPr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2. Від чого було постійно тяжко на душі Конрадові?</a:t>
            </a:r>
            <a:endParaRPr lang="uk-UA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а) від того, що заборонено;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б) від того, що йому цього не хотілось;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в) дуже хотів з’їсти багато цукерок</a:t>
            </a:r>
          </a:p>
          <a:p>
            <a:pPr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3. Чому хлопчик Антон неприязно ставився до Конрада?</a:t>
            </a:r>
            <a:endParaRPr lang="uk-UA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а) бо Конрад дуже гарно вчився;</a:t>
            </a:r>
          </a:p>
          <a:p>
            <a:pPr fontAlgn="t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б) бо ревнував його до Кіті;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в) бо Конрад був красивіший за нього.</a:t>
            </a:r>
          </a:p>
          <a:p>
            <a:pPr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4. Чому будиночок </a:t>
            </a:r>
            <a:r>
              <a:rPr lang="uk-UA" sz="1400" b="1" dirty="0" err="1" smtClean="0">
                <a:latin typeface="Times New Roman" pitchFamily="18" charset="0"/>
                <a:cs typeface="Times New Roman" pitchFamily="18" charset="0"/>
              </a:rPr>
              <a:t>Мумі-тролям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  потрібно було щонайпізніше побудувати в жовтні?</a:t>
            </a:r>
            <a:endParaRPr lang="uk-UA" sz="1400" dirty="0" smtClean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а) бо вони теплолюбні;</a:t>
            </a:r>
          </a:p>
          <a:p>
            <a:pPr fontAlgn="t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б) бо з жовтня до квітня сплять;</a:t>
            </a:r>
          </a:p>
          <a:p>
            <a:pPr fontAlgn="t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в) бо наближалась війна з ворогами і вони вирішили сховатися.</a:t>
            </a:r>
          </a:p>
        </p:txBody>
      </p:sp>
      <p:pic>
        <p:nvPicPr>
          <p:cNvPr id="7" name="Рисунок 6" descr="Книга PNG Images Transparent Free Download | PNGMart"/>
          <p:cNvPicPr/>
          <p:nvPr/>
        </p:nvPicPr>
        <p:blipFill>
          <a:blip r:embed="rId2" cstate="print"/>
          <a:srcRect l="5625" t="24122" r="7187" b="24009"/>
          <a:stretch>
            <a:fillRect/>
          </a:stretch>
        </p:blipFill>
        <p:spPr bwMode="auto">
          <a:xfrm>
            <a:off x="0" y="5641451"/>
            <a:ext cx="1622066" cy="1216549"/>
          </a:xfrm>
          <a:prstGeom prst="rect">
            <a:avLst/>
          </a:prstGeom>
          <a:noFill/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311150" y="188640"/>
            <a:ext cx="8520113" cy="730523"/>
          </a:xfrm>
        </p:spPr>
        <p:txBody>
          <a:bodyPr/>
          <a:lstStyle/>
          <a:p>
            <a:pPr algn="ctr"/>
            <a:r>
              <a:rPr lang="uk-UA" sz="4000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ТЕСТ</a:t>
            </a:r>
            <a:endParaRPr lang="uk-UA" sz="4000" dirty="0"/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1412776"/>
            <a:ext cx="227647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150" y="188640"/>
            <a:ext cx="8520113" cy="730523"/>
          </a:xfrm>
        </p:spPr>
        <p:txBody>
          <a:bodyPr/>
          <a:lstStyle/>
          <a:p>
            <a:pPr algn="ctr"/>
            <a:r>
              <a:rPr lang="uk-UA" sz="4000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ТЕСТ</a:t>
            </a:r>
            <a:endParaRPr lang="uk-UA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35696" y="1124744"/>
            <a:ext cx="6984454" cy="4968552"/>
          </a:xfrm>
        </p:spPr>
        <p:txBody>
          <a:bodyPr/>
          <a:lstStyle/>
          <a:p>
            <a:pPr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5. Що мандрівникам слугувало за ліхтарик?</a:t>
            </a:r>
            <a:endParaRPr lang="uk-UA" sz="1400" dirty="0" smtClean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а) квітка лілії;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б) квітка тюльпана;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в) квітка троянди.</a:t>
            </a:r>
          </a:p>
          <a:p>
            <a:pPr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6. Яку допомогу надала Тюльпанна мандрівникам?</a:t>
            </a:r>
            <a:endParaRPr lang="uk-UA" sz="1400" dirty="0" smtClean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а) провела через болото;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б) підказала гарне місце для будиночка;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в) врятувала від </a:t>
            </a:r>
            <a:r>
              <a:rPr lang="uk-UA" sz="1400" dirty="0" err="1" smtClean="0">
                <a:latin typeface="Times New Roman" pitchFamily="18" charset="0"/>
                <a:cs typeface="Times New Roman" pitchFamily="18" charset="0"/>
              </a:rPr>
              <a:t>жовтоокого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 змія.</a:t>
            </a:r>
          </a:p>
          <a:p>
            <a:pPr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7. Що хотіла викликати Мала Баба Яга під час чаклування?</a:t>
            </a:r>
            <a:endParaRPr lang="uk-UA" sz="1400" dirty="0" smtClean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а) Кощія Безсмертного;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б) дощ;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в) родзинки з неба.</a:t>
            </a:r>
          </a:p>
          <a:p>
            <a:pPr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8. Що таке Вальпургієва ніч?</a:t>
            </a:r>
            <a:endParaRPr lang="uk-UA" sz="1400" dirty="0" smtClean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а) день народження найстаршої відьми;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б) свято всіх чаклунів та чаклунок;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в) свято зустрічі весни, під час якого відбуваються ігрища.</a:t>
            </a:r>
          </a:p>
          <a:p>
            <a:endParaRPr lang="uk-UA" dirty="0" smtClean="0"/>
          </a:p>
          <a:p>
            <a:endParaRPr lang="uk-UA" dirty="0"/>
          </a:p>
        </p:txBody>
      </p:sp>
      <p:pic>
        <p:nvPicPr>
          <p:cNvPr id="4" name="Рисунок 3" descr="Книга PNG Images Transparent Free Download | PNGMart"/>
          <p:cNvPicPr/>
          <p:nvPr/>
        </p:nvPicPr>
        <p:blipFill>
          <a:blip r:embed="rId2" cstate="print"/>
          <a:srcRect l="5625" t="24122" r="7187" b="24009"/>
          <a:stretch>
            <a:fillRect/>
          </a:stretch>
        </p:blipFill>
        <p:spPr bwMode="auto">
          <a:xfrm>
            <a:off x="0" y="5641451"/>
            <a:ext cx="1622066" cy="1216549"/>
          </a:xfrm>
          <a:prstGeom prst="rect">
            <a:avLst/>
          </a:prstGeom>
          <a:noFill/>
        </p:spPr>
      </p:pic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340768"/>
            <a:ext cx="227647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2800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ТЕСТ</a:t>
            </a:r>
            <a:endParaRPr lang="uk-UA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35696" y="1268760"/>
            <a:ext cx="6984454" cy="5112567"/>
          </a:xfrm>
        </p:spPr>
        <p:txBody>
          <a:bodyPr/>
          <a:lstStyle/>
          <a:p>
            <a:pPr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9. Яку першу добру справу зробила Баба Яга?</a:t>
            </a:r>
            <a:endParaRPr lang="uk-UA" sz="1400" dirty="0" smtClean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а) роздала городину бідним людям;</a:t>
            </a:r>
          </a:p>
          <a:p>
            <a:pPr fontAlgn="t"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б) здешевила хліб;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в) запахтила паперові квіти.</a:t>
            </a:r>
          </a:p>
          <a:p>
            <a:pPr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10. Де жили гобіти?</a:t>
            </a:r>
            <a:endParaRPr lang="uk-UA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а) у норі під землею;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б) у норі під горою;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в) у морі.</a:t>
            </a:r>
          </a:p>
          <a:p>
            <a:pPr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11. Як звали дуже заможного гобіта?</a:t>
            </a:r>
            <a:endParaRPr lang="uk-UA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а) Гандальф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б) Толкін;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в) Більбо Злоткінс.</a:t>
            </a:r>
          </a:p>
          <a:p>
            <a:pPr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12. Що нашкрябав Гандальф на гобітових дверях?</a:t>
            </a:r>
            <a:endParaRPr lang="uk-UA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а) номер будинку;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б) якийсь чудний знак;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в) сонечко.</a:t>
            </a:r>
          </a:p>
          <a:p>
            <a:endParaRPr lang="uk-UA" dirty="0"/>
          </a:p>
        </p:txBody>
      </p:sp>
      <p:pic>
        <p:nvPicPr>
          <p:cNvPr id="4" name="Рисунок 3" descr="Книга PNG Images Transparent Free Download | PNGMart"/>
          <p:cNvPicPr/>
          <p:nvPr/>
        </p:nvPicPr>
        <p:blipFill>
          <a:blip r:embed="rId2" cstate="print"/>
          <a:srcRect l="5625" t="24122" r="7187" b="24009"/>
          <a:stretch>
            <a:fillRect/>
          </a:stretch>
        </p:blipFill>
        <p:spPr bwMode="auto">
          <a:xfrm>
            <a:off x="0" y="5641451"/>
            <a:ext cx="1622066" cy="1216549"/>
          </a:xfrm>
          <a:prstGeom prst="rect">
            <a:avLst/>
          </a:prstGeom>
          <a:noFill/>
        </p:spPr>
      </p:pic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628800"/>
            <a:ext cx="227647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27784" y="1196752"/>
            <a:ext cx="1252389" cy="2515989"/>
          </a:xfrm>
        </p:spPr>
        <p:txBody>
          <a:bodyPr/>
          <a:lstStyle/>
          <a:p>
            <a:pPr>
              <a:buNone/>
            </a:pPr>
            <a:r>
              <a:rPr lang="uk-UA" sz="2400" b="1" dirty="0" smtClean="0"/>
              <a:t>1. Б</a:t>
            </a:r>
          </a:p>
          <a:p>
            <a:pPr>
              <a:buNone/>
            </a:pPr>
            <a:r>
              <a:rPr lang="uk-UA" sz="2400" b="1" dirty="0" smtClean="0"/>
              <a:t>2. А</a:t>
            </a:r>
          </a:p>
          <a:p>
            <a:pPr>
              <a:buNone/>
            </a:pPr>
            <a:r>
              <a:rPr lang="uk-UA" sz="2400" b="1" dirty="0" smtClean="0"/>
              <a:t>3. Б</a:t>
            </a:r>
          </a:p>
          <a:p>
            <a:pPr>
              <a:buNone/>
            </a:pPr>
            <a:r>
              <a:rPr lang="uk-UA" sz="2400" b="1" dirty="0" smtClean="0"/>
              <a:t>4. А</a:t>
            </a:r>
          </a:p>
          <a:p>
            <a:pPr>
              <a:buNone/>
            </a:pPr>
            <a:r>
              <a:rPr lang="uk-UA" sz="2400" b="1" dirty="0" smtClean="0"/>
              <a:t>5. Б</a:t>
            </a:r>
          </a:p>
          <a:p>
            <a:pPr>
              <a:buNone/>
            </a:pPr>
            <a:r>
              <a:rPr lang="uk-UA" sz="2400" b="1" dirty="0" smtClean="0"/>
              <a:t>6. В</a:t>
            </a:r>
          </a:p>
          <a:p>
            <a:endParaRPr lang="uk-UA" dirty="0"/>
          </a:p>
        </p:txBody>
      </p:sp>
      <p:pic>
        <p:nvPicPr>
          <p:cNvPr id="4" name="Рисунок 3" descr="Книга PNG Images Transparent Free Download | PNGMart"/>
          <p:cNvPicPr/>
          <p:nvPr/>
        </p:nvPicPr>
        <p:blipFill>
          <a:blip r:embed="rId2" cstate="print"/>
          <a:srcRect l="5625" t="24122" r="7187" b="24009"/>
          <a:stretch>
            <a:fillRect/>
          </a:stretch>
        </p:blipFill>
        <p:spPr bwMode="auto">
          <a:xfrm>
            <a:off x="0" y="5641451"/>
            <a:ext cx="1622066" cy="1216549"/>
          </a:xfrm>
          <a:prstGeom prst="rect">
            <a:avLst/>
          </a:prstGeom>
          <a:noFill/>
        </p:spPr>
      </p:pic>
      <p:pic>
        <p:nvPicPr>
          <p:cNvPr id="5" name="Picture 4" descr="Читать онлайн «Хоббит, или Туда и Обратно», Джон Роналд Руэл Толкин – Литрес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7380312" y="980728"/>
            <a:ext cx="1584971" cy="2482982"/>
          </a:xfrm>
          <a:prstGeom prst="rect">
            <a:avLst/>
          </a:prstGeom>
          <a:noFill/>
        </p:spPr>
      </p:pic>
      <p:pic>
        <p:nvPicPr>
          <p:cNvPr id="6" name="Picture 4" descr="Розробка завдань до вивчення біографії Крістіне Нестлінґер та її твору  &quot;Конрад, або Дитина з бляшанки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46377">
            <a:off x="2656026" y="4150863"/>
            <a:ext cx="1598940" cy="2383661"/>
          </a:xfrm>
          <a:prstGeom prst="rect">
            <a:avLst/>
          </a:prstGeom>
          <a:noFill/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311150" y="271463"/>
            <a:ext cx="8520113" cy="647700"/>
          </a:xfrm>
        </p:spPr>
        <p:txBody>
          <a:bodyPr/>
          <a:lstStyle/>
          <a:p>
            <a:pPr algn="ctr"/>
            <a:r>
              <a:rPr lang="uk-UA" sz="4000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Перевір себе</a:t>
            </a:r>
            <a:endParaRPr lang="uk-UA" sz="4000" dirty="0"/>
          </a:p>
        </p:txBody>
      </p:sp>
      <p:sp>
        <p:nvSpPr>
          <p:cNvPr id="8" name="Содержимое 2"/>
          <p:cNvSpPr txBox="1">
            <a:spLocks/>
          </p:cNvSpPr>
          <p:nvPr/>
        </p:nvSpPr>
        <p:spPr bwMode="auto">
          <a:xfrm>
            <a:off x="6084168" y="1268760"/>
            <a:ext cx="1252389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180975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uk-UA" sz="2400" b="1" kern="0" dirty="0" smtClean="0"/>
              <a:t>7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Б</a:t>
            </a:r>
          </a:p>
          <a:p>
            <a:pPr marL="180975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uk-UA" sz="2400" b="1" kern="0" dirty="0" smtClean="0"/>
              <a:t>8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В</a:t>
            </a:r>
          </a:p>
          <a:p>
            <a:pPr marL="180975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uk-UA" sz="2400" b="1" kern="0" dirty="0" smtClean="0"/>
              <a:t>9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В</a:t>
            </a:r>
          </a:p>
          <a:p>
            <a:pPr marL="180975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uk-UA" sz="2400" b="1" kern="0" dirty="0" smtClean="0"/>
              <a:t>10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А</a:t>
            </a:r>
          </a:p>
          <a:p>
            <a:pPr marL="180975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uk-UA" sz="2400" b="1" kern="0" dirty="0" smtClean="0"/>
              <a:t>11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В</a:t>
            </a:r>
          </a:p>
          <a:p>
            <a:pPr marL="180975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uk-UA" sz="2400" b="1" kern="0" dirty="0" smtClean="0"/>
              <a:t>12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Б</a:t>
            </a:r>
          </a:p>
          <a:p>
            <a:pPr marL="180975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uk-UA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Picture 2" descr="Плакат Империя поздравлений Баба Яга купить в интернет-магазине Детский мир"/>
          <p:cNvPicPr>
            <a:picLocks noChangeAspect="1" noChangeArrowheads="1"/>
          </p:cNvPicPr>
          <p:nvPr/>
        </p:nvPicPr>
        <p:blipFill>
          <a:blip r:embed="rId5" cstate="print"/>
          <a:srcRect l="7560" r="11801"/>
          <a:stretch>
            <a:fillRect/>
          </a:stretch>
        </p:blipFill>
        <p:spPr bwMode="auto">
          <a:xfrm>
            <a:off x="0" y="1052736"/>
            <a:ext cx="1974268" cy="2448272"/>
          </a:xfrm>
          <a:prstGeom prst="rect">
            <a:avLst/>
          </a:prstGeom>
          <a:noFill/>
        </p:spPr>
      </p:pic>
      <p:pic>
        <p:nvPicPr>
          <p:cNvPr id="3074" name="Picture 2" descr="Життя коротке, світ – величезний!» - топ-10 цитат мумі-тролів | ВСЛ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4293096"/>
            <a:ext cx="3744416" cy="2246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9" name="Picture 1" descr="C:\Users\HOME\Desktop\воскл знак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1340768"/>
            <a:ext cx="1674718" cy="24810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771800" y="0"/>
            <a:ext cx="330071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Молодці!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5661248"/>
            <a:ext cx="9144000" cy="923330"/>
          </a:xfrm>
          <a:prstGeom prst="rect">
            <a:avLst/>
          </a:prstGeom>
          <a:solidFill>
            <a:srgbClr val="99C3F1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якую за роботу!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Picture 10" descr="Коло читання Хмельницька обласна бібліотека для дітей імені Т. Г. Шевченка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2555776" y="1268760"/>
            <a:ext cx="3672408" cy="39089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8A058"/>
      </a:accent2>
      <a:accent3>
        <a:srgbClr val="FFFFFF"/>
      </a:accent3>
      <a:accent4>
        <a:srgbClr val="000000"/>
      </a:accent4>
      <a:accent5>
        <a:srgbClr val="FECFAA"/>
      </a:accent5>
      <a:accent6>
        <a:srgbClr val="B5914F"/>
      </a:accent6>
      <a:hlink>
        <a:srgbClr val="C40505"/>
      </a:hlink>
      <a:folHlink>
        <a:srgbClr val="919191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8A058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5914F"/>
        </a:accent6>
        <a:hlink>
          <a:srgbClr val="C40505"/>
        </a:hlink>
        <a:folHlink>
          <a:srgbClr val="91919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</Template>
  <TotalTime>225</TotalTime>
  <Words>618</Words>
  <Application>Microsoft Office PowerPoint</Application>
  <PresentationFormat>Экран (4:3)</PresentationFormat>
  <Paragraphs>131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Standarddesign</vt:lpstr>
      <vt:lpstr> Літературна гра</vt:lpstr>
      <vt:lpstr>Хто автор твору?</vt:lpstr>
      <vt:lpstr>Упізнай героя</vt:lpstr>
      <vt:lpstr>Поєднай у пари</vt:lpstr>
      <vt:lpstr>Гра “Кращий математик”</vt:lpstr>
      <vt:lpstr>Чарівні предмети</vt:lpstr>
      <vt:lpstr>Ерудит</vt:lpstr>
      <vt:lpstr>Пригадай фрагмент твору</vt:lpstr>
      <vt:lpstr>Так чи ні?</vt:lpstr>
      <vt:lpstr>ТЕСТ</vt:lpstr>
      <vt:lpstr>ТЕСТ</vt:lpstr>
      <vt:lpstr>ТЕСТ</vt:lpstr>
      <vt:lpstr>Перевір себе</vt:lpstr>
      <vt:lpstr>Слайд 14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Літературна вікторина</dc:title>
  <dc:creator>HOME</dc:creator>
  <cp:lastModifiedBy>HOME</cp:lastModifiedBy>
  <cp:revision>45</cp:revision>
  <dcterms:created xsi:type="dcterms:W3CDTF">2023-02-08T13:30:54Z</dcterms:created>
  <dcterms:modified xsi:type="dcterms:W3CDTF">2023-12-31T15:00:36Z</dcterms:modified>
</cp:coreProperties>
</file>