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62" r:id="rId6"/>
    <p:sldId id="259" r:id="rId7"/>
    <p:sldId id="263" r:id="rId8"/>
    <p:sldId id="260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66431-1341-4186-B08F-044164516CDA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A5B5-492B-4702-AF68-E52A84FEB1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787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66431-1341-4186-B08F-044164516CDA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A5B5-492B-4702-AF68-E52A84FEB1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002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66431-1341-4186-B08F-044164516CDA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A5B5-492B-4702-AF68-E52A84FEB1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550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66431-1341-4186-B08F-044164516CDA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A5B5-492B-4702-AF68-E52A84FEB1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5791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66431-1341-4186-B08F-044164516CDA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A5B5-492B-4702-AF68-E52A84FEB1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441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66431-1341-4186-B08F-044164516CDA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A5B5-492B-4702-AF68-E52A84FEB1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0135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66431-1341-4186-B08F-044164516CDA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A5B5-492B-4702-AF68-E52A84FEB1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69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66431-1341-4186-B08F-044164516CDA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A5B5-492B-4702-AF68-E52A84FEB1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525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66431-1341-4186-B08F-044164516CDA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A5B5-492B-4702-AF68-E52A84FEB1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0053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66431-1341-4186-B08F-044164516CDA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A5B5-492B-4702-AF68-E52A84FEB1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9572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66431-1341-4186-B08F-044164516CDA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A5B5-492B-4702-AF68-E52A84FEB1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517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466431-1341-4186-B08F-044164516CDA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C7A5B5-492B-4702-AF68-E52A84FEB1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680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58880" y="-2675119"/>
            <a:ext cx="6874239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8909" r="40363" b="6364"/>
          <a:stretch/>
        </p:blipFill>
        <p:spPr>
          <a:xfrm rot="16200000">
            <a:off x="3353254" y="-801098"/>
            <a:ext cx="5485488" cy="84439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78936" y="1974273"/>
            <a:ext cx="843904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i="1" dirty="0" smtClean="0">
                <a:solidFill>
                  <a:srgbClr val="FF0000"/>
                </a:solidFill>
              </a:rPr>
              <a:t>Урок 162. Повторення вивченого</a:t>
            </a:r>
          </a:p>
          <a:p>
            <a:r>
              <a:rPr lang="uk-UA" sz="4400" b="1" i="1" dirty="0">
                <a:solidFill>
                  <a:srgbClr val="FF0000"/>
                </a:solidFill>
              </a:rPr>
              <a:t>м</a:t>
            </a:r>
            <a:r>
              <a:rPr lang="uk-UA" sz="4400" b="1" i="1" dirty="0" smtClean="0">
                <a:solidFill>
                  <a:srgbClr val="FF0000"/>
                </a:solidFill>
              </a:rPr>
              <a:t>атеріалу. Множення і ділення </a:t>
            </a:r>
          </a:p>
          <a:p>
            <a:r>
              <a:rPr lang="uk-UA" sz="4400" b="1" i="1" dirty="0" smtClean="0">
                <a:solidFill>
                  <a:srgbClr val="FF0000"/>
                </a:solidFill>
              </a:rPr>
              <a:t>круглих чисел.</a:t>
            </a:r>
            <a:endParaRPr lang="ru-RU" sz="4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474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58880" y="-2675119"/>
            <a:ext cx="6874239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8909" r="40363" b="6364"/>
          <a:stretch/>
        </p:blipFill>
        <p:spPr>
          <a:xfrm rot="16200000">
            <a:off x="3353254" y="-801098"/>
            <a:ext cx="5485488" cy="84439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78075" y="852055"/>
            <a:ext cx="3417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1. Обчисліть вирази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057400" y="1798576"/>
            <a:ext cx="776045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60 х 7 =                    4 х 60 =                    800 – 5 х 80 =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40 х 8 =                    2 х 90 =                    300 + 5 х 60 =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30 х 9 =                    9 х 40 =                    80 х 8 – 600 =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663379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58880" y="-2675119"/>
            <a:ext cx="6874239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8909" r="40363" b="6364"/>
          <a:stretch/>
        </p:blipFill>
        <p:spPr>
          <a:xfrm rot="16200000">
            <a:off x="3353254" y="-801098"/>
            <a:ext cx="5485488" cy="84439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78075" y="852055"/>
            <a:ext cx="3417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1. Обчисліть вирази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057400" y="1798576"/>
            <a:ext cx="834234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60 х 7 =  420           4 х 60 = 240            800 – 5 х 80 = 400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40 х 8 = 320            2 х 90 =  180           300 + 5 х 60 = 600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30 х 9 = 270             9 х 40 =  360          80 х 8 – 600 = 40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8583062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58880" y="-2675119"/>
            <a:ext cx="6874239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8909" r="40363" b="6364"/>
          <a:stretch/>
        </p:blipFill>
        <p:spPr>
          <a:xfrm rot="16200000">
            <a:off x="3353254" y="-801098"/>
            <a:ext cx="5485488" cy="84439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76946" y="852055"/>
            <a:ext cx="3326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2. Обчисліть вирази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078572" y="2069649"/>
            <a:ext cx="764985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90 : 3 =                        90 : 30 =               80 : 40 х 30 =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80 : 2 =                        80 : 20 =              2 х 40 : 4 =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40 : 2 =                       40 : 20 =               60 : 20 х 5 =</a:t>
            </a:r>
          </a:p>
          <a:p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340642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58880" y="-2675119"/>
            <a:ext cx="6874239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8909" r="40363" b="6364"/>
          <a:stretch/>
        </p:blipFill>
        <p:spPr>
          <a:xfrm rot="16200000">
            <a:off x="3353254" y="-801098"/>
            <a:ext cx="5485488" cy="84439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76946" y="852055"/>
            <a:ext cx="3326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2. Обчисліть вирази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078572" y="2069649"/>
            <a:ext cx="807304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90 : 3 =  30                 90 : 30 = 3            80 : 40 х 30 = 60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80 : 2 = 40                  80 : 20 = 4            2 х 40 : 4 = 20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40 : 2 = 20                  40 : 20 =  2           60 : 20 х 5 = 15</a:t>
            </a:r>
          </a:p>
          <a:p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26732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58880" y="-2675119"/>
            <a:ext cx="6874239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8909" r="40363" b="6364"/>
          <a:stretch/>
        </p:blipFill>
        <p:spPr>
          <a:xfrm rot="16200000">
            <a:off x="3353254" y="-801098"/>
            <a:ext cx="5485488" cy="84439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97728" y="852055"/>
            <a:ext cx="39169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 рівняння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535382" y="2078182"/>
            <a:ext cx="64427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у</a:t>
            </a:r>
            <a:r>
              <a:rPr lang="uk-UA" sz="2800" b="1" i="1" dirty="0" smtClean="0"/>
              <a:t> : 100 = 3                                   500 : а = 100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407581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58880" y="-2675119"/>
            <a:ext cx="6874239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8909" r="40363" b="6364"/>
          <a:stretch/>
        </p:blipFill>
        <p:spPr>
          <a:xfrm rot="16200000">
            <a:off x="3353254" y="-801098"/>
            <a:ext cx="5485488" cy="84439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97728" y="852055"/>
            <a:ext cx="39169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 рівняння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535382" y="2078182"/>
            <a:ext cx="645561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у</a:t>
            </a:r>
            <a:r>
              <a:rPr lang="uk-UA" sz="2800" b="1" i="1" dirty="0" smtClean="0"/>
              <a:t> : 100 = 3                                   500 : а = 100</a:t>
            </a:r>
          </a:p>
          <a:p>
            <a:r>
              <a:rPr lang="uk-UA" sz="2800" b="1" i="1" dirty="0"/>
              <a:t>у</a:t>
            </a:r>
            <a:r>
              <a:rPr lang="uk-UA" sz="2800" b="1" i="1" dirty="0" smtClean="0"/>
              <a:t> = 3 х 100                                  а = 500 : 100</a:t>
            </a:r>
          </a:p>
          <a:p>
            <a:r>
              <a:rPr lang="uk-UA" sz="2800" b="1" i="1" dirty="0"/>
              <a:t>у</a:t>
            </a:r>
            <a:r>
              <a:rPr lang="uk-UA" sz="2800" b="1" i="1" dirty="0" smtClean="0"/>
              <a:t> = 300                                        а = 5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535382" y="3025535"/>
            <a:ext cx="68804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____________                          _____________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535382" y="3542001"/>
            <a:ext cx="64075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300 : 100 = 3                              500 : 5 = 100</a:t>
            </a:r>
          </a:p>
          <a:p>
            <a:r>
              <a:rPr lang="uk-UA" sz="2800" b="1" i="1" dirty="0" smtClean="0"/>
              <a:t>3 = 3                                            100 = 100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307041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58880" y="-2675119"/>
            <a:ext cx="6874239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8909" r="40363" b="6364"/>
          <a:stretch/>
        </p:blipFill>
        <p:spPr>
          <a:xfrm rot="16200000">
            <a:off x="3353254" y="-801098"/>
            <a:ext cx="5485488" cy="84439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60073" y="852055"/>
            <a:ext cx="3615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4.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312430" y="1604998"/>
            <a:ext cx="756713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Швидкісний пасажирський потяг пройшов </a:t>
            </a:r>
          </a:p>
          <a:p>
            <a:r>
              <a:rPr lang="uk-UA" sz="2800" b="1" i="1" dirty="0" smtClean="0"/>
              <a:t>відстань 800 км, а вантажний – удвічі</a:t>
            </a:r>
          </a:p>
          <a:p>
            <a:r>
              <a:rPr lang="uk-UA" sz="2800" b="1" i="1" dirty="0" smtClean="0"/>
              <a:t> коротшу. Яку відстань пройшов вантажний </a:t>
            </a:r>
          </a:p>
          <a:p>
            <a:r>
              <a:rPr lang="uk-UA" sz="2800" b="1" i="1" dirty="0"/>
              <a:t>п</a:t>
            </a:r>
            <a:r>
              <a:rPr lang="uk-UA" sz="2800" b="1" i="1" dirty="0" smtClean="0"/>
              <a:t>отяг?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660073" y="3870688"/>
            <a:ext cx="59715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Пасажирський – 800 км</a:t>
            </a:r>
          </a:p>
          <a:p>
            <a:r>
              <a:rPr lang="uk-UA" sz="2800" b="1" i="1" dirty="0" smtClean="0"/>
              <a:t>Вантажний - ? км, у 2 р. менше, ніж</a:t>
            </a:r>
            <a:endParaRPr lang="ru-RU" sz="2800" b="1" i="1" dirty="0"/>
          </a:p>
        </p:txBody>
      </p:sp>
      <p:sp>
        <p:nvSpPr>
          <p:cNvPr id="10" name="Выгнутая вправо стрелка 9"/>
          <p:cNvSpPr/>
          <p:nvPr/>
        </p:nvSpPr>
        <p:spPr>
          <a:xfrm flipV="1">
            <a:off x="8645941" y="4115254"/>
            <a:ext cx="269459" cy="498310"/>
          </a:xfrm>
          <a:prstGeom prst="curved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907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58880" y="-2675119"/>
            <a:ext cx="6874239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8909" r="40363" b="6364"/>
          <a:stretch/>
        </p:blipFill>
        <p:spPr>
          <a:xfrm rot="16200000">
            <a:off x="3353254" y="-801098"/>
            <a:ext cx="5485488" cy="84439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821382" y="852054"/>
            <a:ext cx="2177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err="1" smtClean="0"/>
              <a:t>Розв»язання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452255" y="1995055"/>
            <a:ext cx="759053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800 : 2 = 400 (км)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Відповідь: 400 км пройшов вантажний потяг.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5888923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58880" y="-2675119"/>
            <a:ext cx="6874239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8909" r="40363" b="6364"/>
          <a:stretch/>
        </p:blipFill>
        <p:spPr>
          <a:xfrm rot="16200000">
            <a:off x="3353254" y="-801098"/>
            <a:ext cx="5485488" cy="84439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826327" y="852055"/>
            <a:ext cx="3615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5.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974731" y="1592595"/>
            <a:ext cx="773718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У кафе продали 40 чашок кави  на суму 800 грн,</a:t>
            </a:r>
          </a:p>
          <a:p>
            <a:r>
              <a:rPr lang="uk-UA" sz="2800" b="1" i="1" dirty="0"/>
              <a:t>а</a:t>
            </a:r>
            <a:r>
              <a:rPr lang="uk-UA" sz="2800" b="1" i="1" dirty="0" smtClean="0"/>
              <a:t> чаю продали удвічі  більше на туж суму. </a:t>
            </a:r>
          </a:p>
          <a:p>
            <a:r>
              <a:rPr lang="uk-UA" sz="2800" b="1" i="1" dirty="0" smtClean="0"/>
              <a:t>Яка ціна чашки чаю?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398308" y="3892049"/>
            <a:ext cx="689002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Кава – 40 ч. – 800 грн,  1 ч. - ? грн</a:t>
            </a:r>
          </a:p>
          <a:p>
            <a:r>
              <a:rPr lang="uk-UA" sz="2800" b="1" i="1" dirty="0" smtClean="0"/>
              <a:t>Чай  - ? ч. у 2 р більше – 800 грн, 1 ч. - ? грн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6966862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58880" y="-2675119"/>
            <a:ext cx="6874239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8909" r="40363" b="6364"/>
          <a:stretch/>
        </p:blipFill>
        <p:spPr>
          <a:xfrm rot="16200000">
            <a:off x="3353254" y="-801098"/>
            <a:ext cx="5485488" cy="84439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592781" y="1074969"/>
            <a:ext cx="2493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err="1" smtClean="0"/>
              <a:t>Розв»язання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327564" y="1849582"/>
            <a:ext cx="618836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uk-UA" sz="2800" b="1" i="1" dirty="0" smtClean="0"/>
              <a:t>800 : 40 = 20 (грн) ціна чашки кави;</a:t>
            </a:r>
          </a:p>
          <a:p>
            <a:pPr marL="514350" indent="-514350">
              <a:buAutoNum type="arabicParenR"/>
            </a:pPr>
            <a:endParaRPr lang="uk-UA" sz="2800" b="1" i="1" dirty="0" smtClean="0"/>
          </a:p>
          <a:p>
            <a:pPr marL="514350" indent="-514350">
              <a:buAutoNum type="arabicParenR"/>
            </a:pPr>
            <a:r>
              <a:rPr lang="uk-UA" sz="2800" b="1" i="1" dirty="0" smtClean="0"/>
              <a:t>40 х 2 = 80 (ч) чаю;</a:t>
            </a:r>
          </a:p>
          <a:p>
            <a:pPr marL="514350" indent="-514350">
              <a:buAutoNum type="arabicParenR"/>
            </a:pPr>
            <a:endParaRPr lang="uk-UA" sz="2800" b="1" i="1" dirty="0" smtClean="0"/>
          </a:p>
          <a:p>
            <a:pPr marL="514350" indent="-514350">
              <a:buAutoNum type="arabicParenR"/>
            </a:pPr>
            <a:r>
              <a:rPr lang="uk-UA" sz="2800" b="1" i="1" dirty="0" smtClean="0"/>
              <a:t>800 : 80 = 10 (грн)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Відповідь: 10 грн – ціна чашки чаю.</a:t>
            </a:r>
          </a:p>
          <a:p>
            <a:pPr marL="514350" indent="-514350">
              <a:buAutoNum type="arabicParenR"/>
            </a:pPr>
            <a:endParaRPr lang="uk-UA" sz="2800" b="1" i="1" dirty="0" smtClean="0"/>
          </a:p>
        </p:txBody>
      </p:sp>
    </p:spTree>
    <p:extLst>
      <p:ext uri="{BB962C8B-B14F-4D97-AF65-F5344CB8AC3E}">
        <p14:creationId xmlns:p14="http://schemas.microsoft.com/office/powerpoint/2010/main" val="34996959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440</Words>
  <Application>Microsoft Office PowerPoint</Application>
  <PresentationFormat>Широкоэкранный</PresentationFormat>
  <Paragraphs>61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6</cp:revision>
  <dcterms:created xsi:type="dcterms:W3CDTF">2025-05-05T13:45:43Z</dcterms:created>
  <dcterms:modified xsi:type="dcterms:W3CDTF">2025-05-05T14:27:19Z</dcterms:modified>
</cp:coreProperties>
</file>