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4D01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66DA5-7751-4D3D-B753-58DF3B418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‹№›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1B787A8-0D67-4B7E-9B48-86BD906AB6B5}"/>
              </a:ext>
            </a:extLst>
          </p:cNvPr>
          <p:cNvCxnSpPr>
            <a:cxnSpLocks/>
          </p:cNvCxnSpPr>
          <p:nvPr/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4998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‹№›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C05CAAB-DBA2-4548-AD5F-01BB97FBB207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3341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FC2D1-D3FE-4B37-8740-57444421F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AF550-086C-426E-A374-85DB39570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58988-AD39-4AE9-8E6A-0907F0BE2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66319-82EE-408E-819F-8F8E6DBA7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1C8A6-777F-496D-8620-AE52BFC33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‹№›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031F83B-57A8-4533-981C-D1FFAD2B6B6F}"/>
              </a:ext>
            </a:extLst>
          </p:cNvPr>
          <p:cNvCxnSpPr>
            <a:cxnSpLocks/>
          </p:cNvCxnSpPr>
          <p:nvPr/>
        </p:nvCxnSpPr>
        <p:spPr>
          <a:xfrm>
            <a:off x="715890" y="1701425"/>
            <a:ext cx="0" cy="5148262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9482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57166-6921-4546-BA2C-99E464681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B9122-6371-4049-B57A-33DED7DA2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14555D-0753-4312-A26B-2338813F9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8FDCB-69DA-4A8F-8B91-5CFF77897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AC8C07-E0D3-4464-AE3C-25730D75C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2596A6-734E-4AE0-BFB8-3089137BF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‹№›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B7E8F4-3FB3-45AB-A381-9093CA95AAE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5597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6B3EF2-2C04-480F-A570-14E520DD0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F5783E-3073-4F4D-8B9C-C5B18DDA5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A75FE3-6719-4790-AA00-251BC2A6E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‹№›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47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‹№›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596AF9-469C-436D-B7D2-77952EF1825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9248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F36D6-399B-43E3-84DD-9FC5119E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234AB7-3B85-4028-A500-5A1BDBF4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1F40F0-9909-442F-BBA4-409D061E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‹№›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53C1207-D1C8-49E3-8837-E2B89D366FA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7452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0F214-646F-4D81-AD12-65628EC9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71768-C3FA-49EF-99EF-06E6C3B28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DA6F24-ED6C-4D12-A9D6-EE37FBD68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6AACE-FAFB-4934-8E3C-AB5B2163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533EA-D0F8-4C79-8721-F190DE2D2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9BAC9-F101-4394-BBA4-3D21A349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‹№›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3A79C9-7EDC-44F6-AC48-5DD98A7695AD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1331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CB71F-B6C2-4866-BC97-304F7881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5ED73B-8413-478D-80D7-B78B69763B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DF226-1B94-4D2D-98B3-7B932FB17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C4E9A-CA29-4CCD-ACFA-B29F80FB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5B7BE-3F1B-4FF3-B1D7-6E39B99D0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F18F1-E27E-470E-AE13-4755DEE63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‹№›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0F08750-B7F2-4119-B151-68DE774813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3873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AD429-654B-4F0E-94E9-6FEF8EC67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8D60B2-06F5-4567-BE1F-BBA5270537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6F6F2-8269-4B80-8EE3-81FEE0F9D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C86E4-3EDE-4EB4-B1A3-A1198AADD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752B0-ACEC-49EF-8131-FCF35BC5C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‹№›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A0462E3-375D-4E76-8886-69E06985D069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7946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23B094-F480-477B-901C-7181F88C07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052089-A920-4E52-98DC-8A5DC7B0A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074FE-F1B4-421F-A66E-FA351C8F9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764BA-3AB2-45FD-ABCB-975B3FDD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B3FEF-8252-49FD-82F2-3E5FABC65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‹№›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EB5C65-83BB-4EBD-AD22-EDA8489D0F5D}"/>
              </a:ext>
            </a:extLst>
          </p:cNvPr>
          <p:cNvCxnSpPr>
            <a:cxnSpLocks/>
          </p:cNvCxnSpPr>
          <p:nvPr/>
        </p:nvCxnSpPr>
        <p:spPr>
          <a:xfrm flipV="1">
            <a:off x="8313" y="261865"/>
            <a:ext cx="11353802" cy="1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2987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DA4224-F4E4-47A4-ACF7-231749390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79907-DC49-4B86-A34C-C97DBC26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BC8A0-34FC-4B6E-B42B-A721267D89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AC0B6-4CC4-4E41-8A4D-F62E17F28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0E9BD-90BD-46AE-8A0D-06796ADB7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220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5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8">
            <a:extLst>
              <a:ext uri="{FF2B5EF4-FFF2-40B4-BE49-F238E27FC236}">
                <a16:creationId xmlns:a16="http://schemas.microsoft.com/office/drawing/2014/main" id="{3F672E71-4896-412C-9C70-888CBA0C2F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26C023-0B59-6526-F633-7CF72B48B6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4873" y="3736429"/>
            <a:ext cx="6347918" cy="2397488"/>
          </a:xfrm>
        </p:spPr>
        <p:txBody>
          <a:bodyPr anchor="ctr">
            <a:normAutofit fontScale="90000"/>
          </a:bodyPr>
          <a:lstStyle/>
          <a:p>
            <a:r>
              <a:rPr lang="uk-UA" sz="6600" dirty="0">
                <a:solidFill>
                  <a:schemeClr val="bg1"/>
                </a:solidFill>
              </a:rPr>
              <a:t>Урок зв'язного мовлення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74A5FB8C-DD2E-87F0-283A-5E02B2745F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49798" y="3736429"/>
            <a:ext cx="3633923" cy="650514"/>
          </a:xfrm>
        </p:spPr>
        <p:txBody>
          <a:bodyPr anchor="ctr">
            <a:normAutofit/>
          </a:bodyPr>
          <a:lstStyle/>
          <a:p>
            <a:pPr algn="ctr"/>
            <a:r>
              <a:rPr lang="uk-UA" sz="2000" dirty="0">
                <a:solidFill>
                  <a:schemeClr val="bg1"/>
                </a:solidFill>
              </a:rPr>
              <a:t>Усний твір на основі власних вражень</a:t>
            </a:r>
          </a:p>
        </p:txBody>
      </p:sp>
      <p:pic>
        <p:nvPicPr>
          <p:cNvPr id="22" name="Picture 3" descr="A splash of colours on a white surface">
            <a:extLst>
              <a:ext uri="{FF2B5EF4-FFF2-40B4-BE49-F238E27FC236}">
                <a16:creationId xmlns:a16="http://schemas.microsoft.com/office/drawing/2014/main" id="{31082511-2F59-835A-D42A-0C64EF601A9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alphaModFix amt="54000"/>
          </a:blip>
          <a:srcRect t="25997" b="46202"/>
          <a:stretch/>
        </p:blipFill>
        <p:spPr>
          <a:xfrm>
            <a:off x="20" y="808139"/>
            <a:ext cx="12191979" cy="2542058"/>
          </a:xfrm>
          <a:prstGeom prst="rect">
            <a:avLst/>
          </a:prstGeom>
        </p:spPr>
      </p:pic>
      <p:sp>
        <p:nvSpPr>
          <p:cNvPr id="5" name="Підзаголовок 2">
            <a:extLst>
              <a:ext uri="{FF2B5EF4-FFF2-40B4-BE49-F238E27FC236}">
                <a16:creationId xmlns:a16="http://schemas.microsoft.com/office/drawing/2014/main" id="{891CF6B6-5F46-EB6B-57EE-C9AE00C9AE75}"/>
              </a:ext>
            </a:extLst>
          </p:cNvPr>
          <p:cNvSpPr txBox="1">
            <a:spLocks/>
          </p:cNvSpPr>
          <p:nvPr/>
        </p:nvSpPr>
        <p:spPr>
          <a:xfrm>
            <a:off x="7449798" y="4773175"/>
            <a:ext cx="3633923" cy="6505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00" dirty="0">
                <a:solidFill>
                  <a:schemeClr val="bg1"/>
                </a:solidFill>
              </a:rPr>
              <a:t>Урок в 4 класі</a:t>
            </a:r>
          </a:p>
        </p:txBody>
      </p:sp>
    </p:spTree>
    <p:extLst>
      <p:ext uri="{BB962C8B-B14F-4D97-AF65-F5344CB8AC3E}">
        <p14:creationId xmlns:p14="http://schemas.microsoft.com/office/powerpoint/2010/main" val="5296756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Місце для вмісту 4" descr="Зображення, що містить Публікація, книга, текст&#10;&#10;Автоматично згенерований опис">
            <a:extLst>
              <a:ext uri="{FF2B5EF4-FFF2-40B4-BE49-F238E27FC236}">
                <a16:creationId xmlns:a16="http://schemas.microsoft.com/office/drawing/2014/main" id="{91FCC8F9-3D35-1465-3BF7-0952365DD8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7457" y="0"/>
            <a:ext cx="5751858" cy="582385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7D224D9-3100-3039-0CE5-D17D9DB4D705}"/>
              </a:ext>
            </a:extLst>
          </p:cNvPr>
          <p:cNvSpPr txBox="1"/>
          <p:nvPr/>
        </p:nvSpPr>
        <p:spPr>
          <a:xfrm>
            <a:off x="1665516" y="2427515"/>
            <a:ext cx="5987142" cy="206210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dirty="0" err="1"/>
              <a:t>Сьогодні</a:t>
            </a:r>
            <a:r>
              <a:rPr lang="ru-RU" sz="3200" dirty="0"/>
              <a:t> ми </a:t>
            </a:r>
            <a:r>
              <a:rPr lang="uk-UA" sz="3200" dirty="0"/>
              <a:t>продовжимо</a:t>
            </a:r>
            <a:r>
              <a:rPr lang="ru-RU" sz="3200" dirty="0"/>
              <a:t> </a:t>
            </a:r>
            <a:br>
              <a:rPr lang="ru-RU" sz="3200" dirty="0"/>
            </a:br>
            <a:r>
              <a:rPr lang="ru-RU" sz="3200" dirty="0" err="1"/>
              <a:t>вчитися</a:t>
            </a:r>
            <a:r>
              <a:rPr lang="ru-RU" sz="3200" dirty="0"/>
              <a:t> </a:t>
            </a:r>
            <a:r>
              <a:rPr lang="ru-RU" sz="3200" dirty="0" err="1"/>
              <a:t>писати</a:t>
            </a:r>
            <a:r>
              <a:rPr lang="ru-RU" sz="3200" dirty="0"/>
              <a:t> твори, </a:t>
            </a:r>
            <a:r>
              <a:rPr lang="ru-RU" sz="3200" dirty="0" err="1"/>
              <a:t>складемо</a:t>
            </a:r>
            <a:r>
              <a:rPr lang="ru-RU" sz="3200" dirty="0"/>
              <a:t> </a:t>
            </a:r>
            <a:r>
              <a:rPr lang="ru-RU" sz="3200" dirty="0" err="1"/>
              <a:t>усний</a:t>
            </a:r>
            <a:r>
              <a:rPr lang="ru-RU" sz="3200" dirty="0"/>
              <a:t> </a:t>
            </a:r>
            <a:r>
              <a:rPr lang="ru-RU" sz="3200" dirty="0" err="1"/>
              <a:t>твір</a:t>
            </a:r>
            <a:r>
              <a:rPr lang="ru-RU" sz="3200" dirty="0"/>
              <a:t> на </a:t>
            </a:r>
            <a:r>
              <a:rPr lang="ru-RU" sz="3200" dirty="0" err="1"/>
              <a:t>основі</a:t>
            </a:r>
            <a:r>
              <a:rPr lang="ru-RU" sz="3200" dirty="0"/>
              <a:t> </a:t>
            </a:r>
            <a:r>
              <a:rPr lang="ru-RU" sz="3200" dirty="0" err="1"/>
              <a:t>власних</a:t>
            </a:r>
            <a:r>
              <a:rPr lang="ru-RU" sz="3200" dirty="0"/>
              <a:t> </a:t>
            </a:r>
            <a:r>
              <a:rPr lang="ru-RU" sz="3200" dirty="0" err="1"/>
              <a:t>спостережень</a:t>
            </a:r>
            <a:r>
              <a:rPr lang="ru-RU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16055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Місце для вмісту 4" descr="Зображення, що містить Публікація, книга, текст&#10;&#10;Автоматично згенерований опис">
            <a:extLst>
              <a:ext uri="{FF2B5EF4-FFF2-40B4-BE49-F238E27FC236}">
                <a16:creationId xmlns:a16="http://schemas.microsoft.com/office/drawing/2014/main" id="{91FCC8F9-3D35-1465-3BF7-0952365DD8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2771" y="2506662"/>
            <a:ext cx="4297543" cy="435133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7D224D9-3100-3039-0CE5-D17D9DB4D705}"/>
              </a:ext>
            </a:extLst>
          </p:cNvPr>
          <p:cNvSpPr txBox="1"/>
          <p:nvPr/>
        </p:nvSpPr>
        <p:spPr>
          <a:xfrm>
            <a:off x="1567543" y="664029"/>
            <a:ext cx="6672943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- Що таке текст?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535997-819A-D1E3-C355-DB693C16A998}"/>
              </a:ext>
            </a:extLst>
          </p:cNvPr>
          <p:cNvSpPr txBox="1"/>
          <p:nvPr/>
        </p:nvSpPr>
        <p:spPr>
          <a:xfrm>
            <a:off x="1567543" y="1524000"/>
            <a:ext cx="6672943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- Які типи текстів ми знаємо?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FC09EB-9700-B112-4EDC-9DB0CDAE4D34}"/>
              </a:ext>
            </a:extLst>
          </p:cNvPr>
          <p:cNvSpPr txBox="1"/>
          <p:nvPr/>
        </p:nvSpPr>
        <p:spPr>
          <a:xfrm>
            <a:off x="1567542" y="2506662"/>
            <a:ext cx="6672943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- З яких частин складається текст?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2FD3981-F427-5DE9-B335-FCB63D48DB13}"/>
              </a:ext>
            </a:extLst>
          </p:cNvPr>
          <p:cNvSpPr txBox="1"/>
          <p:nvPr/>
        </p:nvSpPr>
        <p:spPr>
          <a:xfrm>
            <a:off x="1567542" y="3429000"/>
            <a:ext cx="6672943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- Що таке тема тексту?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AA2E22-C9C5-313C-122A-11F8F5055830}"/>
              </a:ext>
            </a:extLst>
          </p:cNvPr>
          <p:cNvSpPr txBox="1"/>
          <p:nvPr/>
        </p:nvSpPr>
        <p:spPr>
          <a:xfrm>
            <a:off x="1567541" y="4245428"/>
            <a:ext cx="6672943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- Що таке мета тексту? </a:t>
            </a:r>
          </a:p>
        </p:txBody>
      </p:sp>
    </p:spTree>
    <p:extLst>
      <p:ext uri="{BB962C8B-B14F-4D97-AF65-F5344CB8AC3E}">
        <p14:creationId xmlns:p14="http://schemas.microsoft.com/office/powerpoint/2010/main" val="3876865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Зображення, що містить рослина, дерево, сніг, Листопадні рослини&#10;&#10;Автоматично згенерований опис">
            <a:extLst>
              <a:ext uri="{FF2B5EF4-FFF2-40B4-BE49-F238E27FC236}">
                <a16:creationId xmlns:a16="http://schemas.microsoft.com/office/drawing/2014/main" id="{B3F8EA04-8F81-AA87-8F9E-37A7C6D5C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3371" y="2120739"/>
            <a:ext cx="2992444" cy="47372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890CC40-5641-B0D0-A9D3-32157F169D02}"/>
              </a:ext>
            </a:extLst>
          </p:cNvPr>
          <p:cNvSpPr txBox="1"/>
          <p:nvPr/>
        </p:nvSpPr>
        <p:spPr>
          <a:xfrm>
            <a:off x="740229" y="306717"/>
            <a:ext cx="10809514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Пропоную відгадати загадку та дізнатися, яку гостю я запросила до нас на урок: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795E68-76CC-1102-0585-F9D60E398641}"/>
              </a:ext>
            </a:extLst>
          </p:cNvPr>
          <p:cNvSpPr txBox="1"/>
          <p:nvPr/>
        </p:nvSpPr>
        <p:spPr>
          <a:xfrm>
            <a:off x="1121229" y="2394857"/>
            <a:ext cx="416922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/>
              <a:t>Хто</a:t>
            </a:r>
            <a:r>
              <a:rPr lang="ru-RU" sz="2400" dirty="0"/>
              <a:t> у нашому </a:t>
            </a:r>
            <a:r>
              <a:rPr lang="ru-RU" sz="2400" dirty="0" err="1"/>
              <a:t>гайочку</a:t>
            </a:r>
            <a:endParaRPr lang="ru-RU" sz="2400" dirty="0"/>
          </a:p>
          <a:p>
            <a:r>
              <a:rPr lang="ru-RU" sz="2400" dirty="0"/>
              <a:t>Носить </a:t>
            </a:r>
            <a:r>
              <a:rPr lang="ru-RU" sz="2400" dirty="0" err="1"/>
              <a:t>біленьку</a:t>
            </a:r>
            <a:r>
              <a:rPr lang="ru-RU" sz="2400" dirty="0"/>
              <a:t> сорочку?</a:t>
            </a:r>
          </a:p>
          <a:p>
            <a:r>
              <a:rPr lang="ru-RU" sz="2400" dirty="0"/>
              <a:t>У </a:t>
            </a:r>
            <a:r>
              <a:rPr lang="ru-RU" sz="2400" dirty="0" err="1"/>
              <a:t>тоненькі</a:t>
            </a:r>
            <a:r>
              <a:rPr lang="ru-RU" sz="2400" dirty="0"/>
              <a:t> </a:t>
            </a:r>
            <a:r>
              <a:rPr lang="ru-RU" sz="2400" dirty="0" err="1"/>
              <a:t>кіски</a:t>
            </a:r>
            <a:r>
              <a:rPr lang="ru-RU" sz="2400" dirty="0"/>
              <a:t>   </a:t>
            </a:r>
          </a:p>
          <a:p>
            <a:r>
              <a:rPr lang="ru-RU" sz="2400" dirty="0" err="1"/>
              <a:t>Вплітає</a:t>
            </a:r>
            <a:r>
              <a:rPr lang="ru-RU" sz="2400" dirty="0"/>
              <a:t> </a:t>
            </a:r>
            <a:r>
              <a:rPr lang="ru-RU" sz="2400" dirty="0" err="1"/>
              <a:t>жовті</a:t>
            </a:r>
            <a:r>
              <a:rPr lang="ru-RU" sz="2400" dirty="0"/>
              <a:t> </a:t>
            </a:r>
            <a:r>
              <a:rPr lang="ru-RU" sz="2400" dirty="0" err="1"/>
              <a:t>стрічки</a:t>
            </a:r>
            <a:r>
              <a:rPr lang="ru-RU" sz="2400" dirty="0"/>
              <a:t>,</a:t>
            </a:r>
          </a:p>
          <a:p>
            <a:r>
              <a:rPr lang="ru-RU" sz="2400" dirty="0"/>
              <a:t>А </a:t>
            </a:r>
            <a:r>
              <a:rPr lang="ru-RU" sz="2400" dirty="0" err="1"/>
              <a:t>панчішки</a:t>
            </a:r>
            <a:r>
              <a:rPr lang="ru-RU" sz="2400" dirty="0"/>
              <a:t> в </a:t>
            </a:r>
            <a:r>
              <a:rPr lang="ru-RU" sz="2400" dirty="0" err="1"/>
              <a:t>чорну</a:t>
            </a:r>
            <a:r>
              <a:rPr lang="ru-RU" sz="2400" dirty="0"/>
              <a:t> риску</a:t>
            </a:r>
          </a:p>
          <a:p>
            <a:r>
              <a:rPr lang="ru-RU" sz="2400" dirty="0" err="1"/>
              <a:t>Прикривають</a:t>
            </a:r>
            <a:r>
              <a:rPr lang="ru-RU" sz="2400" dirty="0"/>
              <a:t> </a:t>
            </a:r>
            <a:r>
              <a:rPr lang="ru-RU" sz="2400" dirty="0" err="1"/>
              <a:t>її</a:t>
            </a:r>
            <a:r>
              <a:rPr lang="ru-RU" sz="2400" dirty="0"/>
              <a:t> </a:t>
            </a:r>
            <a:r>
              <a:rPr lang="ru-RU" sz="2400" dirty="0" err="1"/>
              <a:t>взимку</a:t>
            </a:r>
            <a:r>
              <a:rPr lang="ru-RU" sz="2400" dirty="0"/>
              <a:t>.</a:t>
            </a:r>
          </a:p>
          <a:p>
            <a:r>
              <a:rPr lang="ru-RU" sz="2400" dirty="0"/>
              <a:t>В </a:t>
            </a:r>
            <a:r>
              <a:rPr lang="ru-RU" sz="2400" dirty="0" err="1"/>
              <a:t>неї</a:t>
            </a:r>
            <a:r>
              <a:rPr lang="ru-RU" sz="2400" dirty="0"/>
              <a:t> </a:t>
            </a:r>
            <a:r>
              <a:rPr lang="ru-RU" sz="2400" dirty="0" err="1"/>
              <a:t>листячко</a:t>
            </a:r>
            <a:r>
              <a:rPr lang="ru-RU" sz="2400" dirty="0"/>
              <a:t>, мов </a:t>
            </a:r>
            <a:r>
              <a:rPr lang="ru-RU" sz="2400" dirty="0" err="1"/>
              <a:t>слізка</a:t>
            </a:r>
            <a:r>
              <a:rPr lang="ru-RU" sz="2400" dirty="0"/>
              <a:t>.</a:t>
            </a:r>
          </a:p>
          <a:p>
            <a:r>
              <a:rPr lang="ru-RU" sz="2400" dirty="0"/>
              <a:t>Як </a:t>
            </a:r>
            <a:r>
              <a:rPr lang="ru-RU" sz="2400" dirty="0" err="1"/>
              <a:t>зовуть</a:t>
            </a:r>
            <a:r>
              <a:rPr lang="ru-RU" sz="2400" dirty="0"/>
              <a:t> </a:t>
            </a:r>
            <a:r>
              <a:rPr lang="ru-RU" sz="2400" dirty="0" err="1"/>
              <a:t>її</a:t>
            </a:r>
            <a:r>
              <a:rPr lang="ru-RU" sz="2400" dirty="0"/>
              <a:t> ? </a:t>
            </a:r>
            <a:endParaRPr lang="uk-UA" sz="2400" dirty="0"/>
          </a:p>
        </p:txBody>
      </p:sp>
      <p:pic>
        <p:nvPicPr>
          <p:cNvPr id="7" name="Рисунок 6" descr="Зображення, що містить рослина, дерево, гілка, Гілочка&#10;&#10;Автоматично згенерований опис">
            <a:extLst>
              <a:ext uri="{FF2B5EF4-FFF2-40B4-BE49-F238E27FC236}">
                <a16:creationId xmlns:a16="http://schemas.microsoft.com/office/drawing/2014/main" id="{35F36D3C-5733-13DB-FE98-788CE46C26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066" y="1861457"/>
            <a:ext cx="3608832" cy="4876800"/>
          </a:xfrm>
          <a:prstGeom prst="rect">
            <a:avLst/>
          </a:prstGeom>
        </p:spPr>
      </p:pic>
      <p:pic>
        <p:nvPicPr>
          <p:cNvPr id="9" name="Рисунок 8" descr="Зображення, що містить чорний, темрява&#10;&#10;Автоматично згенерований опис">
            <a:extLst>
              <a:ext uri="{FF2B5EF4-FFF2-40B4-BE49-F238E27FC236}">
                <a16:creationId xmlns:a16="http://schemas.microsoft.com/office/drawing/2014/main" id="{784C9DA8-331B-EFFF-97C9-7885BDA10F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2576" y="2963315"/>
            <a:ext cx="2826212" cy="3676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649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Зображення, що містить рослина, дерево, сніг, Листопадні рослини&#10;&#10;Автоматично згенерований опис">
            <a:extLst>
              <a:ext uri="{FF2B5EF4-FFF2-40B4-BE49-F238E27FC236}">
                <a16:creationId xmlns:a16="http://schemas.microsoft.com/office/drawing/2014/main" id="{B3F8EA04-8F81-AA87-8F9E-37A7C6D5C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9028" y="1550266"/>
            <a:ext cx="3352802" cy="530773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5795E68-76CC-1102-0585-F9D60E398641}"/>
              </a:ext>
            </a:extLst>
          </p:cNvPr>
          <p:cNvSpPr txBox="1"/>
          <p:nvPr/>
        </p:nvSpPr>
        <p:spPr>
          <a:xfrm>
            <a:off x="1524000" y="2558143"/>
            <a:ext cx="387531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В </a:t>
            </a:r>
            <a:r>
              <a:rPr lang="ru-RU" sz="3200" dirty="0" err="1"/>
              <a:t>сукні</a:t>
            </a:r>
            <a:r>
              <a:rPr lang="ru-RU" sz="3200" dirty="0"/>
              <a:t> </a:t>
            </a:r>
            <a:r>
              <a:rPr lang="ru-RU" sz="3200" dirty="0" err="1"/>
              <a:t>золотавій</a:t>
            </a:r>
            <a:r>
              <a:rPr lang="ru-RU" sz="3200" dirty="0"/>
              <a:t>,</a:t>
            </a:r>
          </a:p>
          <a:p>
            <a:r>
              <a:rPr lang="ru-RU" sz="3200" dirty="0" err="1"/>
              <a:t>віти</a:t>
            </a:r>
            <a:r>
              <a:rPr lang="ru-RU" sz="3200" dirty="0"/>
              <a:t> </a:t>
            </a:r>
            <a:r>
              <a:rPr lang="ru-RU" sz="3200" dirty="0" err="1"/>
              <a:t>гнучкі</a:t>
            </a:r>
            <a:r>
              <a:rPr lang="ru-RU" sz="3200" dirty="0"/>
              <a:t>, </a:t>
            </a:r>
            <a:r>
              <a:rPr lang="ru-RU" sz="3200" dirty="0" err="1"/>
              <a:t>ніжні</a:t>
            </a:r>
            <a:r>
              <a:rPr lang="ru-RU" sz="3200" dirty="0"/>
              <a:t>.</a:t>
            </a:r>
          </a:p>
          <a:p>
            <a:r>
              <a:rPr lang="ru-RU" sz="3200" dirty="0"/>
              <a:t>Кора </a:t>
            </a:r>
            <a:r>
              <a:rPr lang="ru-RU" sz="3200" dirty="0" err="1"/>
              <a:t>біла</a:t>
            </a:r>
            <a:r>
              <a:rPr lang="ru-RU" sz="3200" dirty="0"/>
              <a:t>, </a:t>
            </a:r>
          </a:p>
          <a:p>
            <a:r>
              <a:rPr lang="ru-RU" sz="3200" dirty="0"/>
              <a:t>стан тонкий.</a:t>
            </a:r>
            <a:endParaRPr lang="uk-UA" sz="3200" dirty="0"/>
          </a:p>
        </p:txBody>
      </p:sp>
      <p:pic>
        <p:nvPicPr>
          <p:cNvPr id="7" name="Рисунок 6" descr="Зображення, що містить рослина, дерево, гілка, Гілочка&#10;&#10;Автоматично згенерований опис">
            <a:extLst>
              <a:ext uri="{FF2B5EF4-FFF2-40B4-BE49-F238E27FC236}">
                <a16:creationId xmlns:a16="http://schemas.microsoft.com/office/drawing/2014/main" id="{35F36D3C-5733-13DB-FE98-788CE46C26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9255" y="463578"/>
            <a:ext cx="656088" cy="886605"/>
          </a:xfrm>
          <a:prstGeom prst="rect">
            <a:avLst/>
          </a:prstGeom>
        </p:spPr>
      </p:pic>
      <p:pic>
        <p:nvPicPr>
          <p:cNvPr id="9" name="Рисунок 8" descr="Зображення, що містить чорний, темрява&#10;&#10;Автоматично згенерований опис">
            <a:extLst>
              <a:ext uri="{FF2B5EF4-FFF2-40B4-BE49-F238E27FC236}">
                <a16:creationId xmlns:a16="http://schemas.microsoft.com/office/drawing/2014/main" id="{784C9DA8-331B-EFFF-97C9-7885BDA10F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172" y="461661"/>
            <a:ext cx="566056" cy="73645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890CC40-5641-B0D0-A9D3-32157F169D02}"/>
              </a:ext>
            </a:extLst>
          </p:cNvPr>
          <p:cNvSpPr txBox="1"/>
          <p:nvPr/>
        </p:nvSpPr>
        <p:spPr>
          <a:xfrm>
            <a:off x="740229" y="306717"/>
            <a:ext cx="10809514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Пропоную відгадати загадку та дізнатися, яку гостю я запросила до нас на урок:</a:t>
            </a:r>
          </a:p>
        </p:txBody>
      </p:sp>
    </p:spTree>
    <p:extLst>
      <p:ext uri="{BB962C8B-B14F-4D97-AF65-F5344CB8AC3E}">
        <p14:creationId xmlns:p14="http://schemas.microsoft.com/office/powerpoint/2010/main" val="35973641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Зображення, що містить рослина, дерево, сніг, Листопадні рослини&#10;&#10;Автоматично згенерований опис">
            <a:extLst>
              <a:ext uri="{FF2B5EF4-FFF2-40B4-BE49-F238E27FC236}">
                <a16:creationId xmlns:a16="http://schemas.microsoft.com/office/drawing/2014/main" id="{B3F8EA04-8F81-AA87-8F9E-37A7C6D5C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3047" y="2173421"/>
            <a:ext cx="2841173" cy="44977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5795E68-76CC-1102-0585-F9D60E398641}"/>
              </a:ext>
            </a:extLst>
          </p:cNvPr>
          <p:cNvSpPr txBox="1"/>
          <p:nvPr/>
        </p:nvSpPr>
        <p:spPr>
          <a:xfrm>
            <a:off x="1219199" y="1502692"/>
            <a:ext cx="447402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err="1"/>
              <a:t>Розплела</a:t>
            </a:r>
            <a:r>
              <a:rPr lang="ru-RU" sz="2400" b="1" i="1" dirty="0"/>
              <a:t> береза коси</a:t>
            </a:r>
          </a:p>
          <a:p>
            <a:r>
              <a:rPr lang="ru-RU" sz="2400" dirty="0" err="1"/>
              <a:t>Розплела</a:t>
            </a:r>
            <a:r>
              <a:rPr lang="ru-RU" sz="2400" dirty="0"/>
              <a:t> береза коси</a:t>
            </a:r>
          </a:p>
          <a:p>
            <a:r>
              <a:rPr lang="ru-RU" sz="2400" dirty="0"/>
              <a:t>На </a:t>
            </a:r>
            <a:r>
              <a:rPr lang="ru-RU" sz="2400" dirty="0" err="1"/>
              <a:t>веснянім</a:t>
            </a:r>
            <a:r>
              <a:rPr lang="ru-RU" sz="2400" dirty="0"/>
              <a:t> </a:t>
            </a:r>
            <a:r>
              <a:rPr lang="ru-RU" sz="2400" dirty="0" err="1"/>
              <a:t>вітерці</a:t>
            </a:r>
            <a:r>
              <a:rPr lang="ru-RU" sz="2400" dirty="0"/>
              <a:t>,</a:t>
            </a:r>
          </a:p>
          <a:p>
            <a:r>
              <a:rPr lang="ru-RU" sz="2400" dirty="0"/>
              <a:t>Опустила </a:t>
            </a:r>
            <a:r>
              <a:rPr lang="ru-RU" sz="2400" dirty="0" err="1"/>
              <a:t>ніжку</a:t>
            </a:r>
            <a:r>
              <a:rPr lang="ru-RU" sz="2400" dirty="0"/>
              <a:t> босу</a:t>
            </a:r>
          </a:p>
          <a:p>
            <a:r>
              <a:rPr lang="ru-RU" sz="2400" dirty="0"/>
              <a:t>В </a:t>
            </a:r>
            <a:r>
              <a:rPr lang="ru-RU" sz="2400" dirty="0" err="1"/>
              <a:t>тиху</a:t>
            </a:r>
            <a:r>
              <a:rPr lang="ru-RU" sz="2400" dirty="0"/>
              <a:t> воду у </a:t>
            </a:r>
            <a:r>
              <a:rPr lang="ru-RU" sz="2400" dirty="0" err="1"/>
              <a:t>ріці</a:t>
            </a:r>
            <a:r>
              <a:rPr lang="ru-RU" sz="2400" dirty="0"/>
              <a:t>.</a:t>
            </a:r>
          </a:p>
          <a:p>
            <a:r>
              <a:rPr lang="ru-RU" sz="2400" dirty="0"/>
              <a:t>Мов </a:t>
            </a:r>
            <a:r>
              <a:rPr lang="ru-RU" sz="2400" dirty="0" err="1"/>
              <a:t>зібралася</a:t>
            </a:r>
            <a:r>
              <a:rPr lang="ru-RU" sz="2400" dirty="0"/>
              <a:t> до мене</a:t>
            </a:r>
          </a:p>
          <a:p>
            <a:r>
              <a:rPr lang="ru-RU" sz="2400" dirty="0" err="1"/>
              <a:t>Вбрід</a:t>
            </a:r>
            <a:r>
              <a:rPr lang="ru-RU" sz="2400" dirty="0"/>
              <a:t> на берег перейти,</a:t>
            </a:r>
          </a:p>
          <a:p>
            <a:r>
              <a:rPr lang="ru-RU" sz="2400" dirty="0"/>
              <a:t>Де </a:t>
            </a:r>
            <a:r>
              <a:rPr lang="ru-RU" sz="2400" dirty="0" err="1"/>
              <a:t>схилились</a:t>
            </a:r>
            <a:r>
              <a:rPr lang="ru-RU" sz="2400" dirty="0"/>
              <a:t> </a:t>
            </a:r>
            <a:r>
              <a:rPr lang="ru-RU" sz="2400" dirty="0" err="1"/>
              <a:t>дужі</a:t>
            </a:r>
            <a:r>
              <a:rPr lang="ru-RU" sz="2400" dirty="0"/>
              <a:t> </a:t>
            </a:r>
            <a:r>
              <a:rPr lang="ru-RU" sz="2400" dirty="0" err="1"/>
              <a:t>клени</a:t>
            </a:r>
            <a:endParaRPr lang="ru-RU" sz="2400" dirty="0"/>
          </a:p>
          <a:p>
            <a:r>
              <a:rPr lang="ru-RU" sz="2400" dirty="0"/>
              <a:t>На </a:t>
            </a:r>
            <a:r>
              <a:rPr lang="ru-RU" sz="2400" dirty="0" err="1"/>
              <a:t>причалені</a:t>
            </a:r>
            <a:r>
              <a:rPr lang="ru-RU" sz="2400" dirty="0"/>
              <a:t> плоти,</a:t>
            </a:r>
          </a:p>
          <a:p>
            <a:r>
              <a:rPr lang="ru-RU" sz="2400" dirty="0"/>
              <a:t>Де </a:t>
            </a:r>
            <a:r>
              <a:rPr lang="ru-RU" sz="2400" dirty="0" err="1"/>
              <a:t>гнучка</a:t>
            </a:r>
            <a:r>
              <a:rPr lang="ru-RU" sz="2400" dirty="0"/>
              <a:t> моя </a:t>
            </a:r>
            <a:r>
              <a:rPr lang="ru-RU" sz="2400" dirty="0" err="1"/>
              <a:t>сопілка</a:t>
            </a:r>
            <a:endParaRPr lang="ru-RU" sz="2400" dirty="0"/>
          </a:p>
          <a:p>
            <a:r>
              <a:rPr lang="ru-RU" sz="2400" dirty="0" err="1"/>
              <a:t>Вудить</a:t>
            </a:r>
            <a:r>
              <a:rPr lang="ru-RU" sz="2400" dirty="0"/>
              <a:t> синю </a:t>
            </a:r>
            <a:r>
              <a:rPr lang="ru-RU" sz="2400" dirty="0" err="1"/>
              <a:t>далину</a:t>
            </a:r>
            <a:r>
              <a:rPr lang="ru-RU" sz="2400" dirty="0"/>
              <a:t>…</a:t>
            </a:r>
          </a:p>
          <a:p>
            <a:r>
              <a:rPr lang="ru-RU" sz="2400" dirty="0" err="1"/>
              <a:t>Йди</a:t>
            </a:r>
            <a:r>
              <a:rPr lang="ru-RU" sz="2400" dirty="0"/>
              <a:t>, </a:t>
            </a:r>
            <a:r>
              <a:rPr lang="ru-RU" sz="2400" dirty="0" err="1"/>
              <a:t>берізко</a:t>
            </a:r>
            <a:r>
              <a:rPr lang="ru-RU" sz="2400" dirty="0"/>
              <a:t>, </a:t>
            </a:r>
            <a:r>
              <a:rPr lang="ru-RU" sz="2400" dirty="0" err="1"/>
              <a:t>йди</a:t>
            </a:r>
            <a:r>
              <a:rPr lang="ru-RU" sz="2400" dirty="0"/>
              <a:t>, тут </a:t>
            </a:r>
            <a:r>
              <a:rPr lang="ru-RU" sz="2400" dirty="0" err="1"/>
              <a:t>мілко</a:t>
            </a:r>
            <a:r>
              <a:rPr lang="ru-RU" sz="2400" dirty="0"/>
              <a:t>.</a:t>
            </a:r>
          </a:p>
          <a:p>
            <a:r>
              <a:rPr lang="ru-RU" sz="2400" dirty="0"/>
              <a:t>Я </a:t>
            </a:r>
            <a:r>
              <a:rPr lang="ru-RU" sz="2400" dirty="0" err="1"/>
              <a:t>ще</a:t>
            </a:r>
            <a:r>
              <a:rPr lang="ru-RU" sz="2400" dirty="0"/>
              <a:t> й руку </a:t>
            </a:r>
            <a:r>
              <a:rPr lang="ru-RU" sz="2400" dirty="0" err="1"/>
              <a:t>простягну</a:t>
            </a:r>
            <a:r>
              <a:rPr lang="ru-RU" sz="2400" dirty="0"/>
              <a:t>.</a:t>
            </a:r>
          </a:p>
          <a:p>
            <a:r>
              <a:rPr lang="ru-RU" sz="2400" dirty="0"/>
              <a:t>		</a:t>
            </a:r>
            <a:r>
              <a:rPr lang="ru-RU" sz="2400" i="1" dirty="0"/>
              <a:t>З </a:t>
            </a:r>
            <a:r>
              <a:rPr lang="ru-RU" sz="2400" i="1" dirty="0" err="1"/>
              <a:t>мережі</a:t>
            </a:r>
            <a:r>
              <a:rPr lang="ru-RU" sz="2400" i="1" dirty="0"/>
              <a:t> </a:t>
            </a:r>
            <a:r>
              <a:rPr lang="ru-RU" sz="2400" i="1" dirty="0" err="1"/>
              <a:t>інтернет</a:t>
            </a:r>
            <a:endParaRPr lang="ru-RU" sz="2400" i="1" dirty="0"/>
          </a:p>
        </p:txBody>
      </p:sp>
      <p:pic>
        <p:nvPicPr>
          <p:cNvPr id="7" name="Рисунок 6" descr="Зображення, що містить рослина, дерево, гілка, Гілочка&#10;&#10;Автоматично згенерований опис">
            <a:extLst>
              <a:ext uri="{FF2B5EF4-FFF2-40B4-BE49-F238E27FC236}">
                <a16:creationId xmlns:a16="http://schemas.microsoft.com/office/drawing/2014/main" id="{35F36D3C-5733-13DB-FE98-788CE46C26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9255" y="463578"/>
            <a:ext cx="656088" cy="886605"/>
          </a:xfrm>
          <a:prstGeom prst="rect">
            <a:avLst/>
          </a:prstGeom>
        </p:spPr>
      </p:pic>
      <p:pic>
        <p:nvPicPr>
          <p:cNvPr id="9" name="Рисунок 8" descr="Зображення, що містить чорний, темрява&#10;&#10;Автоматично згенерований опис">
            <a:extLst>
              <a:ext uri="{FF2B5EF4-FFF2-40B4-BE49-F238E27FC236}">
                <a16:creationId xmlns:a16="http://schemas.microsoft.com/office/drawing/2014/main" id="{784C9DA8-331B-EFFF-97C9-7885BDA10F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172" y="461661"/>
            <a:ext cx="566056" cy="73645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890CC40-5641-B0D0-A9D3-32157F169D02}"/>
              </a:ext>
            </a:extLst>
          </p:cNvPr>
          <p:cNvSpPr txBox="1"/>
          <p:nvPr/>
        </p:nvSpPr>
        <p:spPr>
          <a:xfrm>
            <a:off x="753836" y="320951"/>
            <a:ext cx="11250384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ru-RU" sz="2400" dirty="0"/>
              <a:t>Краса </a:t>
            </a:r>
            <a:r>
              <a:rPr lang="ru-RU" sz="2400" dirty="0" err="1"/>
              <a:t>берізки</a:t>
            </a:r>
            <a:r>
              <a:rPr lang="ru-RU" sz="2400" dirty="0"/>
              <a:t> </a:t>
            </a:r>
            <a:r>
              <a:rPr lang="ru-RU" sz="2400" dirty="0" err="1"/>
              <a:t>завжди</a:t>
            </a:r>
            <a:r>
              <a:rPr lang="ru-RU" sz="2400" dirty="0"/>
              <a:t> </a:t>
            </a:r>
            <a:r>
              <a:rPr lang="ru-RU" sz="2400" dirty="0" err="1"/>
              <a:t>приваблювала</a:t>
            </a:r>
            <a:r>
              <a:rPr lang="ru-RU" sz="2400" dirty="0"/>
              <a:t> </a:t>
            </a:r>
            <a:r>
              <a:rPr lang="ru-RU" sz="2400" dirty="0" err="1"/>
              <a:t>художників</a:t>
            </a:r>
            <a:r>
              <a:rPr lang="ru-RU" sz="2400" dirty="0"/>
              <a:t>, </a:t>
            </a:r>
            <a:r>
              <a:rPr lang="ru-RU" sz="2400" dirty="0" err="1"/>
              <a:t>поетів</a:t>
            </a:r>
            <a:r>
              <a:rPr lang="ru-RU" sz="2400" dirty="0"/>
              <a:t>, </a:t>
            </a:r>
            <a:r>
              <a:rPr lang="ru-RU" sz="2400" dirty="0" err="1"/>
              <a:t>композиторів</a:t>
            </a:r>
            <a:r>
              <a:rPr lang="ru-RU" sz="2400" dirty="0"/>
              <a:t> і </a:t>
            </a:r>
            <a:r>
              <a:rPr lang="ru-RU" sz="2400" dirty="0" err="1"/>
              <a:t>надихала</a:t>
            </a:r>
            <a:r>
              <a:rPr lang="ru-RU" sz="2400" dirty="0"/>
              <a:t> </a:t>
            </a:r>
            <a:r>
              <a:rPr lang="ru-RU" sz="2400" dirty="0" err="1"/>
              <a:t>їх</a:t>
            </a:r>
            <a:r>
              <a:rPr lang="ru-RU" sz="2400" dirty="0"/>
              <a:t> до </a:t>
            </a:r>
            <a:r>
              <a:rPr lang="ru-RU" sz="2400" dirty="0" err="1"/>
              <a:t>написання</a:t>
            </a:r>
            <a:r>
              <a:rPr lang="ru-RU" sz="2400" dirty="0"/>
              <a:t> </a:t>
            </a:r>
            <a:r>
              <a:rPr lang="ru-RU" sz="2400" dirty="0" err="1"/>
              <a:t>творів</a:t>
            </a:r>
            <a:r>
              <a:rPr lang="ru-RU" sz="2400" dirty="0"/>
              <a:t>. </a:t>
            </a:r>
            <a:r>
              <a:rPr lang="ru-RU" sz="2400" dirty="0" err="1"/>
              <a:t>Послухайте</a:t>
            </a:r>
            <a:r>
              <a:rPr lang="ru-RU" sz="2400" dirty="0"/>
              <a:t>, як описали </a:t>
            </a:r>
            <a:r>
              <a:rPr lang="ru-RU" sz="2400" dirty="0" err="1"/>
              <a:t>берізку</a:t>
            </a:r>
            <a:r>
              <a:rPr lang="ru-RU" sz="2400" dirty="0"/>
              <a:t> </a:t>
            </a:r>
            <a:r>
              <a:rPr lang="ru-RU" sz="2400" dirty="0" err="1"/>
              <a:t>поети</a:t>
            </a:r>
            <a:r>
              <a:rPr lang="ru-RU" sz="2400" dirty="0"/>
              <a:t> у </a:t>
            </a:r>
            <a:r>
              <a:rPr lang="ru-RU" sz="2400" dirty="0" err="1"/>
              <a:t>своїх</a:t>
            </a:r>
            <a:r>
              <a:rPr lang="ru-RU" sz="2400" dirty="0"/>
              <a:t> </a:t>
            </a:r>
            <a:r>
              <a:rPr lang="ru-RU" sz="2400" dirty="0" err="1"/>
              <a:t>віршах</a:t>
            </a:r>
            <a:r>
              <a:rPr lang="ru-RU" sz="24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30872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Зображення, що містить рослина, дерево, сніг, Листопадні рослини&#10;&#10;Автоматично згенерований опис">
            <a:extLst>
              <a:ext uri="{FF2B5EF4-FFF2-40B4-BE49-F238E27FC236}">
                <a16:creationId xmlns:a16="http://schemas.microsoft.com/office/drawing/2014/main" id="{B3F8EA04-8F81-AA87-8F9E-37A7C6D5C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81" y="4680922"/>
            <a:ext cx="1264105" cy="200117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890CC40-5641-B0D0-A9D3-32157F169D02}"/>
              </a:ext>
            </a:extLst>
          </p:cNvPr>
          <p:cNvSpPr txBox="1"/>
          <p:nvPr/>
        </p:nvSpPr>
        <p:spPr>
          <a:xfrm>
            <a:off x="753836" y="266523"/>
            <a:ext cx="10436678" cy="9541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ru-RU" sz="2800" dirty="0"/>
              <a:t>Нам </a:t>
            </a:r>
            <a:r>
              <a:rPr lang="ru-RU" sz="2800" dirty="0" err="1"/>
              <a:t>потрібно</a:t>
            </a:r>
            <a:r>
              <a:rPr lang="ru-RU" sz="2800" dirty="0"/>
              <a:t> </a:t>
            </a:r>
            <a:r>
              <a:rPr lang="ru-RU" sz="2800" dirty="0" err="1"/>
              <a:t>скласти</a:t>
            </a:r>
            <a:r>
              <a:rPr lang="ru-RU" sz="2800" dirty="0"/>
              <a:t> план до тексту. </a:t>
            </a:r>
            <a:r>
              <a:rPr lang="ru-RU" sz="2800" dirty="0" err="1"/>
              <a:t>Скільки</a:t>
            </a:r>
            <a:r>
              <a:rPr lang="ru-RU" sz="2800" dirty="0"/>
              <a:t> булде </a:t>
            </a:r>
            <a:r>
              <a:rPr lang="ru-RU" sz="2800" dirty="0" err="1"/>
              <a:t>частин</a:t>
            </a:r>
            <a:r>
              <a:rPr lang="ru-RU" sz="2800" dirty="0"/>
              <a:t> в нашому </a:t>
            </a:r>
            <a:r>
              <a:rPr lang="ru-RU" sz="2800" dirty="0" err="1"/>
              <a:t>плані</a:t>
            </a:r>
            <a:r>
              <a:rPr lang="ru-RU" sz="2800" dirty="0"/>
              <a:t>?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4F35BB2-EBB7-4288-3721-E47D80CFFC09}"/>
              </a:ext>
            </a:extLst>
          </p:cNvPr>
          <p:cNvSpPr txBox="1"/>
          <p:nvPr/>
        </p:nvSpPr>
        <p:spPr>
          <a:xfrm>
            <a:off x="1619930" y="2188158"/>
            <a:ext cx="4848224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/>
              <a:t>ЗАЧИН</a:t>
            </a:r>
            <a:r>
              <a:rPr lang="ru-RU" sz="2400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523FDC-E73A-4063-87A1-3E011E8B1049}"/>
              </a:ext>
            </a:extLst>
          </p:cNvPr>
          <p:cNvSpPr txBox="1"/>
          <p:nvPr/>
        </p:nvSpPr>
        <p:spPr>
          <a:xfrm>
            <a:off x="1619930" y="3703696"/>
            <a:ext cx="4848225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/>
              <a:t>ОСНОВНА ЧАСТИНКА</a:t>
            </a:r>
            <a:r>
              <a:rPr lang="ru-RU" sz="2400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44B4FE-626F-678A-9F43-B6FA4201A324}"/>
              </a:ext>
            </a:extLst>
          </p:cNvPr>
          <p:cNvSpPr txBox="1"/>
          <p:nvPr/>
        </p:nvSpPr>
        <p:spPr>
          <a:xfrm>
            <a:off x="1619930" y="5343780"/>
            <a:ext cx="4848225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/>
              <a:t>КІНЦІВКА</a:t>
            </a:r>
            <a:endParaRPr lang="ru-RU" sz="2400" dirty="0"/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03E5A6E4-F76D-A55C-759A-7FEF011A16E8}"/>
              </a:ext>
            </a:extLst>
          </p:cNvPr>
          <p:cNvSpPr/>
          <p:nvPr/>
        </p:nvSpPr>
        <p:spPr>
          <a:xfrm>
            <a:off x="6530066" y="1853988"/>
            <a:ext cx="4848224" cy="1447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819D8C58-DCA7-E2D4-98D8-C79C082E6AAC}"/>
              </a:ext>
            </a:extLst>
          </p:cNvPr>
          <p:cNvSpPr/>
          <p:nvPr/>
        </p:nvSpPr>
        <p:spPr>
          <a:xfrm>
            <a:off x="6530066" y="3405798"/>
            <a:ext cx="4848224" cy="1447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346B4F21-EB0E-081B-7AB0-EA4F1CD5E1C8}"/>
              </a:ext>
            </a:extLst>
          </p:cNvPr>
          <p:cNvSpPr/>
          <p:nvPr/>
        </p:nvSpPr>
        <p:spPr>
          <a:xfrm>
            <a:off x="6530066" y="4957608"/>
            <a:ext cx="4848224" cy="1447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6A5CA3E1-BE77-7A15-99FB-BE1FA00863A6}"/>
              </a:ext>
            </a:extLst>
          </p:cNvPr>
          <p:cNvSpPr/>
          <p:nvPr/>
        </p:nvSpPr>
        <p:spPr>
          <a:xfrm>
            <a:off x="7560125" y="1399826"/>
            <a:ext cx="2788105" cy="402157"/>
          </a:xfrm>
          <a:prstGeom prst="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ПРО ЩО?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CA00475-9E4D-EA15-079E-3DBA2B46E744}"/>
              </a:ext>
            </a:extLst>
          </p:cNvPr>
          <p:cNvSpPr txBox="1"/>
          <p:nvPr/>
        </p:nvSpPr>
        <p:spPr>
          <a:xfrm>
            <a:off x="6705600" y="2035629"/>
            <a:ext cx="4484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Повідомимо про те, що у дворі нашої школи є береза. </a:t>
            </a:r>
          </a:p>
        </p:txBody>
      </p: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A858BB18-518E-B297-64FC-215AC3D04F5A}"/>
              </a:ext>
            </a:extLst>
          </p:cNvPr>
          <p:cNvSpPr/>
          <p:nvPr/>
        </p:nvSpPr>
        <p:spPr>
          <a:xfrm>
            <a:off x="6530066" y="3429000"/>
            <a:ext cx="4848224" cy="1447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618171C-3752-7F8E-E673-2728CE4B7957}"/>
              </a:ext>
            </a:extLst>
          </p:cNvPr>
          <p:cNvSpPr txBox="1"/>
          <p:nvPr/>
        </p:nvSpPr>
        <p:spPr>
          <a:xfrm>
            <a:off x="6705600" y="3610641"/>
            <a:ext cx="44849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Повідомимо про те, яка ця берізка, на кого схожа. Які гілочки в неї, які листочки. Як вона стоїть. Про що думає.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35DB49C-2CD3-BB00-88BE-C7D9AF6191BE}"/>
              </a:ext>
            </a:extLst>
          </p:cNvPr>
          <p:cNvSpPr txBox="1"/>
          <p:nvPr/>
        </p:nvSpPr>
        <p:spPr>
          <a:xfrm>
            <a:off x="6705600" y="5174502"/>
            <a:ext cx="4484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Про своє ставлення до берізки. </a:t>
            </a:r>
          </a:p>
        </p:txBody>
      </p:sp>
    </p:spTree>
    <p:extLst>
      <p:ext uri="{BB962C8B-B14F-4D97-AF65-F5344CB8AC3E}">
        <p14:creationId xmlns:p14="http://schemas.microsoft.com/office/powerpoint/2010/main" val="77659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8" grpId="0" animBg="1"/>
      <p:bldP spid="10" grpId="0" animBg="1"/>
      <p:bldP spid="12" grpId="0" animBg="1"/>
      <p:bldP spid="13" grpId="0" animBg="1"/>
      <p:bldP spid="14" grpId="0"/>
      <p:bldP spid="15" grpId="0" animBg="1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Зображення, що містить рослина, дерево, сніг, Листопадні рослини&#10;&#10;Автоматично згенерований опис">
            <a:extLst>
              <a:ext uri="{FF2B5EF4-FFF2-40B4-BE49-F238E27FC236}">
                <a16:creationId xmlns:a16="http://schemas.microsoft.com/office/drawing/2014/main" id="{B3F8EA04-8F81-AA87-8F9E-37A7C6D5C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8029" y="3378742"/>
            <a:ext cx="2197786" cy="347925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890CC40-5641-B0D0-A9D3-32157F169D02}"/>
              </a:ext>
            </a:extLst>
          </p:cNvPr>
          <p:cNvSpPr txBox="1"/>
          <p:nvPr/>
        </p:nvSpPr>
        <p:spPr>
          <a:xfrm>
            <a:off x="740229" y="306717"/>
            <a:ext cx="10809514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Складемо план твору: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795E68-76CC-1102-0585-F9D60E398641}"/>
              </a:ext>
            </a:extLst>
          </p:cNvPr>
          <p:cNvSpPr txBox="1"/>
          <p:nvPr/>
        </p:nvSpPr>
        <p:spPr>
          <a:xfrm>
            <a:off x="1524000" y="2558143"/>
            <a:ext cx="6139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1. Де росте берізка.</a:t>
            </a:r>
            <a:endParaRPr lang="uk-UA" sz="3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A87D85-F9F1-73D3-C547-98935502CD04}"/>
              </a:ext>
            </a:extLst>
          </p:cNvPr>
          <p:cNvSpPr txBox="1"/>
          <p:nvPr/>
        </p:nvSpPr>
        <p:spPr>
          <a:xfrm>
            <a:off x="1523999" y="3328072"/>
            <a:ext cx="6139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2. Красуня в нашому дворі.</a:t>
            </a:r>
            <a:endParaRPr lang="uk-UA" sz="3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3F531B-CCA4-D2FC-DB55-E346EA298857}"/>
              </a:ext>
            </a:extLst>
          </p:cNvPr>
          <p:cNvSpPr txBox="1"/>
          <p:nvPr/>
        </p:nvSpPr>
        <p:spPr>
          <a:xfrm>
            <a:off x="1523998" y="4098001"/>
            <a:ext cx="61395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3. Чому мені вона так подабається?</a:t>
            </a:r>
            <a:endParaRPr lang="uk-UA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322371-370D-6BCD-DE02-2812D2126937}"/>
              </a:ext>
            </a:extLst>
          </p:cNvPr>
          <p:cNvSpPr txBox="1"/>
          <p:nvPr/>
        </p:nvSpPr>
        <p:spPr>
          <a:xfrm>
            <a:off x="3167741" y="1908131"/>
            <a:ext cx="20900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План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1893189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Зображення, що містить рослина, дерево, сніг, Листопадні рослини&#10;&#10;Автоматично згенерований опис">
            <a:extLst>
              <a:ext uri="{FF2B5EF4-FFF2-40B4-BE49-F238E27FC236}">
                <a16:creationId xmlns:a16="http://schemas.microsoft.com/office/drawing/2014/main" id="{B3F8EA04-8F81-AA87-8F9E-37A7C6D5C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054" y="1282597"/>
            <a:ext cx="3328136" cy="526868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890CC40-5641-B0D0-A9D3-32157F169D02}"/>
              </a:ext>
            </a:extLst>
          </p:cNvPr>
          <p:cNvSpPr txBox="1"/>
          <p:nvPr/>
        </p:nvSpPr>
        <p:spPr>
          <a:xfrm>
            <a:off x="740229" y="306717"/>
            <a:ext cx="10809514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Попрацюємо зі словничком: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795E68-76CC-1102-0585-F9D60E398641}"/>
              </a:ext>
            </a:extLst>
          </p:cNvPr>
          <p:cNvSpPr txBox="1"/>
          <p:nvPr/>
        </p:nvSpPr>
        <p:spPr>
          <a:xfrm>
            <a:off x="899947" y="934907"/>
            <a:ext cx="8363796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rgbClr val="FF0000"/>
                </a:solidFill>
              </a:rPr>
              <a:t>Білокора, струнка красуня, незвичайна, тріпоче гіллям, святково вдягнена, зажурена, гнучка,</a:t>
            </a:r>
          </a:p>
          <a:p>
            <a:r>
              <a:rPr lang="uk-UA" sz="3200" dirty="0">
                <a:solidFill>
                  <a:srgbClr val="FF0000"/>
                </a:solidFill>
              </a:rPr>
              <a:t>мов палаюча свічка</a:t>
            </a:r>
          </a:p>
          <a:p>
            <a:endParaRPr lang="uk-UA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uk-UA" sz="3200" dirty="0">
                <a:solidFill>
                  <a:schemeClr val="accent3">
                    <a:lumMod val="75000"/>
                  </a:schemeClr>
                </a:solidFill>
              </a:rPr>
              <a:t>потріскана, чорно-біла, гладенька</a:t>
            </a:r>
          </a:p>
          <a:p>
            <a:endParaRPr lang="uk-UA" sz="1600" dirty="0">
              <a:solidFill>
                <a:srgbClr val="0070C0"/>
              </a:solidFill>
            </a:endParaRPr>
          </a:p>
          <a:p>
            <a:r>
              <a:rPr lang="uk-UA" sz="3200" dirty="0">
                <a:solidFill>
                  <a:srgbClr val="0070C0"/>
                </a:solidFill>
              </a:rPr>
              <a:t>палахкотить полум’ям, дрібне, </a:t>
            </a:r>
          </a:p>
          <a:p>
            <a:r>
              <a:rPr lang="uk-UA" sz="3200" dirty="0">
                <a:solidFill>
                  <a:srgbClr val="0070C0"/>
                </a:solidFill>
              </a:rPr>
              <a:t>різьблене, схожі на сердечка</a:t>
            </a:r>
          </a:p>
          <a:p>
            <a:endParaRPr lang="uk-UA" sz="1600" dirty="0"/>
          </a:p>
          <a:p>
            <a:r>
              <a:rPr lang="uk-UA" sz="3200" dirty="0">
                <a:solidFill>
                  <a:schemeClr val="accent5">
                    <a:lumMod val="75000"/>
                  </a:schemeClr>
                </a:solidFill>
              </a:rPr>
              <a:t>грається, розчісує; вплітає золоті </a:t>
            </a:r>
          </a:p>
          <a:p>
            <a:r>
              <a:rPr lang="uk-UA" sz="3200" dirty="0">
                <a:solidFill>
                  <a:schemeClr val="accent5">
                    <a:lumMod val="75000"/>
                  </a:schemeClr>
                </a:solidFill>
              </a:rPr>
              <a:t>стрічки</a:t>
            </a:r>
          </a:p>
          <a:p>
            <a:endParaRPr lang="uk-UA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uk-UA" sz="3200" dirty="0">
                <a:solidFill>
                  <a:srgbClr val="4D0193"/>
                </a:solidFill>
              </a:rPr>
              <a:t>зачаровано милуюся, люблю, подобається </a:t>
            </a: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293DCFFB-22F6-ACAF-F1D5-C8CFCE7F2659}"/>
              </a:ext>
            </a:extLst>
          </p:cNvPr>
          <p:cNvSpPr/>
          <p:nvPr/>
        </p:nvSpPr>
        <p:spPr>
          <a:xfrm>
            <a:off x="4383683" y="2000524"/>
            <a:ext cx="2318658" cy="381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БЕРЕЗА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3C1018F4-AD4B-82C4-59D4-B69C3835FFCA}"/>
              </a:ext>
            </a:extLst>
          </p:cNvPr>
          <p:cNvSpPr/>
          <p:nvPr/>
        </p:nvSpPr>
        <p:spPr>
          <a:xfrm>
            <a:off x="6096000" y="3976536"/>
            <a:ext cx="2318658" cy="3810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ЛИСТЯ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BB816AE1-37DA-8EED-3242-FDC82853700D}"/>
              </a:ext>
            </a:extLst>
          </p:cNvPr>
          <p:cNvSpPr/>
          <p:nvPr/>
        </p:nvSpPr>
        <p:spPr>
          <a:xfrm>
            <a:off x="6753798" y="2773134"/>
            <a:ext cx="2318658" cy="381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КОРА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F1BDEC50-3F10-F483-23D5-C872935620DD}"/>
              </a:ext>
            </a:extLst>
          </p:cNvPr>
          <p:cNvSpPr/>
          <p:nvPr/>
        </p:nvSpPr>
        <p:spPr>
          <a:xfrm>
            <a:off x="2399398" y="5276164"/>
            <a:ext cx="2318658" cy="3810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ВІТЕР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ACA41A0F-07E8-5532-4CBF-B714F8F78E74}"/>
              </a:ext>
            </a:extLst>
          </p:cNvPr>
          <p:cNvSpPr/>
          <p:nvPr/>
        </p:nvSpPr>
        <p:spPr>
          <a:xfrm>
            <a:off x="8336903" y="5987122"/>
            <a:ext cx="1471106" cy="3810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Я</a:t>
            </a:r>
          </a:p>
        </p:txBody>
      </p:sp>
    </p:spTree>
    <p:extLst>
      <p:ext uri="{BB962C8B-B14F-4D97-AF65-F5344CB8AC3E}">
        <p14:creationId xmlns:p14="http://schemas.microsoft.com/office/powerpoint/2010/main" val="30119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90CC40-5641-B0D0-A9D3-32157F169D02}"/>
              </a:ext>
            </a:extLst>
          </p:cNvPr>
          <p:cNvSpPr txBox="1"/>
          <p:nvPr/>
        </p:nvSpPr>
        <p:spPr>
          <a:xfrm>
            <a:off x="740229" y="306717"/>
            <a:ext cx="10809514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Порівняння текстів: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795E68-76CC-1102-0585-F9D60E398641}"/>
              </a:ext>
            </a:extLst>
          </p:cNvPr>
          <p:cNvSpPr txBox="1"/>
          <p:nvPr/>
        </p:nvSpPr>
        <p:spPr>
          <a:xfrm>
            <a:off x="6444342" y="1251858"/>
            <a:ext cx="5464629" cy="489364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Берізка</a:t>
            </a:r>
          </a:p>
          <a:p>
            <a:r>
              <a:rPr lang="uk-UA" sz="2400" dirty="0"/>
              <a:t>    На нашому шкільному подвір'ї росте струнка білокора берізка.</a:t>
            </a:r>
          </a:p>
          <a:p>
            <a:r>
              <a:rPr lang="uk-UA" sz="2400" dirty="0"/>
              <a:t>   Її тонке довге волосся опускається до самої землі. Чорно-біла кора  на стовбурі потріскана, а на тоненьких гілочках гладенька. Листочки, дуже схожі на маленькі сердечка. Берізка, мов дівчина, яка одягла розкішну сукню, а у довгі коси вплела золоті стрічки, якими грається вітерець. </a:t>
            </a:r>
          </a:p>
          <a:p>
            <a:r>
              <a:rPr lang="uk-UA" sz="2400" dirty="0"/>
              <a:t>      Я зачаровано милуюся нашою шкільною красунею.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3992502-F7C5-86B3-4A2C-F828F5D2FF05}"/>
              </a:ext>
            </a:extLst>
          </p:cNvPr>
          <p:cNvSpPr txBox="1"/>
          <p:nvPr/>
        </p:nvSpPr>
        <p:spPr>
          <a:xfrm>
            <a:off x="870857" y="1251858"/>
            <a:ext cx="5464629" cy="19389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Берізка</a:t>
            </a:r>
          </a:p>
          <a:p>
            <a:r>
              <a:rPr lang="uk-UA" sz="2400" dirty="0"/>
              <a:t>   Біля школи є береза.</a:t>
            </a:r>
          </a:p>
          <a:p>
            <a:r>
              <a:rPr lang="uk-UA" sz="2400" dirty="0"/>
              <a:t>   Вона красива. Листя жовте. Стовбур білий.</a:t>
            </a:r>
          </a:p>
          <a:p>
            <a:r>
              <a:rPr lang="uk-UA" sz="2400" dirty="0"/>
              <a:t>    Люблю березу.</a:t>
            </a:r>
          </a:p>
        </p:txBody>
      </p:sp>
    </p:spTree>
    <p:extLst>
      <p:ext uri="{BB962C8B-B14F-4D97-AF65-F5344CB8AC3E}">
        <p14:creationId xmlns:p14="http://schemas.microsoft.com/office/powerpoint/2010/main" val="960731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90CC40-5641-B0D0-A9D3-32157F169D02}"/>
              </a:ext>
            </a:extLst>
          </p:cNvPr>
          <p:cNvSpPr txBox="1"/>
          <p:nvPr/>
        </p:nvSpPr>
        <p:spPr>
          <a:xfrm>
            <a:off x="740229" y="306717"/>
            <a:ext cx="10809514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Працюй за планом: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3992502-F7C5-86B3-4A2C-F828F5D2FF05}"/>
              </a:ext>
            </a:extLst>
          </p:cNvPr>
          <p:cNvSpPr txBox="1"/>
          <p:nvPr/>
        </p:nvSpPr>
        <p:spPr>
          <a:xfrm>
            <a:off x="3363685" y="1171192"/>
            <a:ext cx="738051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400" dirty="0"/>
              <a:t>1. Придумай заголовок.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BFC3645-6B6C-22FA-E34E-0E97F779E769}"/>
              </a:ext>
            </a:extLst>
          </p:cNvPr>
          <p:cNvSpPr txBox="1"/>
          <p:nvPr/>
        </p:nvSpPr>
        <p:spPr>
          <a:xfrm>
            <a:off x="3363684" y="1710703"/>
            <a:ext cx="738051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400" dirty="0"/>
              <a:t>2. Запиши план.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599B4C-D925-BE16-86F9-A044D17A36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3495" y="2172368"/>
            <a:ext cx="4525006" cy="338184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4C5D63D-CF81-F6F0-52B4-0911BC271758}"/>
              </a:ext>
            </a:extLst>
          </p:cNvPr>
          <p:cNvSpPr txBox="1"/>
          <p:nvPr/>
        </p:nvSpPr>
        <p:spPr>
          <a:xfrm>
            <a:off x="3548741" y="5092550"/>
            <a:ext cx="738051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400" dirty="0"/>
              <a:t>3. Самостійно запиши текст. (Не забувай про абзаци!)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E4CC65C-0582-1FD1-3981-DB671677C0F7}"/>
              </a:ext>
            </a:extLst>
          </p:cNvPr>
          <p:cNvSpPr txBox="1"/>
          <p:nvPr/>
        </p:nvSpPr>
        <p:spPr>
          <a:xfrm>
            <a:off x="3548741" y="5686808"/>
            <a:ext cx="738051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400" dirty="0"/>
              <a:t>4.Перевір написаний текст.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648ADE-F80F-7463-8FE5-057E5824B252}"/>
              </a:ext>
            </a:extLst>
          </p:cNvPr>
          <p:cNvSpPr txBox="1"/>
          <p:nvPr/>
        </p:nvSpPr>
        <p:spPr>
          <a:xfrm>
            <a:off x="3548741" y="6281066"/>
            <a:ext cx="738051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400" dirty="0"/>
              <a:t>5.Зачитай свій текст у кріслі автора.</a:t>
            </a:r>
          </a:p>
        </p:txBody>
      </p:sp>
    </p:spTree>
    <p:extLst>
      <p:ext uri="{BB962C8B-B14F-4D97-AF65-F5344CB8AC3E}">
        <p14:creationId xmlns:p14="http://schemas.microsoft.com/office/powerpoint/2010/main" val="1626523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90CC40-5641-B0D0-A9D3-32157F169D02}"/>
              </a:ext>
            </a:extLst>
          </p:cNvPr>
          <p:cNvSpPr txBox="1"/>
          <p:nvPr/>
        </p:nvSpPr>
        <p:spPr>
          <a:xfrm>
            <a:off x="740229" y="306717"/>
            <a:ext cx="10809514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Підсумок уроку. Рефлексія.</a:t>
            </a:r>
          </a:p>
        </p:txBody>
      </p:sp>
      <p:pic>
        <p:nvPicPr>
          <p:cNvPr id="8" name="Рисунок 7" descr="Зображення, що містить картинки, смайлик, мультфільм, усміхнений&#10;&#10;Автоматично згенерований опис">
            <a:extLst>
              <a:ext uri="{FF2B5EF4-FFF2-40B4-BE49-F238E27FC236}">
                <a16:creationId xmlns:a16="http://schemas.microsoft.com/office/drawing/2014/main" id="{5A031D15-2A6A-EF5B-F617-05CC99DDBE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82" y="1926772"/>
            <a:ext cx="11221138" cy="393130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85AC3C9-2900-BB03-3F72-F6F1EE605EE2}"/>
              </a:ext>
            </a:extLst>
          </p:cNvPr>
          <p:cNvSpPr txBox="1"/>
          <p:nvPr/>
        </p:nvSpPr>
        <p:spPr>
          <a:xfrm>
            <a:off x="2427515" y="2612572"/>
            <a:ext cx="8273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/>
              <a:t>Яке враження у вас від прослуханих творів?</a:t>
            </a:r>
          </a:p>
        </p:txBody>
      </p:sp>
    </p:spTree>
    <p:extLst>
      <p:ext uri="{BB962C8B-B14F-4D97-AF65-F5344CB8AC3E}">
        <p14:creationId xmlns:p14="http://schemas.microsoft.com/office/powerpoint/2010/main" val="384055328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VTI">
  <a:themeElements>
    <a:clrScheme name="Офіс">
      <a:dk1>
        <a:srgbClr val="000000"/>
      </a:dk1>
      <a:lt1>
        <a:srgbClr val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Univers">
      <a:majorFont>
        <a:latin typeface="Gill Sans Nova"/>
        <a:ea typeface=""/>
        <a:cs typeface=""/>
      </a:majorFont>
      <a:minorFont>
        <a:latin typeface="Gill Sans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VTI" id="{605F9078-86F9-4258-A3E1-F8EFF02AE8CC}" vid="{4848699B-BB01-41E3-9EC4-3D97DFE5292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529</Words>
  <Application>Microsoft Office PowerPoint</Application>
  <PresentationFormat>Широкий екран</PresentationFormat>
  <Paragraphs>86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5" baseType="lpstr">
      <vt:lpstr>Arial</vt:lpstr>
      <vt:lpstr>Gill Sans Nova</vt:lpstr>
      <vt:lpstr>GradientVTI</vt:lpstr>
      <vt:lpstr>Урок зв'язного мовлення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Оксана Бабенко</dc:creator>
  <cp:lastModifiedBy>Оксана Бабенко</cp:lastModifiedBy>
  <cp:revision>39</cp:revision>
  <dcterms:created xsi:type="dcterms:W3CDTF">2024-09-12T08:57:26Z</dcterms:created>
  <dcterms:modified xsi:type="dcterms:W3CDTF">2024-09-12T11:07:37Z</dcterms:modified>
</cp:coreProperties>
</file>