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66" r:id="rId4"/>
    <p:sldId id="267" r:id="rId5"/>
    <p:sldId id="260" r:id="rId6"/>
    <p:sldId id="268" r:id="rId7"/>
    <p:sldId id="269" r:id="rId8"/>
    <p:sldId id="279" r:id="rId9"/>
    <p:sldId id="264" r:id="rId10"/>
    <p:sldId id="271" r:id="rId11"/>
    <p:sldId id="263" r:id="rId12"/>
    <p:sldId id="287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7FB"/>
    <a:srgbClr val="7AE7F2"/>
    <a:srgbClr val="FF33CC"/>
    <a:srgbClr val="00FF00"/>
    <a:srgbClr val="FFFF99"/>
    <a:srgbClr val="B2B2B2"/>
    <a:srgbClr val="7FE991"/>
    <a:srgbClr val="FDD903"/>
    <a:srgbClr val="E0ED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4" autoAdjust="0"/>
    <p:restoredTop sz="94709" autoAdjust="0"/>
  </p:normalViewPr>
  <p:slideViewPr>
    <p:cSldViewPr>
      <p:cViewPr>
        <p:scale>
          <a:sx n="77" d="100"/>
          <a:sy n="77" d="100"/>
        </p:scale>
        <p:origin x="-1320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CDAC4-4ABE-4B04-BC85-51005AA55288}" type="datetimeFigureOut">
              <a:rPr lang="ru-RU" smtClean="0"/>
              <a:t>09.12.2018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CC400-2852-4B9F-B107-8CAB64E5D0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38777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1455511-1A25-47B9-ABFD-D53673457BF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036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601C16-2AB7-49E5-9CF4-BBC97AE812AA}" type="slidenum">
              <a:rPr lang="en-US"/>
              <a:pPr/>
              <a:t>1</a:t>
            </a:fld>
            <a:endParaRPr lang="en-US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BB149D-CB0B-4B32-A6F0-1454FD8730D7}" type="slidenum">
              <a:rPr lang="en-US"/>
              <a:pPr/>
              <a:t>2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7179E3-3103-4820-BC4E-5886A9398573}" type="slidenum">
              <a:rPr lang="en-US"/>
              <a:pPr/>
              <a:t>3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02DCD4-0DFC-4567-BFA0-88A1E4E85C8B}" type="slidenum">
              <a:rPr lang="en-US"/>
              <a:pPr/>
              <a:t>4</a:t>
            </a:fld>
            <a:endParaRPr lang="en-US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8E27F3-58D3-4F10-8288-066794CF3993}" type="slidenum">
              <a:rPr lang="en-US"/>
              <a:pPr/>
              <a:t>5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24A614-EBAC-42C3-AAB7-10FF2B211CC0}" type="slidenum">
              <a:rPr lang="en-US"/>
              <a:pPr/>
              <a:t>6</a:t>
            </a:fld>
            <a:endParaRPr lang="en-U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762B72-0B2A-4830-B4C8-D2B12FEBDE7A}" type="slidenum">
              <a:rPr lang="en-US"/>
              <a:pPr/>
              <a:t>7</a:t>
            </a:fld>
            <a:endParaRPr lang="en-US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5778E4-F4EC-4456-8AD8-BBCC68FC5376}" type="slidenum">
              <a:rPr lang="en-US"/>
              <a:pPr/>
              <a:t>8</a:t>
            </a:fld>
            <a:endParaRPr lang="en-US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2A4D5B-55F7-40B3-9D45-6323BC463CF0}" type="slidenum">
              <a:rPr lang="en-US"/>
              <a:pPr/>
              <a:t>9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069957-D2D2-4106-89B2-CB81E1E58508}" type="slidenum">
              <a:rPr lang="en-US"/>
              <a:pPr/>
              <a:t>10</a:t>
            </a:fld>
            <a:endParaRPr lang="en-US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870C7-DB7B-4F98-AFB8-F7EFA34BFC83}" type="slidenum">
              <a:rPr lang="en-US"/>
              <a:pPr/>
              <a:t>11</a:t>
            </a:fld>
            <a:endParaRPr 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2" name="Rectangle 70"/>
          <p:cNvSpPr>
            <a:spLocks noChangeArrowheads="1"/>
          </p:cNvSpPr>
          <p:nvPr/>
        </p:nvSpPr>
        <p:spPr bwMode="gray">
          <a:xfrm>
            <a:off x="0" y="0"/>
            <a:ext cx="2109788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3253" name="Group 181"/>
          <p:cNvGrpSpPr>
            <a:grpSpLocks/>
          </p:cNvGrpSpPr>
          <p:nvPr/>
        </p:nvGrpSpPr>
        <p:grpSpPr bwMode="auto">
          <a:xfrm rot="10800000">
            <a:off x="-6350" y="0"/>
            <a:ext cx="461963" cy="6858000"/>
            <a:chOff x="768" y="1700"/>
            <a:chExt cx="405" cy="2620"/>
          </a:xfrm>
        </p:grpSpPr>
        <p:sp>
          <p:nvSpPr>
            <p:cNvPr id="3254" name="Rectangle 182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55" name="Rectangle 183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67" name="Group 195"/>
          <p:cNvGrpSpPr>
            <a:grpSpLocks/>
          </p:cNvGrpSpPr>
          <p:nvPr/>
        </p:nvGrpSpPr>
        <p:grpSpPr bwMode="auto">
          <a:xfrm>
            <a:off x="1371600" y="0"/>
            <a:ext cx="547688" cy="6858000"/>
            <a:chOff x="768" y="1700"/>
            <a:chExt cx="405" cy="2620"/>
          </a:xfrm>
        </p:grpSpPr>
        <p:sp>
          <p:nvSpPr>
            <p:cNvPr id="3268" name="Rectangle 19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69" name="Rectangle 19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237" name="Rectangle 165"/>
          <p:cNvSpPr>
            <a:spLocks noChangeArrowheads="1"/>
          </p:cNvSpPr>
          <p:nvPr/>
        </p:nvSpPr>
        <p:spPr bwMode="gray">
          <a:xfrm>
            <a:off x="6964363" y="6350"/>
            <a:ext cx="2179637" cy="9842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791200" y="4114800"/>
            <a:ext cx="2971800" cy="762000"/>
          </a:xfrm>
        </p:spPr>
        <p:txBody>
          <a:bodyPr/>
          <a:lstStyle>
            <a:lvl1pPr marL="0" indent="0" algn="dist">
              <a:buFontTx/>
              <a:buNone/>
              <a:defRPr sz="1400" i="1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103563" y="6445250"/>
            <a:ext cx="1144587" cy="2762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445250"/>
            <a:ext cx="1206500" cy="2762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96000" y="6445250"/>
            <a:ext cx="1100138" cy="276225"/>
          </a:xfrm>
        </p:spPr>
        <p:txBody>
          <a:bodyPr/>
          <a:lstStyle>
            <a:lvl1pPr>
              <a:defRPr/>
            </a:lvl1pPr>
          </a:lstStyle>
          <a:p>
            <a:fld id="{53C304A8-4020-4B87-87DB-9E2F7400CC6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476500" y="1289050"/>
            <a:ext cx="6667500" cy="1701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236" name="Rectangle 164"/>
          <p:cNvSpPr>
            <a:spLocks noChangeArrowheads="1"/>
          </p:cNvSpPr>
          <p:nvPr/>
        </p:nvSpPr>
        <p:spPr bwMode="gray">
          <a:xfrm rot="-5400000">
            <a:off x="4041775" y="-1854200"/>
            <a:ext cx="990600" cy="4699000"/>
          </a:xfrm>
          <a:prstGeom prst="rect">
            <a:avLst/>
          </a:prstGeom>
          <a:solidFill>
            <a:schemeClr val="tx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722563"/>
            <a:ext cx="7772400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3271" name="Group 199"/>
          <p:cNvGrpSpPr>
            <a:grpSpLocks/>
          </p:cNvGrpSpPr>
          <p:nvPr/>
        </p:nvGrpSpPr>
        <p:grpSpPr bwMode="auto">
          <a:xfrm>
            <a:off x="2859088" y="0"/>
            <a:ext cx="547687" cy="990600"/>
            <a:chOff x="768" y="1700"/>
            <a:chExt cx="405" cy="2620"/>
          </a:xfrm>
        </p:grpSpPr>
        <p:sp>
          <p:nvSpPr>
            <p:cNvPr id="3272" name="Rectangle 20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3" name="Rectangle 20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75" name="Group 203"/>
          <p:cNvGrpSpPr>
            <a:grpSpLocks/>
          </p:cNvGrpSpPr>
          <p:nvPr/>
        </p:nvGrpSpPr>
        <p:grpSpPr bwMode="auto">
          <a:xfrm>
            <a:off x="4405313" y="0"/>
            <a:ext cx="547687" cy="990600"/>
            <a:chOff x="768" y="1700"/>
            <a:chExt cx="405" cy="2620"/>
          </a:xfrm>
        </p:grpSpPr>
        <p:sp>
          <p:nvSpPr>
            <p:cNvPr id="3276" name="Rectangle 204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77" name="Rectangle 205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79" name="Group 207"/>
          <p:cNvGrpSpPr>
            <a:grpSpLocks/>
          </p:cNvGrpSpPr>
          <p:nvPr/>
        </p:nvGrpSpPr>
        <p:grpSpPr bwMode="auto">
          <a:xfrm>
            <a:off x="6005513" y="0"/>
            <a:ext cx="547687" cy="990600"/>
            <a:chOff x="768" y="1700"/>
            <a:chExt cx="405" cy="2620"/>
          </a:xfrm>
        </p:grpSpPr>
        <p:sp>
          <p:nvSpPr>
            <p:cNvPr id="3280" name="Rectangle 208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1" name="Rectangle 209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287" name="Group 215"/>
          <p:cNvGrpSpPr>
            <a:grpSpLocks/>
          </p:cNvGrpSpPr>
          <p:nvPr/>
        </p:nvGrpSpPr>
        <p:grpSpPr bwMode="auto">
          <a:xfrm>
            <a:off x="7529513" y="0"/>
            <a:ext cx="547687" cy="990600"/>
            <a:chOff x="768" y="1700"/>
            <a:chExt cx="405" cy="2620"/>
          </a:xfrm>
        </p:grpSpPr>
        <p:sp>
          <p:nvSpPr>
            <p:cNvPr id="3288" name="Rectangle 21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89" name="Rectangle 21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39999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1" name="Group 229"/>
          <p:cNvGrpSpPr>
            <a:grpSpLocks/>
          </p:cNvGrpSpPr>
          <p:nvPr/>
        </p:nvGrpSpPr>
        <p:grpSpPr bwMode="auto">
          <a:xfrm rot="5400000">
            <a:off x="775494" y="1302543"/>
            <a:ext cx="547688" cy="2120901"/>
            <a:chOff x="768" y="1700"/>
            <a:chExt cx="405" cy="2620"/>
          </a:xfrm>
        </p:grpSpPr>
        <p:sp>
          <p:nvSpPr>
            <p:cNvPr id="3302" name="Rectangle 23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03" name="Rectangle 23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5" name="Group 233"/>
          <p:cNvGrpSpPr>
            <a:grpSpLocks/>
          </p:cNvGrpSpPr>
          <p:nvPr/>
        </p:nvGrpSpPr>
        <p:grpSpPr bwMode="auto">
          <a:xfrm rot="5400000">
            <a:off x="775494" y="2770981"/>
            <a:ext cx="547687" cy="2120901"/>
            <a:chOff x="768" y="1700"/>
            <a:chExt cx="405" cy="2620"/>
          </a:xfrm>
        </p:grpSpPr>
        <p:sp>
          <p:nvSpPr>
            <p:cNvPr id="3306" name="Rectangle 234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07" name="Rectangle 235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09" name="Group 237"/>
          <p:cNvGrpSpPr>
            <a:grpSpLocks/>
          </p:cNvGrpSpPr>
          <p:nvPr/>
        </p:nvGrpSpPr>
        <p:grpSpPr bwMode="auto">
          <a:xfrm rot="5400000">
            <a:off x="775494" y="4218781"/>
            <a:ext cx="547687" cy="2120901"/>
            <a:chOff x="768" y="1700"/>
            <a:chExt cx="405" cy="2620"/>
          </a:xfrm>
        </p:grpSpPr>
        <p:sp>
          <p:nvSpPr>
            <p:cNvPr id="3310" name="Rectangle 238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11" name="Rectangle 239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28" name="Group 256"/>
          <p:cNvGrpSpPr>
            <a:grpSpLocks/>
          </p:cNvGrpSpPr>
          <p:nvPr/>
        </p:nvGrpSpPr>
        <p:grpSpPr bwMode="auto">
          <a:xfrm>
            <a:off x="-11113" y="6462713"/>
            <a:ext cx="2120901" cy="395287"/>
            <a:chOff x="-7" y="4071"/>
            <a:chExt cx="1336" cy="249"/>
          </a:xfrm>
        </p:grpSpPr>
        <p:sp>
          <p:nvSpPr>
            <p:cNvPr id="3314" name="Rectangle 242"/>
            <p:cNvSpPr>
              <a:spLocks noChangeArrowheads="1"/>
            </p:cNvSpPr>
            <p:nvPr userDrawn="1"/>
          </p:nvSpPr>
          <p:spPr bwMode="gray">
            <a:xfrm rot="5400000">
              <a:off x="620" y="3444"/>
              <a:ext cx="81" cy="1336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15" name="Rectangle 243"/>
            <p:cNvSpPr>
              <a:spLocks noChangeArrowheads="1"/>
            </p:cNvSpPr>
            <p:nvPr userDrawn="1"/>
          </p:nvSpPr>
          <p:spPr bwMode="gray">
            <a:xfrm rot="5400000">
              <a:off x="598" y="3589"/>
              <a:ext cx="126" cy="1336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326" name="Group 254"/>
          <p:cNvGrpSpPr>
            <a:grpSpLocks/>
          </p:cNvGrpSpPr>
          <p:nvPr/>
        </p:nvGrpSpPr>
        <p:grpSpPr bwMode="auto">
          <a:xfrm>
            <a:off x="-11113" y="623888"/>
            <a:ext cx="9155113" cy="547687"/>
            <a:chOff x="-7" y="403"/>
            <a:chExt cx="5767" cy="345"/>
          </a:xfrm>
        </p:grpSpPr>
        <p:grpSp>
          <p:nvGrpSpPr>
            <p:cNvPr id="3291" name="Group 219"/>
            <p:cNvGrpSpPr>
              <a:grpSpLocks/>
            </p:cNvGrpSpPr>
            <p:nvPr userDrawn="1"/>
          </p:nvGrpSpPr>
          <p:grpSpPr bwMode="auto">
            <a:xfrm rot="5400000">
              <a:off x="488" y="-92"/>
              <a:ext cx="345" cy="1336"/>
              <a:chOff x="768" y="1700"/>
              <a:chExt cx="405" cy="2620"/>
            </a:xfrm>
          </p:grpSpPr>
          <p:sp>
            <p:nvSpPr>
              <p:cNvPr id="3292" name="Rectangle 220"/>
              <p:cNvSpPr>
                <a:spLocks noChangeArrowheads="1"/>
              </p:cNvSpPr>
              <p:nvPr userDrawn="1"/>
            </p:nvSpPr>
            <p:spPr bwMode="gray">
              <a:xfrm>
                <a:off x="768" y="1700"/>
                <a:ext cx="95" cy="2620"/>
              </a:xfrm>
              <a:prstGeom prst="rect">
                <a:avLst/>
              </a:prstGeom>
              <a:solidFill>
                <a:schemeClr val="tx2">
                  <a:alpha val="3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293" name="Rectangle 221"/>
              <p:cNvSpPr>
                <a:spLocks noChangeArrowheads="1"/>
              </p:cNvSpPr>
              <p:nvPr userDrawn="1"/>
            </p:nvSpPr>
            <p:spPr bwMode="gray">
              <a:xfrm>
                <a:off x="912" y="1700"/>
                <a:ext cx="261" cy="2620"/>
              </a:xfrm>
              <a:prstGeom prst="rect">
                <a:avLst/>
              </a:prstGeom>
              <a:solidFill>
                <a:schemeClr val="tx2">
                  <a:alpha val="3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317" name="Group 245"/>
            <p:cNvGrpSpPr>
              <a:grpSpLocks/>
            </p:cNvGrpSpPr>
            <p:nvPr userDrawn="1"/>
          </p:nvGrpSpPr>
          <p:grpSpPr bwMode="auto">
            <a:xfrm rot="5400000">
              <a:off x="3397" y="-1615"/>
              <a:ext cx="345" cy="4381"/>
              <a:chOff x="768" y="1700"/>
              <a:chExt cx="405" cy="2620"/>
            </a:xfrm>
          </p:grpSpPr>
          <p:sp>
            <p:nvSpPr>
              <p:cNvPr id="3318" name="Rectangle 246"/>
              <p:cNvSpPr>
                <a:spLocks noChangeArrowheads="1"/>
              </p:cNvSpPr>
              <p:nvPr userDrawn="1"/>
            </p:nvSpPr>
            <p:spPr bwMode="gray">
              <a:xfrm>
                <a:off x="768" y="1700"/>
                <a:ext cx="95" cy="262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319" name="Rectangle 247"/>
              <p:cNvSpPr>
                <a:spLocks noChangeArrowheads="1"/>
              </p:cNvSpPr>
              <p:nvPr userDrawn="1"/>
            </p:nvSpPr>
            <p:spPr bwMode="gray">
              <a:xfrm>
                <a:off x="912" y="1700"/>
                <a:ext cx="261" cy="262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3235" name="Rectangle 163"/>
          <p:cNvSpPr>
            <a:spLocks noChangeArrowheads="1"/>
          </p:cNvSpPr>
          <p:nvPr/>
        </p:nvSpPr>
        <p:spPr bwMode="gray">
          <a:xfrm>
            <a:off x="685800" y="990600"/>
            <a:ext cx="8458200" cy="1676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gray">
          <a:xfrm>
            <a:off x="762000" y="1066800"/>
            <a:ext cx="8382000" cy="1509713"/>
          </a:xfrm>
          <a:prstGeom prst="rect">
            <a:avLst/>
          </a:prstGeom>
          <a:blipFill dpi="0" rotWithShape="0">
            <a:blip r:embed="rId2"/>
            <a:srcRect/>
            <a:stretch>
              <a:fillRect b="-15205"/>
            </a:stretch>
          </a:blipFill>
          <a:ln w="571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gray">
          <a:xfrm>
            <a:off x="7459663" y="6248400"/>
            <a:ext cx="13033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200">
                <a:latin typeface="Arial Black" pitchFamily="34" charset="0"/>
              </a:rPr>
              <a:t>L/O/G/O</a:t>
            </a:r>
          </a:p>
        </p:txBody>
      </p:sp>
      <p:pic>
        <p:nvPicPr>
          <p:cNvPr id="3104" name="Picture 32" descr="2"/>
          <p:cNvPicPr>
            <a:picLocks noChangeAspect="1" noChangeArrowheads="1"/>
          </p:cNvPicPr>
          <p:nvPr/>
        </p:nvPicPr>
        <p:blipFill>
          <a:blip r:embed="rId3"/>
          <a:srcRect l="2814" b="12524"/>
          <a:stretch>
            <a:fillRect/>
          </a:stretch>
        </p:blipFill>
        <p:spPr bwMode="gray">
          <a:xfrm>
            <a:off x="0" y="3302000"/>
            <a:ext cx="4038600" cy="3556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>
        <p:tmplLst>
          <p:tmpl lvl="1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74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7F6FB-58C7-4CCA-9DC6-5F43DAAAEC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16B90-0BC0-485F-959D-5196A70494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76350" y="1600200"/>
            <a:ext cx="36290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7775" y="1600200"/>
            <a:ext cx="36290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994C6-71B3-4FA6-B495-6C41E5C989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65CB0-FC25-49FB-BDCC-351DB75D20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E9E7A-504F-413C-A324-7F77010B8C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CEB0E-42B6-4252-A39C-BFC1C33E1BE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89247-75A8-4A16-8E5E-016D8D317A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8F3B48-5E37-420E-A0B6-EFC21EF536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77679-748C-484E-98AB-4B546D124E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34188" y="457200"/>
            <a:ext cx="1852612" cy="5668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76350" y="457200"/>
            <a:ext cx="5405438" cy="5668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1542E-840D-4E4F-9529-16ACEA2CA9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3A7BE58-FEA4-47C4-B49C-467C54AFAD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76350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7775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75B6811-3228-4A70-80B0-429AEE445C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EEA243C-5EFE-4467-A0E1-34C37B3FC7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276350" y="1600200"/>
            <a:ext cx="7410450" cy="4525963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2954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53853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9510CE9-8433-4E81-A142-CF86B9D4D4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3" name="Rectangle 39"/>
          <p:cNvSpPr>
            <a:spLocks noChangeArrowheads="1"/>
          </p:cNvSpPr>
          <p:nvPr/>
        </p:nvSpPr>
        <p:spPr bwMode="gray">
          <a:xfrm>
            <a:off x="0" y="1447800"/>
            <a:ext cx="1116013" cy="5410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0" name="Rectangle 56"/>
          <p:cNvSpPr>
            <a:spLocks noChangeArrowheads="1"/>
          </p:cNvSpPr>
          <p:nvPr/>
        </p:nvSpPr>
        <p:spPr bwMode="gray">
          <a:xfrm>
            <a:off x="0" y="0"/>
            <a:ext cx="1116013" cy="26035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2954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38538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0D26FF-887C-4098-A00A-552E1379786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1276350" y="1600200"/>
            <a:ext cx="7410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grpSp>
        <p:nvGrpSpPr>
          <p:cNvPr id="1095" name="Group 71"/>
          <p:cNvGrpSpPr>
            <a:grpSpLocks/>
          </p:cNvGrpSpPr>
          <p:nvPr/>
        </p:nvGrpSpPr>
        <p:grpSpPr bwMode="auto">
          <a:xfrm rot="37800000">
            <a:off x="283368" y="1393032"/>
            <a:ext cx="550863" cy="1117600"/>
            <a:chOff x="1060" y="0"/>
            <a:chExt cx="394" cy="4320"/>
          </a:xfrm>
        </p:grpSpPr>
        <p:sp>
          <p:nvSpPr>
            <p:cNvPr id="1096" name="Rectangle 72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97" name="Rectangle 73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98" name="Rectangle 74"/>
          <p:cNvSpPr>
            <a:spLocks noChangeArrowheads="1"/>
          </p:cNvSpPr>
          <p:nvPr/>
        </p:nvSpPr>
        <p:spPr bwMode="gray">
          <a:xfrm rot="-5400000">
            <a:off x="3908425" y="-2727325"/>
            <a:ext cx="261938" cy="5716588"/>
          </a:xfrm>
          <a:prstGeom prst="rect">
            <a:avLst/>
          </a:prstGeom>
          <a:solidFill>
            <a:schemeClr val="tx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04" name="Group 80"/>
          <p:cNvGrpSpPr>
            <a:grpSpLocks/>
          </p:cNvGrpSpPr>
          <p:nvPr/>
        </p:nvGrpSpPr>
        <p:grpSpPr bwMode="auto">
          <a:xfrm>
            <a:off x="152400" y="1447800"/>
            <a:ext cx="457200" cy="5410200"/>
            <a:chOff x="768" y="1700"/>
            <a:chExt cx="405" cy="2620"/>
          </a:xfrm>
        </p:grpSpPr>
        <p:sp>
          <p:nvSpPr>
            <p:cNvPr id="1105" name="Rectangle 81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6" name="Rectangle 82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3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84" name="Rectangle 60"/>
          <p:cNvSpPr>
            <a:spLocks noChangeArrowheads="1"/>
          </p:cNvSpPr>
          <p:nvPr/>
        </p:nvSpPr>
        <p:spPr bwMode="gray">
          <a:xfrm>
            <a:off x="1181100" y="333375"/>
            <a:ext cx="7962900" cy="1038225"/>
          </a:xfrm>
          <a:prstGeom prst="rect">
            <a:avLst/>
          </a:prstGeom>
          <a:gradFill rotWithShape="1">
            <a:gsLst>
              <a:gs pos="0">
                <a:srgbClr val="C0C0C0">
                  <a:alpha val="50000"/>
                </a:srgbClr>
              </a:gs>
              <a:gs pos="100000">
                <a:srgbClr val="C0C0C0">
                  <a:gamma/>
                  <a:tint val="41176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85" name="Rectangle 61"/>
          <p:cNvSpPr>
            <a:spLocks noChangeArrowheads="1"/>
          </p:cNvSpPr>
          <p:nvPr/>
        </p:nvSpPr>
        <p:spPr bwMode="gray">
          <a:xfrm>
            <a:off x="0" y="333375"/>
            <a:ext cx="1109663" cy="1038225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07" name="Group 83"/>
          <p:cNvGrpSpPr>
            <a:grpSpLocks/>
          </p:cNvGrpSpPr>
          <p:nvPr/>
        </p:nvGrpSpPr>
        <p:grpSpPr bwMode="auto">
          <a:xfrm rot="27000000">
            <a:off x="283368" y="2840832"/>
            <a:ext cx="550863" cy="1117600"/>
            <a:chOff x="1060" y="0"/>
            <a:chExt cx="394" cy="4320"/>
          </a:xfrm>
        </p:grpSpPr>
        <p:sp>
          <p:nvSpPr>
            <p:cNvPr id="1108" name="Rectangle 84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9" name="Rectangle 85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99" name="Rectangle 75"/>
          <p:cNvSpPr>
            <a:spLocks noChangeArrowheads="1"/>
          </p:cNvSpPr>
          <p:nvPr/>
        </p:nvSpPr>
        <p:spPr bwMode="gray">
          <a:xfrm>
            <a:off x="6964363" y="6350"/>
            <a:ext cx="2179637" cy="25400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1113" name="Group 89"/>
          <p:cNvGrpSpPr>
            <a:grpSpLocks/>
          </p:cNvGrpSpPr>
          <p:nvPr/>
        </p:nvGrpSpPr>
        <p:grpSpPr bwMode="auto">
          <a:xfrm>
            <a:off x="1905000" y="0"/>
            <a:ext cx="642938" cy="285750"/>
            <a:chOff x="768" y="1700"/>
            <a:chExt cx="405" cy="2620"/>
          </a:xfrm>
        </p:grpSpPr>
        <p:sp>
          <p:nvSpPr>
            <p:cNvPr id="1114" name="Rectangle 90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5" name="Rectangle 91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16" name="Group 92"/>
          <p:cNvGrpSpPr>
            <a:grpSpLocks/>
          </p:cNvGrpSpPr>
          <p:nvPr/>
        </p:nvGrpSpPr>
        <p:grpSpPr bwMode="auto">
          <a:xfrm>
            <a:off x="3810000" y="0"/>
            <a:ext cx="642938" cy="285750"/>
            <a:chOff x="768" y="1700"/>
            <a:chExt cx="405" cy="2620"/>
          </a:xfrm>
        </p:grpSpPr>
        <p:sp>
          <p:nvSpPr>
            <p:cNvPr id="1117" name="Rectangle 93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8" name="Rectangle 94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19" name="Group 95"/>
          <p:cNvGrpSpPr>
            <a:grpSpLocks/>
          </p:cNvGrpSpPr>
          <p:nvPr/>
        </p:nvGrpSpPr>
        <p:grpSpPr bwMode="auto">
          <a:xfrm>
            <a:off x="5791200" y="0"/>
            <a:ext cx="642938" cy="285750"/>
            <a:chOff x="768" y="1700"/>
            <a:chExt cx="405" cy="2620"/>
          </a:xfrm>
        </p:grpSpPr>
        <p:sp>
          <p:nvSpPr>
            <p:cNvPr id="1120" name="Rectangle 96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1" name="Rectangle 97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22" name="Group 98"/>
          <p:cNvGrpSpPr>
            <a:grpSpLocks/>
          </p:cNvGrpSpPr>
          <p:nvPr/>
        </p:nvGrpSpPr>
        <p:grpSpPr bwMode="auto">
          <a:xfrm>
            <a:off x="7772400" y="0"/>
            <a:ext cx="642938" cy="304800"/>
            <a:chOff x="768" y="1700"/>
            <a:chExt cx="405" cy="2620"/>
          </a:xfrm>
        </p:grpSpPr>
        <p:sp>
          <p:nvSpPr>
            <p:cNvPr id="1123" name="Rectangle 99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4" name="Rectangle 100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rgbClr val="FFFFFF">
                <a:alpha val="50000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086" name="Picture 62" descr="2"/>
          <p:cNvPicPr>
            <a:picLocks noChangeAspect="1" noChangeArrowheads="1"/>
          </p:cNvPicPr>
          <p:nvPr/>
        </p:nvPicPr>
        <p:blipFill>
          <a:blip r:embed="rId18" cstate="print"/>
          <a:srcRect b="592"/>
          <a:stretch>
            <a:fillRect/>
          </a:stretch>
        </p:blipFill>
        <p:spPr bwMode="gray">
          <a:xfrm>
            <a:off x="7361238" y="55563"/>
            <a:ext cx="1676400" cy="1643062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276350" y="457200"/>
            <a:ext cx="6496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grpSp>
        <p:nvGrpSpPr>
          <p:cNvPr id="1125" name="Group 101"/>
          <p:cNvGrpSpPr>
            <a:grpSpLocks/>
          </p:cNvGrpSpPr>
          <p:nvPr/>
        </p:nvGrpSpPr>
        <p:grpSpPr bwMode="auto">
          <a:xfrm>
            <a:off x="152400" y="0"/>
            <a:ext cx="457200" cy="261938"/>
            <a:chOff x="768" y="1700"/>
            <a:chExt cx="405" cy="2620"/>
          </a:xfrm>
        </p:grpSpPr>
        <p:sp>
          <p:nvSpPr>
            <p:cNvPr id="1126" name="Rectangle 102"/>
            <p:cNvSpPr>
              <a:spLocks noChangeArrowheads="1"/>
            </p:cNvSpPr>
            <p:nvPr userDrawn="1"/>
          </p:nvSpPr>
          <p:spPr bwMode="gray">
            <a:xfrm>
              <a:off x="768" y="1700"/>
              <a:ext cx="95" cy="2620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7" name="Rectangle 103"/>
            <p:cNvSpPr>
              <a:spLocks noChangeArrowheads="1"/>
            </p:cNvSpPr>
            <p:nvPr userDrawn="1"/>
          </p:nvSpPr>
          <p:spPr bwMode="gray">
            <a:xfrm>
              <a:off x="912" y="1700"/>
              <a:ext cx="261" cy="2620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28" name="Group 104"/>
          <p:cNvGrpSpPr>
            <a:grpSpLocks/>
          </p:cNvGrpSpPr>
          <p:nvPr/>
        </p:nvGrpSpPr>
        <p:grpSpPr bwMode="auto">
          <a:xfrm rot="37800000">
            <a:off x="283369" y="4331494"/>
            <a:ext cx="550862" cy="1117600"/>
            <a:chOff x="1060" y="0"/>
            <a:chExt cx="394" cy="4320"/>
          </a:xfrm>
        </p:grpSpPr>
        <p:sp>
          <p:nvSpPr>
            <p:cNvPr id="1129" name="Rectangle 105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0" name="Rectangle 106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31" name="Group 107"/>
          <p:cNvGrpSpPr>
            <a:grpSpLocks/>
          </p:cNvGrpSpPr>
          <p:nvPr/>
        </p:nvGrpSpPr>
        <p:grpSpPr bwMode="auto">
          <a:xfrm rot="27000000">
            <a:off x="283369" y="5779294"/>
            <a:ext cx="550862" cy="1117600"/>
            <a:chOff x="1060" y="0"/>
            <a:chExt cx="394" cy="4320"/>
          </a:xfrm>
        </p:grpSpPr>
        <p:sp>
          <p:nvSpPr>
            <p:cNvPr id="1132" name="Rectangle 108"/>
            <p:cNvSpPr>
              <a:spLocks noChangeArrowheads="1"/>
            </p:cNvSpPr>
            <p:nvPr userDrawn="1"/>
          </p:nvSpPr>
          <p:spPr bwMode="gray">
            <a:xfrm>
              <a:off x="1214" y="0"/>
              <a:ext cx="240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3" name="Rectangle 109"/>
            <p:cNvSpPr>
              <a:spLocks noChangeArrowheads="1"/>
            </p:cNvSpPr>
            <p:nvPr userDrawn="1"/>
          </p:nvSpPr>
          <p:spPr bwMode="gray">
            <a:xfrm>
              <a:off x="1060" y="0"/>
              <a:ext cx="93" cy="4320"/>
            </a:xfrm>
            <a:prstGeom prst="rect">
              <a:avLst/>
            </a:prstGeom>
            <a:solidFill>
              <a:schemeClr val="tx2">
                <a:alpha val="39999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" grpId="0" animBg="1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WordArt 1"/>
          <p:cNvSpPr>
            <a:spLocks noChangeArrowheads="1" noChangeShapeType="1" noTextEdit="1"/>
          </p:cNvSpPr>
          <p:nvPr/>
        </p:nvSpPr>
        <p:spPr bwMode="auto">
          <a:xfrm>
            <a:off x="571440" y="2204864"/>
            <a:ext cx="8572560" cy="3214710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0"/>
            <a:r>
              <a:rPr lang="ru-RU" sz="3600" kern="10" spc="0" dirty="0" err="1" smtClean="0">
                <a:ln w="19050">
                  <a:solidFill>
                    <a:srgbClr val="00206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Здоров’я</a:t>
            </a:r>
            <a:r>
              <a:rPr lang="ru-RU" sz="3600" kern="10" spc="0" dirty="0" smtClean="0">
                <a:ln w="19050">
                  <a:solidFill>
                    <a:srgbClr val="00206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  і  </a:t>
            </a:r>
          </a:p>
          <a:p>
            <a:pPr algn="ctr" rtl="0"/>
            <a:r>
              <a:rPr lang="ru-RU" sz="3600" kern="10" spc="0" dirty="0" smtClean="0">
                <a:ln w="19050">
                  <a:solidFill>
                    <a:srgbClr val="00206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 </a:t>
            </a:r>
            <a:r>
              <a:rPr lang="ru-RU" sz="3600" kern="10" spc="0" dirty="0" err="1" smtClean="0">
                <a:ln w="19050">
                  <a:solidFill>
                    <a:srgbClr val="00206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харчування</a:t>
            </a:r>
            <a:endParaRPr lang="ru-RU" sz="3600" kern="10" spc="0" dirty="0">
              <a:ln w="19050">
                <a:solidFill>
                  <a:srgbClr val="002060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83554" y="6274232"/>
            <a:ext cx="2714612" cy="369332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2 клас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1142976" y="285728"/>
            <a:ext cx="6429420" cy="185738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dirty="0" smtClean="0">
                <a:solidFill>
                  <a:srgbClr val="C00000"/>
                </a:solidFill>
              </a:rPr>
              <a:t>Конвенція прав дитини гарантує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black">
          <a:xfrm>
            <a:off x="2060575" y="3735388"/>
            <a:ext cx="346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  <a:cs typeface="Arial" charset="0"/>
              </a:rPr>
              <a:t>2</a:t>
            </a: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black">
          <a:xfrm>
            <a:off x="2063750" y="4573588"/>
            <a:ext cx="31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FFFF"/>
                </a:solidFill>
                <a:cs typeface="Arial" charset="0"/>
              </a:rPr>
              <a:t>3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black">
          <a:xfrm>
            <a:off x="2055813" y="5411788"/>
            <a:ext cx="327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i="1" dirty="0">
                <a:solidFill>
                  <a:srgbClr val="FFFFFF"/>
                </a:solidFill>
                <a:cs typeface="Arial" charset="0"/>
              </a:rPr>
              <a:t>4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928794" y="3000372"/>
            <a:ext cx="627126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Monotype Corsiva" pitchFamily="66" charset="0"/>
              </a:rPr>
              <a:t>Усі діти мають право</a:t>
            </a:r>
          </a:p>
          <a:p>
            <a:pPr algn="ctr"/>
            <a:r>
              <a:rPr lang="uk-UA" sz="4800" b="1" dirty="0" smtClean="0">
                <a:solidFill>
                  <a:srgbClr val="FF0000"/>
                </a:solidFill>
                <a:latin typeface="Monotype Corsiva" pitchFamily="66" charset="0"/>
              </a:rPr>
              <a:t> на повноцінне харчування</a:t>
            </a:r>
            <a:endParaRPr lang="ru-RU" sz="4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%C2%E8%F2%E0%EC%E8%ED%FB11[1]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4293674"/>
            <a:ext cx="2500298" cy="24214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643570" y="4857760"/>
            <a:ext cx="1235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Стаття 24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1071538" y="857232"/>
            <a:ext cx="6734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 Black" pitchFamily="34" charset="0"/>
              </a:rPr>
              <a:t>В</a:t>
            </a:r>
            <a:r>
              <a:rPr lang="uk-UA" sz="2400" dirty="0" smtClean="0">
                <a:latin typeface="Arial Black" pitchFamily="34" charset="0"/>
              </a:rPr>
              <a:t> одному царстві жили – були друзі…</a:t>
            </a:r>
            <a:endParaRPr lang="ru-RU" sz="2400" dirty="0">
              <a:latin typeface="Arial Black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928926" y="2428868"/>
            <a:ext cx="1023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Білок</a:t>
            </a:r>
            <a:endParaRPr lang="ru-RU" sz="2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4714876" y="3214686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Жирок</a:t>
            </a:r>
            <a:endParaRPr lang="ru-RU" sz="24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7000892" y="3714752"/>
            <a:ext cx="19698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 smtClean="0"/>
              <a:t>Вуглеводик</a:t>
            </a:r>
            <a:endParaRPr lang="ru-RU" sz="2400" b="1" dirty="0"/>
          </a:p>
        </p:txBody>
      </p:sp>
      <p:pic>
        <p:nvPicPr>
          <p:cNvPr id="7" name="Рисунок 6" descr="C:\Users\ас\Desktop\овощи1\41d26dcc0901.png"/>
          <p:cNvPicPr/>
          <p:nvPr/>
        </p:nvPicPr>
        <p:blipFill>
          <a:blip r:embed="rId3" cstate="print"/>
          <a:srcRect r="67561" b="51747"/>
          <a:stretch>
            <a:fillRect/>
          </a:stretch>
        </p:blipFill>
        <p:spPr bwMode="auto">
          <a:xfrm>
            <a:off x="642910" y="1571612"/>
            <a:ext cx="1924050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ас\Desktop\овощи1\41d26dcc0901.png"/>
          <p:cNvPicPr/>
          <p:nvPr/>
        </p:nvPicPr>
        <p:blipFill>
          <a:blip r:embed="rId4" cstate="print"/>
          <a:srcRect t="49641" r="70287"/>
          <a:stretch>
            <a:fillRect/>
          </a:stretch>
        </p:blipFill>
        <p:spPr bwMode="auto">
          <a:xfrm>
            <a:off x="2786050" y="3286124"/>
            <a:ext cx="1762125" cy="309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ас\Desktop\овощи1\41d26dcc0901.png"/>
          <p:cNvPicPr/>
          <p:nvPr/>
        </p:nvPicPr>
        <p:blipFill>
          <a:blip r:embed="rId5" cstate="print"/>
          <a:srcRect l="68306" t="49450"/>
          <a:stretch>
            <a:fillRect/>
          </a:stretch>
        </p:blipFill>
        <p:spPr bwMode="auto">
          <a:xfrm>
            <a:off x="5643570" y="3429000"/>
            <a:ext cx="1633539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ас\Desktop\овощи1\4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1714488"/>
            <a:ext cx="1738318" cy="20338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1071538" y="285728"/>
            <a:ext cx="71447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Одного разу друзі посперечались між собою,</a:t>
            </a:r>
          </a:p>
          <a:p>
            <a:r>
              <a:rPr lang="uk-UA" sz="2400" b="1" dirty="0" smtClean="0"/>
              <a:t> хто з них найважливіший</a:t>
            </a:r>
            <a:endParaRPr lang="ru-RU" sz="24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857224" y="1857365"/>
            <a:ext cx="2746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Білок промовив:</a:t>
            </a:r>
          </a:p>
          <a:p>
            <a:endParaRPr lang="uk-UA" sz="2400" b="1" dirty="0" smtClean="0"/>
          </a:p>
        </p:txBody>
      </p:sp>
      <p:pic>
        <p:nvPicPr>
          <p:cNvPr id="5" name="Рисунок 4" descr="C:\Users\ас\Desktop\овощи1\41d26dcc0901.png"/>
          <p:cNvPicPr/>
          <p:nvPr/>
        </p:nvPicPr>
        <p:blipFill>
          <a:blip r:embed="rId3" cstate="print"/>
          <a:srcRect t="3080" r="67561" b="51747"/>
          <a:stretch>
            <a:fillRect/>
          </a:stretch>
        </p:blipFill>
        <p:spPr bwMode="auto">
          <a:xfrm>
            <a:off x="1283946" y="2564904"/>
            <a:ext cx="192405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3286116" y="1571612"/>
            <a:ext cx="5143536" cy="2214578"/>
          </a:xfrm>
          <a:prstGeom prst="cloudCallout">
            <a:avLst>
              <a:gd name="adj1" fmla="val -54524"/>
              <a:gd name="adj2" fmla="val 61867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uk-UA" b="1" dirty="0" smtClean="0"/>
              <a:t>Я потрібен як будівельний матеріал для організму.</a:t>
            </a:r>
          </a:p>
          <a:p>
            <a:pPr>
              <a:buFontTx/>
              <a:buChar char="-"/>
            </a:pPr>
            <a:r>
              <a:rPr lang="uk-UA" b="1" dirty="0" smtClean="0"/>
              <a:t> Без мене не утворюються клітини, а тому немає росту і життя.</a:t>
            </a:r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20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WordArt 11"/>
          <p:cNvSpPr>
            <a:spLocks noChangeArrowheads="1" noChangeShapeType="1" noTextEdit="1"/>
          </p:cNvSpPr>
          <p:nvPr/>
        </p:nvSpPr>
        <p:spPr bwMode="black">
          <a:xfrm>
            <a:off x="3868738" y="2894013"/>
            <a:ext cx="2465387" cy="177006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565797"/>
              </a:avLst>
            </a:prstTxWarp>
          </a:bodyPr>
          <a:lstStyle/>
          <a:p>
            <a:pPr algn="ctr"/>
            <a:endParaRPr lang="ru-RU" sz="2000" b="1" kern="10" dirty="0">
              <a:ln w="6350">
                <a:noFill/>
                <a:round/>
                <a:headEnd/>
                <a:tailEnd/>
              </a:ln>
              <a:solidFill>
                <a:schemeClr val="accent1"/>
              </a:solidFill>
              <a:latin typeface="Arial"/>
              <a:cs typeface="Arial"/>
            </a:endParaRP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gray">
          <a:xfrm>
            <a:off x="1142976" y="642918"/>
            <a:ext cx="6934200" cy="4670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uk-UA" sz="2400" b="1" dirty="0" smtClean="0">
                <a:solidFill>
                  <a:srgbClr val="080808"/>
                </a:solidFill>
                <a:cs typeface="Arial" charset="0"/>
              </a:rPr>
              <a:t>На що Жирок відповів:</a:t>
            </a:r>
          </a:p>
        </p:txBody>
      </p:sp>
      <p:sp>
        <p:nvSpPr>
          <p:cNvPr id="8204" name="WordArt 12"/>
          <p:cNvSpPr>
            <a:spLocks noChangeArrowheads="1" noChangeShapeType="1" noTextEdit="1"/>
          </p:cNvSpPr>
          <p:nvPr/>
        </p:nvSpPr>
        <p:spPr bwMode="black">
          <a:xfrm>
            <a:off x="3906838" y="4435475"/>
            <a:ext cx="2465387" cy="1770063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1789256"/>
              </a:avLst>
            </a:prstTxWarp>
          </a:bodyPr>
          <a:lstStyle/>
          <a:p>
            <a:pPr algn="ctr"/>
            <a:endParaRPr lang="ru-RU" sz="2000" b="1" kern="10" dirty="0">
              <a:ln w="6350">
                <a:noFill/>
                <a:round/>
                <a:headEnd/>
                <a:tailEnd/>
              </a:ln>
              <a:solidFill>
                <a:schemeClr val="folHlink"/>
              </a:solidFill>
              <a:latin typeface="Arial"/>
              <a:cs typeface="Arial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1357290" y="1500174"/>
            <a:ext cx="4572032" cy="2000264"/>
          </a:xfrm>
          <a:prstGeom prst="cloudCallout">
            <a:avLst>
              <a:gd name="adj1" fmla="val 52613"/>
              <a:gd name="adj2" fmla="val 71492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lang="uk-UA" b="1" dirty="0" smtClean="0">
                <a:solidFill>
                  <a:srgbClr val="080808"/>
                </a:solidFill>
                <a:cs typeface="Arial" charset="0"/>
              </a:rPr>
              <a:t>Я теж потрібен організму . Якщо мене немає ,організм не отримує тепла, </a:t>
            </a:r>
            <a:r>
              <a:rPr lang="uk-UA" b="1" dirty="0">
                <a:solidFill>
                  <a:srgbClr val="080808"/>
                </a:solidFill>
                <a:cs typeface="Arial" charset="0"/>
              </a:rPr>
              <a:t> </a:t>
            </a:r>
            <a:r>
              <a:rPr lang="uk-UA" b="1" dirty="0" smtClean="0">
                <a:solidFill>
                  <a:srgbClr val="080808"/>
                </a:solidFill>
                <a:cs typeface="Arial" charset="0"/>
              </a:rPr>
              <a:t>не зможе без мене жити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ас\Desktop\овощи1\41d26dcc0901.png"/>
          <p:cNvPicPr/>
          <p:nvPr/>
        </p:nvPicPr>
        <p:blipFill>
          <a:blip r:embed="rId3" cstate="print"/>
          <a:srcRect t="49641" r="70287"/>
          <a:stretch>
            <a:fillRect/>
          </a:stretch>
        </p:blipFill>
        <p:spPr bwMode="auto">
          <a:xfrm>
            <a:off x="6286512" y="2214554"/>
            <a:ext cx="250033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1357290" y="142852"/>
            <a:ext cx="5572164" cy="2643206"/>
          </a:xfrm>
          <a:prstGeom prst="cloudCallout">
            <a:avLst>
              <a:gd name="adj1" fmla="val 12691"/>
              <a:gd name="adj2" fmla="val 78834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b="1" dirty="0" smtClean="0"/>
              <a:t>- А якщо мене не буде, організм не буде рухатись, людина не зможе жити.</a:t>
            </a:r>
            <a:endParaRPr lang="ru-RU" b="1" dirty="0"/>
          </a:p>
        </p:txBody>
      </p:sp>
      <p:pic>
        <p:nvPicPr>
          <p:cNvPr id="12" name="Рисунок 11" descr="C:\Users\ас\Desktop\овощи1\41d26dcc0901.png"/>
          <p:cNvPicPr/>
          <p:nvPr/>
        </p:nvPicPr>
        <p:blipFill>
          <a:blip r:embed="rId3" cstate="print"/>
          <a:srcRect l="68306" t="49450"/>
          <a:stretch>
            <a:fillRect/>
          </a:stretch>
        </p:blipFill>
        <p:spPr bwMode="auto">
          <a:xfrm>
            <a:off x="4929190" y="2143116"/>
            <a:ext cx="2705109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0" y="208574"/>
            <a:ext cx="6215106" cy="4071942"/>
          </a:xfrm>
          <a:prstGeom prst="cloudCallout">
            <a:avLst>
              <a:gd name="adj1" fmla="val 43900"/>
              <a:gd name="adj2" fmla="val 43801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b="1" dirty="0" smtClean="0"/>
              <a:t>Почувши це, лікар </a:t>
            </a:r>
            <a:r>
              <a:rPr lang="uk-UA" b="1" dirty="0" err="1" smtClean="0"/>
              <a:t>Айболить</a:t>
            </a:r>
            <a:r>
              <a:rPr lang="uk-UA" b="1" dirty="0" smtClean="0"/>
              <a:t> мовив:</a:t>
            </a:r>
          </a:p>
          <a:p>
            <a:pPr algn="ctr">
              <a:buFontTx/>
              <a:buChar char="-"/>
            </a:pPr>
            <a:r>
              <a:rPr lang="uk-UA" b="1" dirty="0" smtClean="0"/>
              <a:t>Будинок складається з блоків і перекриття, цементу і цегли, вікон і дверей,і якщо не буде хоч однієї деталі будинок зруйнується. Ось так і ви.</a:t>
            </a:r>
          </a:p>
          <a:p>
            <a:pPr algn="ctr">
              <a:buFontTx/>
              <a:buChar char="-"/>
            </a:pPr>
            <a:r>
              <a:rPr lang="uk-UA" b="1" dirty="0" smtClean="0"/>
              <a:t> Всі ви  важливі і потрібні: і Білок,і Жирок, і </a:t>
            </a:r>
            <a:r>
              <a:rPr lang="uk-UA" b="1" dirty="0" err="1" smtClean="0"/>
              <a:t>Вуглеводик</a:t>
            </a:r>
            <a:r>
              <a:rPr lang="uk-UA" b="1" dirty="0" smtClean="0"/>
              <a:t>. Завдяки вам організм людини росте,працює,розвивається.</a:t>
            </a:r>
            <a:endParaRPr lang="ru-RU" b="1" dirty="0"/>
          </a:p>
        </p:txBody>
      </p:sp>
      <p:pic>
        <p:nvPicPr>
          <p:cNvPr id="8" name="Рисунок 7" descr="C:\Users\ас\Desktop\овощи1\41d26dcc0901.png"/>
          <p:cNvPicPr/>
          <p:nvPr/>
        </p:nvPicPr>
        <p:blipFill>
          <a:blip r:embed="rId3" cstate="print"/>
          <a:srcRect l="68306" t="49450"/>
          <a:stretch>
            <a:fillRect/>
          </a:stretch>
        </p:blipFill>
        <p:spPr bwMode="auto">
          <a:xfrm>
            <a:off x="2857488" y="4286256"/>
            <a:ext cx="113347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ас\Desktop\овощи1\41d26dcc0901.png"/>
          <p:cNvPicPr/>
          <p:nvPr/>
        </p:nvPicPr>
        <p:blipFill>
          <a:blip r:embed="rId4" cstate="print"/>
          <a:srcRect t="49641" r="70287"/>
          <a:stretch>
            <a:fillRect/>
          </a:stretch>
        </p:blipFill>
        <p:spPr bwMode="auto">
          <a:xfrm>
            <a:off x="1285852" y="3857628"/>
            <a:ext cx="135732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ас\Desktop\овощи1\41d26dcc0901.png"/>
          <p:cNvPicPr/>
          <p:nvPr/>
        </p:nvPicPr>
        <p:blipFill>
          <a:blip r:embed="rId5" cstate="print"/>
          <a:srcRect r="67561" b="51747"/>
          <a:stretch>
            <a:fillRect/>
          </a:stretch>
        </p:blipFill>
        <p:spPr bwMode="auto">
          <a:xfrm>
            <a:off x="4857752" y="4000504"/>
            <a:ext cx="142398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2357430"/>
            <a:ext cx="242886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68" name="AutoShape 120"/>
          <p:cNvSpPr>
            <a:spLocks noChangeArrowheads="1"/>
          </p:cNvSpPr>
          <p:nvPr/>
        </p:nvSpPr>
        <p:spPr bwMode="blackWhite">
          <a:xfrm>
            <a:off x="285720" y="1643050"/>
            <a:ext cx="2667000" cy="371475"/>
          </a:xfrm>
          <a:prstGeom prst="wedgeRectCallout">
            <a:avLst>
              <a:gd name="adj1" fmla="val -5833"/>
              <a:gd name="adj2" fmla="val 123505"/>
            </a:avLst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sz="2000" b="1" dirty="0" smtClean="0">
                <a:solidFill>
                  <a:srgbClr val="FFFFFF"/>
                </a:solidFill>
                <a:cs typeface="Arial" charset="0"/>
              </a:rPr>
              <a:t>Білки</a:t>
            </a:r>
            <a:endParaRPr lang="en-US" sz="20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769" name="AutoShape 121"/>
          <p:cNvSpPr>
            <a:spLocks noChangeArrowheads="1"/>
          </p:cNvSpPr>
          <p:nvPr/>
        </p:nvSpPr>
        <p:spPr bwMode="blackWhite">
          <a:xfrm>
            <a:off x="3000364" y="3929066"/>
            <a:ext cx="2590800" cy="371475"/>
          </a:xfrm>
          <a:prstGeom prst="wedgeRectCallout">
            <a:avLst>
              <a:gd name="adj1" fmla="val 13907"/>
              <a:gd name="adj2" fmla="val 124361"/>
            </a:avLst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sz="2000" b="1" dirty="0" smtClean="0">
                <a:solidFill>
                  <a:srgbClr val="FFFFFF"/>
                </a:solidFill>
                <a:cs typeface="Arial" charset="0"/>
              </a:rPr>
              <a:t>Вуглеводи</a:t>
            </a:r>
            <a:endParaRPr lang="en-US" sz="20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7770" name="AutoShape 122"/>
          <p:cNvSpPr>
            <a:spLocks noChangeArrowheads="1"/>
          </p:cNvSpPr>
          <p:nvPr/>
        </p:nvSpPr>
        <p:spPr bwMode="blackWhite">
          <a:xfrm>
            <a:off x="5357818" y="1571612"/>
            <a:ext cx="2514600" cy="371475"/>
          </a:xfrm>
          <a:prstGeom prst="wedgeRectCallout">
            <a:avLst>
              <a:gd name="adj1" fmla="val -25694"/>
              <a:gd name="adj2" fmla="val 119231"/>
            </a:avLst>
          </a:prstGeom>
          <a:ln>
            <a:solidFill>
              <a:srgbClr val="002060"/>
            </a:solidFill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sz="2000" b="1" dirty="0" smtClean="0">
                <a:solidFill>
                  <a:srgbClr val="FFFFFF"/>
                </a:solidFill>
                <a:cs typeface="Arial" charset="0"/>
              </a:rPr>
              <a:t>Жири</a:t>
            </a:r>
            <a:endParaRPr lang="en-US" sz="20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" name="Блок-схема: несколько документов 129"/>
          <p:cNvSpPr/>
          <p:nvPr/>
        </p:nvSpPr>
        <p:spPr>
          <a:xfrm>
            <a:off x="214282" y="2357430"/>
            <a:ext cx="2786114" cy="1643074"/>
          </a:xfrm>
          <a:prstGeom prst="flowChartMultidocumen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М’ясо, риба, яйця, молоко ,кефір, сир,квасоля, горох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1" name="Блок-схема: несколько документов 130"/>
          <p:cNvSpPr/>
          <p:nvPr/>
        </p:nvSpPr>
        <p:spPr>
          <a:xfrm>
            <a:off x="2857488" y="4714884"/>
            <a:ext cx="2643206" cy="1643074"/>
          </a:xfrm>
          <a:prstGeom prst="flowChartMultidocumen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Хліб, картопля, рис,крупи, фрукти, овочі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2" name="Блок-схема: несколько документов 131"/>
          <p:cNvSpPr/>
          <p:nvPr/>
        </p:nvSpPr>
        <p:spPr>
          <a:xfrm>
            <a:off x="5643570" y="2214554"/>
            <a:ext cx="2428892" cy="1928826"/>
          </a:xfrm>
          <a:prstGeom prst="flowChartMultidocumen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Масло вершкове, масло </a:t>
            </a:r>
            <a:r>
              <a:rPr lang="uk-UA" b="1" dirty="0" err="1" smtClean="0">
                <a:solidFill>
                  <a:schemeClr val="tx1"/>
                </a:solidFill>
              </a:rPr>
              <a:t>рослиннне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08" y="285728"/>
            <a:ext cx="47149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Продукти, які містять…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ас\Desktop\овощи1\tn_gallery_926_247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643446"/>
            <a:ext cx="2159000" cy="1612900"/>
          </a:xfrm>
          <a:prstGeom prst="rect">
            <a:avLst/>
          </a:prstGeom>
          <a:noFill/>
        </p:spPr>
      </p:pic>
      <p:pic>
        <p:nvPicPr>
          <p:cNvPr id="6147" name="Picture 3" descr="C:\Users\ас\Desktop\овощи1\tn_gallery_926_5419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4357694"/>
            <a:ext cx="971550" cy="16192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2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68" grpId="0" animBg="1"/>
      <p:bldP spid="27769" grpId="0" animBg="1"/>
      <p:bldP spid="27770" grpId="0" animBg="1"/>
      <p:bldP spid="130" grpId="0" animBg="1"/>
      <p:bldP spid="131" grpId="0" animBg="1"/>
      <p:bldP spid="132" grpId="0" animBg="1"/>
      <p:bldP spid="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068" y="428604"/>
            <a:ext cx="8143932" cy="762000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Продукти багаті вітамінами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5143504" y="3286124"/>
            <a:ext cx="3714776" cy="3309938"/>
            <a:chOff x="528" y="1392"/>
            <a:chExt cx="1158" cy="2085"/>
          </a:xfrm>
        </p:grpSpPr>
        <p:sp>
          <p:nvSpPr>
            <p:cNvPr id="12293" name="AutoShape 5"/>
            <p:cNvSpPr>
              <a:spLocks noChangeArrowheads="1"/>
            </p:cNvSpPr>
            <p:nvPr/>
          </p:nvSpPr>
          <p:spPr bwMode="gray">
            <a:xfrm>
              <a:off x="528" y="1392"/>
              <a:ext cx="1158" cy="208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6078"/>
                    <a:invGamma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4" name="AutoShape 6"/>
            <p:cNvSpPr>
              <a:spLocks noChangeArrowheads="1"/>
            </p:cNvSpPr>
            <p:nvPr/>
          </p:nvSpPr>
          <p:spPr bwMode="gray">
            <a:xfrm>
              <a:off x="576" y="1416"/>
              <a:ext cx="1063" cy="28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2295" name="Group 7"/>
          <p:cNvGrpSpPr>
            <a:grpSpLocks/>
          </p:cNvGrpSpPr>
          <p:nvPr/>
        </p:nvGrpSpPr>
        <p:grpSpPr bwMode="auto">
          <a:xfrm>
            <a:off x="1142976" y="3286124"/>
            <a:ext cx="3714776" cy="3309938"/>
            <a:chOff x="2287" y="1392"/>
            <a:chExt cx="1158" cy="2085"/>
          </a:xfrm>
        </p:grpSpPr>
        <p:sp>
          <p:nvSpPr>
            <p:cNvPr id="12296" name="AutoShape 8"/>
            <p:cNvSpPr>
              <a:spLocks noChangeArrowheads="1"/>
            </p:cNvSpPr>
            <p:nvPr/>
          </p:nvSpPr>
          <p:spPr bwMode="gray">
            <a:xfrm>
              <a:off x="2287" y="1392"/>
              <a:ext cx="1158" cy="208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5882"/>
                    <a:invGamma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97" name="AutoShape 9"/>
            <p:cNvSpPr>
              <a:spLocks noChangeArrowheads="1"/>
            </p:cNvSpPr>
            <p:nvPr/>
          </p:nvSpPr>
          <p:spPr bwMode="gray">
            <a:xfrm>
              <a:off x="2333" y="1416"/>
              <a:ext cx="1063" cy="28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2304" name="Group 16"/>
          <p:cNvGrpSpPr>
            <a:grpSpLocks/>
          </p:cNvGrpSpPr>
          <p:nvPr/>
        </p:nvGrpSpPr>
        <p:grpSpPr bwMode="auto">
          <a:xfrm>
            <a:off x="3429000" y="4191000"/>
            <a:ext cx="504825" cy="496888"/>
            <a:chOff x="1872" y="2352"/>
            <a:chExt cx="240" cy="240"/>
          </a:xfrm>
        </p:grpSpPr>
        <p:grpSp>
          <p:nvGrpSpPr>
            <p:cNvPr id="12305" name="Group 17"/>
            <p:cNvGrpSpPr>
              <a:grpSpLocks/>
            </p:cNvGrpSpPr>
            <p:nvPr/>
          </p:nvGrpSpPr>
          <p:grpSpPr bwMode="auto">
            <a:xfrm>
              <a:off x="1968" y="2352"/>
              <a:ext cx="144" cy="240"/>
              <a:chOff x="1968" y="2352"/>
              <a:chExt cx="144" cy="240"/>
            </a:xfrm>
          </p:grpSpPr>
          <p:sp>
            <p:nvSpPr>
              <p:cNvPr id="12306" name="Oval 18"/>
              <p:cNvSpPr>
                <a:spLocks noChangeArrowheads="1"/>
              </p:cNvSpPr>
              <p:nvPr/>
            </p:nvSpPr>
            <p:spPr bwMode="gray">
              <a:xfrm>
                <a:off x="1968" y="2352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07" name="Oval 19"/>
              <p:cNvSpPr>
                <a:spLocks noChangeArrowheads="1"/>
              </p:cNvSpPr>
              <p:nvPr/>
            </p:nvSpPr>
            <p:spPr bwMode="gray">
              <a:xfrm>
                <a:off x="2016" y="2400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08" name="Oval 20"/>
              <p:cNvSpPr>
                <a:spLocks noChangeArrowheads="1"/>
              </p:cNvSpPr>
              <p:nvPr/>
            </p:nvSpPr>
            <p:spPr bwMode="gray">
              <a:xfrm>
                <a:off x="2064" y="2448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09" name="Oval 21"/>
              <p:cNvSpPr>
                <a:spLocks noChangeArrowheads="1"/>
              </p:cNvSpPr>
              <p:nvPr/>
            </p:nvSpPr>
            <p:spPr bwMode="gray">
              <a:xfrm>
                <a:off x="2016" y="2496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10" name="Oval 22"/>
              <p:cNvSpPr>
                <a:spLocks noChangeArrowheads="1"/>
              </p:cNvSpPr>
              <p:nvPr/>
            </p:nvSpPr>
            <p:spPr bwMode="gray">
              <a:xfrm>
                <a:off x="1968" y="2544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12311" name="Group 23"/>
            <p:cNvGrpSpPr>
              <a:grpSpLocks/>
            </p:cNvGrpSpPr>
            <p:nvPr/>
          </p:nvGrpSpPr>
          <p:grpSpPr bwMode="auto">
            <a:xfrm>
              <a:off x="1872" y="2352"/>
              <a:ext cx="144" cy="240"/>
              <a:chOff x="1968" y="2352"/>
              <a:chExt cx="144" cy="240"/>
            </a:xfrm>
          </p:grpSpPr>
          <p:sp>
            <p:nvSpPr>
              <p:cNvPr id="12312" name="Oval 24"/>
              <p:cNvSpPr>
                <a:spLocks noChangeArrowheads="1"/>
              </p:cNvSpPr>
              <p:nvPr/>
            </p:nvSpPr>
            <p:spPr bwMode="gray">
              <a:xfrm>
                <a:off x="1968" y="2352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13" name="Oval 25"/>
              <p:cNvSpPr>
                <a:spLocks noChangeArrowheads="1"/>
              </p:cNvSpPr>
              <p:nvPr/>
            </p:nvSpPr>
            <p:spPr bwMode="gray">
              <a:xfrm>
                <a:off x="2016" y="2400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14" name="Oval 26"/>
              <p:cNvSpPr>
                <a:spLocks noChangeArrowheads="1"/>
              </p:cNvSpPr>
              <p:nvPr/>
            </p:nvSpPr>
            <p:spPr bwMode="gray">
              <a:xfrm>
                <a:off x="2064" y="2448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15" name="Oval 27"/>
              <p:cNvSpPr>
                <a:spLocks noChangeArrowheads="1"/>
              </p:cNvSpPr>
              <p:nvPr/>
            </p:nvSpPr>
            <p:spPr bwMode="gray">
              <a:xfrm>
                <a:off x="2016" y="2496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16" name="Oval 28"/>
              <p:cNvSpPr>
                <a:spLocks noChangeArrowheads="1"/>
              </p:cNvSpPr>
              <p:nvPr/>
            </p:nvSpPr>
            <p:spPr bwMode="gray">
              <a:xfrm>
                <a:off x="1968" y="2544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grpSp>
        <p:nvGrpSpPr>
          <p:cNvPr id="12317" name="Group 29"/>
          <p:cNvGrpSpPr>
            <a:grpSpLocks/>
          </p:cNvGrpSpPr>
          <p:nvPr/>
        </p:nvGrpSpPr>
        <p:grpSpPr bwMode="auto">
          <a:xfrm>
            <a:off x="6172200" y="4191000"/>
            <a:ext cx="504825" cy="496888"/>
            <a:chOff x="1872" y="2352"/>
            <a:chExt cx="240" cy="240"/>
          </a:xfrm>
        </p:grpSpPr>
        <p:grpSp>
          <p:nvGrpSpPr>
            <p:cNvPr id="12318" name="Group 30"/>
            <p:cNvGrpSpPr>
              <a:grpSpLocks/>
            </p:cNvGrpSpPr>
            <p:nvPr/>
          </p:nvGrpSpPr>
          <p:grpSpPr bwMode="auto">
            <a:xfrm>
              <a:off x="1968" y="2352"/>
              <a:ext cx="144" cy="240"/>
              <a:chOff x="1968" y="2352"/>
              <a:chExt cx="144" cy="240"/>
            </a:xfrm>
          </p:grpSpPr>
          <p:sp>
            <p:nvSpPr>
              <p:cNvPr id="12319" name="Oval 31"/>
              <p:cNvSpPr>
                <a:spLocks noChangeArrowheads="1"/>
              </p:cNvSpPr>
              <p:nvPr/>
            </p:nvSpPr>
            <p:spPr bwMode="gray">
              <a:xfrm>
                <a:off x="1968" y="2352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0" name="Oval 32"/>
              <p:cNvSpPr>
                <a:spLocks noChangeArrowheads="1"/>
              </p:cNvSpPr>
              <p:nvPr/>
            </p:nvSpPr>
            <p:spPr bwMode="gray">
              <a:xfrm>
                <a:off x="2016" y="2400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1" name="Oval 33"/>
              <p:cNvSpPr>
                <a:spLocks noChangeArrowheads="1"/>
              </p:cNvSpPr>
              <p:nvPr/>
            </p:nvSpPr>
            <p:spPr bwMode="gray">
              <a:xfrm>
                <a:off x="2064" y="2448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2" name="Oval 34"/>
              <p:cNvSpPr>
                <a:spLocks noChangeArrowheads="1"/>
              </p:cNvSpPr>
              <p:nvPr/>
            </p:nvSpPr>
            <p:spPr bwMode="gray">
              <a:xfrm>
                <a:off x="2016" y="2496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3" name="Oval 35"/>
              <p:cNvSpPr>
                <a:spLocks noChangeArrowheads="1"/>
              </p:cNvSpPr>
              <p:nvPr/>
            </p:nvSpPr>
            <p:spPr bwMode="gray">
              <a:xfrm>
                <a:off x="1968" y="2544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12324" name="Group 36"/>
            <p:cNvGrpSpPr>
              <a:grpSpLocks/>
            </p:cNvGrpSpPr>
            <p:nvPr/>
          </p:nvGrpSpPr>
          <p:grpSpPr bwMode="auto">
            <a:xfrm>
              <a:off x="1872" y="2352"/>
              <a:ext cx="144" cy="240"/>
              <a:chOff x="1968" y="2352"/>
              <a:chExt cx="144" cy="240"/>
            </a:xfrm>
          </p:grpSpPr>
          <p:sp>
            <p:nvSpPr>
              <p:cNvPr id="12325" name="Oval 37"/>
              <p:cNvSpPr>
                <a:spLocks noChangeArrowheads="1"/>
              </p:cNvSpPr>
              <p:nvPr/>
            </p:nvSpPr>
            <p:spPr bwMode="gray">
              <a:xfrm>
                <a:off x="1968" y="2352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6" name="Oval 38"/>
              <p:cNvSpPr>
                <a:spLocks noChangeArrowheads="1"/>
              </p:cNvSpPr>
              <p:nvPr/>
            </p:nvSpPr>
            <p:spPr bwMode="gray">
              <a:xfrm>
                <a:off x="2016" y="2400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7" name="Oval 39"/>
              <p:cNvSpPr>
                <a:spLocks noChangeArrowheads="1"/>
              </p:cNvSpPr>
              <p:nvPr/>
            </p:nvSpPr>
            <p:spPr bwMode="gray">
              <a:xfrm>
                <a:off x="2064" y="2448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8" name="Oval 40"/>
              <p:cNvSpPr>
                <a:spLocks noChangeArrowheads="1"/>
              </p:cNvSpPr>
              <p:nvPr/>
            </p:nvSpPr>
            <p:spPr bwMode="gray">
              <a:xfrm>
                <a:off x="2016" y="2496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329" name="Oval 41"/>
              <p:cNvSpPr>
                <a:spLocks noChangeArrowheads="1"/>
              </p:cNvSpPr>
              <p:nvPr/>
            </p:nvSpPr>
            <p:spPr bwMode="gray">
              <a:xfrm>
                <a:off x="1968" y="2544"/>
                <a:ext cx="48" cy="48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6" t="5885" r="8661" b="4115"/>
          <a:stretch>
            <a:fillRect/>
          </a:stretch>
        </p:blipFill>
        <p:spPr bwMode="auto">
          <a:xfrm>
            <a:off x="1500166" y="3500438"/>
            <a:ext cx="3143272" cy="300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6" y="3500438"/>
            <a:ext cx="3071834" cy="3018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Прямоугольник 46"/>
          <p:cNvSpPr/>
          <p:nvPr/>
        </p:nvSpPr>
        <p:spPr>
          <a:xfrm>
            <a:off x="1428728" y="1428736"/>
            <a:ext cx="32147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До складу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фруктів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входить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багато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вітамінів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мінералів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які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допомогають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у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збереженні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імунітету</a:t>
            </a:r>
            <a:r>
              <a:rPr lang="ru-RU" sz="2400" b="1" i="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  <a:endParaRPr lang="ru-RU" sz="2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5072066" y="1500174"/>
            <a:ext cx="35719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Салати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овочів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рослинною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олією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повинні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бути у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щоденному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раціоні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i="0" dirty="0" err="1" smtClean="0">
                <a:latin typeface="Calibri" pitchFamily="34" charset="0"/>
                <a:cs typeface="Calibri" pitchFamily="34" charset="0"/>
              </a:rPr>
              <a:t>харчування</a:t>
            </a:r>
            <a:r>
              <a:rPr lang="ru-RU" sz="2400" b="1" i="0" dirty="0" smtClean="0">
                <a:latin typeface="Calibri" pitchFamily="34" charset="0"/>
                <a:cs typeface="Calibri" pitchFamily="34" charset="0"/>
              </a:rPr>
              <a:t>.</a:t>
            </a:r>
            <a:endParaRPr lang="ru-RU" sz="2400" b="1" i="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C00000"/>
                </a:solidFill>
              </a:rPr>
              <a:t>Продукти за частотою вживання в їжу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gray">
          <a:xfrm>
            <a:off x="4716016" y="2857496"/>
            <a:ext cx="2301852" cy="1723632"/>
          </a:xfrm>
          <a:prstGeom prst="notchedRightArrow">
            <a:avLst/>
          </a:prstGeom>
          <a:solidFill>
            <a:srgbClr val="FFFF0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dirty="0" smtClean="0"/>
              <a:t>Продукти нечастого</a:t>
            </a:r>
          </a:p>
          <a:p>
            <a:pPr algn="ctr"/>
            <a:r>
              <a:rPr lang="uk-UA" sz="2000" dirty="0" smtClean="0"/>
              <a:t> вживання в їжу.</a:t>
            </a:r>
            <a:endParaRPr lang="ru-RU" sz="2000" dirty="0"/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gray">
          <a:xfrm>
            <a:off x="0" y="4214818"/>
            <a:ext cx="3228945" cy="1885952"/>
          </a:xfrm>
          <a:prstGeom prst="notchedRightArrow">
            <a:avLst/>
          </a:prstGeom>
          <a:solidFill>
            <a:srgbClr val="FF000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dirty="0" smtClean="0"/>
              <a:t>Продукти , які краще</a:t>
            </a:r>
          </a:p>
          <a:p>
            <a:pPr algn="ctr"/>
            <a:r>
              <a:rPr lang="uk-UA" sz="2000" dirty="0" smtClean="0"/>
              <a:t> рідко вживати в їжу.</a:t>
            </a:r>
            <a:endParaRPr lang="ru-RU" sz="2000" dirty="0"/>
          </a:p>
        </p:txBody>
      </p:sp>
      <p:sp>
        <p:nvSpPr>
          <p:cNvPr id="19471" name="AutoShape 15"/>
          <p:cNvSpPr>
            <a:spLocks noChangeArrowheads="1"/>
          </p:cNvSpPr>
          <p:nvPr/>
        </p:nvSpPr>
        <p:spPr bwMode="gray">
          <a:xfrm>
            <a:off x="0" y="1500174"/>
            <a:ext cx="3071834" cy="2071702"/>
          </a:xfrm>
          <a:prstGeom prst="notchedRightArrow">
            <a:avLst/>
          </a:prstGeom>
          <a:solidFill>
            <a:srgbClr val="00B05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uk-UA" sz="2000" dirty="0" smtClean="0"/>
              <a:t>Продукти щоденного </a:t>
            </a:r>
          </a:p>
          <a:p>
            <a:pPr algn="ctr"/>
            <a:r>
              <a:rPr lang="uk-UA" sz="2000" dirty="0" smtClean="0"/>
              <a:t>вживання в їжу.</a:t>
            </a:r>
            <a:endParaRPr lang="ru-RU" sz="2000" dirty="0"/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gray">
          <a:xfrm>
            <a:off x="3721100" y="3886200"/>
            <a:ext cx="166687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dirty="0">
                <a:cs typeface="Arial" charset="0"/>
              </a:rPr>
              <a:t> </a:t>
            </a:r>
          </a:p>
        </p:txBody>
      </p:sp>
      <p:pic>
        <p:nvPicPr>
          <p:cNvPr id="27" name="Picture 5" descr="аверина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369" y="4072860"/>
            <a:ext cx="1960581" cy="2562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5" descr="аверина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7868" y="2875008"/>
            <a:ext cx="2143108" cy="2814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5" descr="аверина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5817" y="1439430"/>
            <a:ext cx="1800200" cy="2286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animBg="1"/>
      <p:bldP spid="19463" grpId="0" animBg="1"/>
      <p:bldP spid="1947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6215074" y="5357826"/>
            <a:ext cx="2057392" cy="1285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71" name="Rectangle 7"/>
          <p:cNvSpPr>
            <a:spLocks noChangeArrowheads="1"/>
          </p:cNvSpPr>
          <p:nvPr/>
        </p:nvSpPr>
        <p:spPr bwMode="gray">
          <a:xfrm>
            <a:off x="2971800" y="3776663"/>
            <a:ext cx="2819400" cy="579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endParaRPr lang="en-US" sz="3200" b="1" dirty="0"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42976" y="357167"/>
            <a:ext cx="6143668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Для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нормальної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роботи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травної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системи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необхідно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харчуватися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в один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і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той же час.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Дотримання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режиму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харчування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забезпечує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швидке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перетравлювання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їжі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і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краще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її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засвоєння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  <a:t>. </a:t>
            </a:r>
            <a:b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+mn-ea"/>
                <a:cs typeface="Calibri" pitchFamily="34" charset="0"/>
              </a:rPr>
            </a:br>
            <a:endParaRPr lang="ru-RU" sz="2400" dirty="0"/>
          </a:p>
        </p:txBody>
      </p:sp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6286512" y="3214687"/>
            <a:ext cx="2500330" cy="1562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1393009" y="3095294"/>
            <a:ext cx="2214578" cy="1589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gray">
          <a:xfrm>
            <a:off x="1285852" y="5250645"/>
            <a:ext cx="2571768" cy="160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714348" y="464344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Сніданок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929454" y="450057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Обід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6572264" y="6286520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/>
              <a:t>Полуденок</a:t>
            </a:r>
            <a:endParaRPr lang="ru-RU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000232" y="6286520"/>
            <a:ext cx="10094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/>
              <a:t>Вечеря</a:t>
            </a:r>
            <a:endParaRPr lang="ru-RU" b="1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30" t="15793" b="53019"/>
          <a:stretch>
            <a:fillRect/>
          </a:stretch>
        </p:blipFill>
        <p:spPr bwMode="auto">
          <a:xfrm>
            <a:off x="6643702" y="2500306"/>
            <a:ext cx="1604959" cy="142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02" t="68813" r="43021"/>
          <a:stretch>
            <a:fillRect/>
          </a:stretch>
        </p:blipFill>
        <p:spPr bwMode="auto">
          <a:xfrm>
            <a:off x="1785918" y="4572008"/>
            <a:ext cx="1357322" cy="1428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9" t="56337" r="5919"/>
          <a:stretch>
            <a:fillRect/>
          </a:stretch>
        </p:blipFill>
        <p:spPr bwMode="auto">
          <a:xfrm>
            <a:off x="6643702" y="4799326"/>
            <a:ext cx="1000132" cy="12728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78" t="28268" r="33745" b="35866"/>
          <a:stretch>
            <a:fillRect/>
          </a:stretch>
        </p:blipFill>
        <p:spPr bwMode="auto">
          <a:xfrm>
            <a:off x="3857620" y="3155390"/>
            <a:ext cx="2000264" cy="1857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2348880"/>
            <a:ext cx="1643074" cy="1241858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857356" y="457200"/>
            <a:ext cx="4643470" cy="762000"/>
          </a:xfrm>
          <a:prstGeom prst="plaque">
            <a:avLst/>
          </a:prstGeom>
          <a:solidFill>
            <a:srgbClr val="00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Гра </a:t>
            </a:r>
            <a:r>
              <a:rPr lang="uk-UA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“Так</a:t>
            </a:r>
            <a:r>
              <a:rPr lang="uk-UA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чи ні?”</a:t>
            </a:r>
            <a:endParaRPr lang="en-US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0" name="Блок-схема: знак завершения 29"/>
          <p:cNvSpPr/>
          <p:nvPr/>
        </p:nvSpPr>
        <p:spPr>
          <a:xfrm>
            <a:off x="214282" y="1428736"/>
            <a:ext cx="3429024" cy="1428214"/>
          </a:xfrm>
          <a:prstGeom prst="flowChartTerminator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dirty="0" smtClean="0"/>
              <a:t> Корисно об</a:t>
            </a:r>
            <a:r>
              <a:rPr lang="en-US" sz="2000" dirty="0" smtClean="0"/>
              <a:t>’</a:t>
            </a:r>
            <a:r>
              <a:rPr lang="uk-UA" sz="2000" dirty="0" smtClean="0"/>
              <a:t>їдатися цукерками</a:t>
            </a:r>
          </a:p>
          <a:p>
            <a:pPr algn="ctr"/>
            <a:r>
              <a:rPr lang="uk-UA" sz="2000" dirty="0" smtClean="0"/>
              <a:t> та тістечками.</a:t>
            </a:r>
            <a:endParaRPr lang="ru-RU" sz="2000" dirty="0"/>
          </a:p>
        </p:txBody>
      </p:sp>
      <p:sp>
        <p:nvSpPr>
          <p:cNvPr id="31" name="Блок-схема: знак завершения 30"/>
          <p:cNvSpPr/>
          <p:nvPr/>
        </p:nvSpPr>
        <p:spPr>
          <a:xfrm>
            <a:off x="4357686" y="1428736"/>
            <a:ext cx="4500594" cy="1428214"/>
          </a:xfrm>
          <a:prstGeom prst="flowChartTerminator">
            <a:avLst/>
          </a:prstGeom>
          <a:solidFill>
            <a:srgbClr val="7FE99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dirty="0" smtClean="0"/>
              <a:t>Ви повинні вживати</a:t>
            </a:r>
          </a:p>
          <a:p>
            <a:pPr algn="ctr"/>
            <a:r>
              <a:rPr lang="uk-UA" sz="2000" dirty="0" smtClean="0"/>
              <a:t> корисну та свіжу їжу,</a:t>
            </a:r>
          </a:p>
          <a:p>
            <a:pPr algn="ctr"/>
            <a:r>
              <a:rPr lang="uk-UA" sz="2000" dirty="0" smtClean="0"/>
              <a:t>яка зберігає ваше здоров</a:t>
            </a:r>
            <a:r>
              <a:rPr lang="en-US" sz="2000" dirty="0" smtClean="0"/>
              <a:t>’</a:t>
            </a:r>
            <a:r>
              <a:rPr lang="uk-UA" sz="2000" dirty="0" smtClean="0"/>
              <a:t>я</a:t>
            </a:r>
            <a:r>
              <a:rPr lang="uk-UA" sz="2000" dirty="0"/>
              <a:t>.</a:t>
            </a:r>
            <a:endParaRPr lang="ru-RU" sz="2000" dirty="0"/>
          </a:p>
        </p:txBody>
      </p:sp>
      <p:sp>
        <p:nvSpPr>
          <p:cNvPr id="33" name="Блок-схема: знак завершения 32"/>
          <p:cNvSpPr/>
          <p:nvPr/>
        </p:nvSpPr>
        <p:spPr>
          <a:xfrm>
            <a:off x="357158" y="3000372"/>
            <a:ext cx="3286148" cy="995422"/>
          </a:xfrm>
          <a:prstGeom prst="flowChartTerminator">
            <a:avLst/>
          </a:prstGeom>
          <a:solidFill>
            <a:srgbClr val="FF33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dirty="0" smtClean="0"/>
              <a:t>Ви повинні їсти 16 разів на день.</a:t>
            </a:r>
            <a:endParaRPr lang="ru-RU" sz="2000" dirty="0"/>
          </a:p>
        </p:txBody>
      </p:sp>
      <p:sp>
        <p:nvSpPr>
          <p:cNvPr id="34" name="Блок-схема: знак завершения 33"/>
          <p:cNvSpPr/>
          <p:nvPr/>
        </p:nvSpPr>
        <p:spPr>
          <a:xfrm>
            <a:off x="4357686" y="3143248"/>
            <a:ext cx="4572032" cy="1514773"/>
          </a:xfrm>
          <a:prstGeom prst="flowChartTerminator">
            <a:avLst/>
          </a:prstGeom>
          <a:solidFill>
            <a:srgbClr val="7AE7F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dirty="0" smtClean="0"/>
              <a:t>Ви повинні їсти різноманітні</a:t>
            </a:r>
          </a:p>
          <a:p>
            <a:pPr algn="ctr"/>
            <a:r>
              <a:rPr lang="uk-UA" sz="2000" dirty="0" smtClean="0"/>
              <a:t> продукти –</a:t>
            </a:r>
          </a:p>
          <a:p>
            <a:pPr algn="ctr"/>
            <a:r>
              <a:rPr lang="uk-UA" sz="2000" dirty="0" smtClean="0"/>
              <a:t> м’ясо, рибу, молоко</a:t>
            </a:r>
            <a:r>
              <a:rPr lang="uk-UA" sz="2400" dirty="0" smtClean="0"/>
              <a:t>.</a:t>
            </a:r>
            <a:endParaRPr lang="ru-RU" sz="2400" dirty="0"/>
          </a:p>
        </p:txBody>
      </p:sp>
      <p:sp>
        <p:nvSpPr>
          <p:cNvPr id="35" name="Блок-схема: знак завершения 34"/>
          <p:cNvSpPr/>
          <p:nvPr/>
        </p:nvSpPr>
        <p:spPr>
          <a:xfrm>
            <a:off x="214282" y="5500702"/>
            <a:ext cx="3571900" cy="99542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2000" dirty="0" smtClean="0"/>
              <a:t>Вам корисно їсти тільки макарони.</a:t>
            </a:r>
            <a:endParaRPr lang="ru-RU" sz="2000" dirty="0"/>
          </a:p>
        </p:txBody>
      </p:sp>
      <p:pic>
        <p:nvPicPr>
          <p:cNvPr id="40" name="Picture 26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357158" y="3286124"/>
            <a:ext cx="538163" cy="690563"/>
          </a:xfrm>
          <a:prstGeom prst="rect">
            <a:avLst/>
          </a:prstGeom>
          <a:noFill/>
        </p:spPr>
      </p:pic>
      <p:pic>
        <p:nvPicPr>
          <p:cNvPr id="41" name="Picture 26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4714876" y="3786190"/>
            <a:ext cx="538163" cy="690563"/>
          </a:xfrm>
          <a:prstGeom prst="rect">
            <a:avLst/>
          </a:prstGeom>
          <a:noFill/>
        </p:spPr>
      </p:pic>
      <p:sp>
        <p:nvSpPr>
          <p:cNvPr id="43" name="TextBox 42"/>
          <p:cNvSpPr txBox="1"/>
          <p:nvPr/>
        </p:nvSpPr>
        <p:spPr>
          <a:xfrm>
            <a:off x="4500562" y="4857760"/>
            <a:ext cx="4357718" cy="1428214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Ви повинні їсти більше овочів та фруктів, тому що в них багато вітамінів.</a:t>
            </a:r>
            <a:endParaRPr lang="ru-RU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357158" y="4214818"/>
            <a:ext cx="3286148" cy="995422"/>
          </a:xfrm>
          <a:prstGeom prst="flowChartTerminator">
            <a:avLst/>
          </a:prstGeom>
          <a:solidFill>
            <a:srgbClr val="00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Корисно їсти смажену</a:t>
            </a:r>
          </a:p>
          <a:p>
            <a:pPr algn="ctr"/>
            <a:r>
              <a:rPr lang="uk-UA" sz="2000" dirty="0" smtClean="0"/>
              <a:t> м</a:t>
            </a:r>
            <a:r>
              <a:rPr lang="en-US" sz="2000" dirty="0" smtClean="0"/>
              <a:t>’</a:t>
            </a:r>
            <a:r>
              <a:rPr lang="uk-UA" sz="2000" dirty="0" smtClean="0"/>
              <a:t>ясну їжу.</a:t>
            </a:r>
            <a:endParaRPr lang="ru-RU" sz="2000" dirty="0"/>
          </a:p>
        </p:txBody>
      </p:sp>
      <p:pic>
        <p:nvPicPr>
          <p:cNvPr id="46" name="Picture 26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214282" y="1714488"/>
            <a:ext cx="538163" cy="690563"/>
          </a:xfrm>
          <a:prstGeom prst="rect">
            <a:avLst/>
          </a:prstGeom>
          <a:noFill/>
        </p:spPr>
      </p:pic>
      <p:pic>
        <p:nvPicPr>
          <p:cNvPr id="47" name="Picture 26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4714876" y="5572140"/>
            <a:ext cx="538163" cy="690563"/>
          </a:xfrm>
          <a:prstGeom prst="rect">
            <a:avLst/>
          </a:prstGeom>
          <a:noFill/>
        </p:spPr>
      </p:pic>
      <p:pic>
        <p:nvPicPr>
          <p:cNvPr id="42" name="Picture 26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571472" y="4643446"/>
            <a:ext cx="538163" cy="690563"/>
          </a:xfrm>
          <a:prstGeom prst="rect">
            <a:avLst/>
          </a:prstGeom>
          <a:noFill/>
        </p:spPr>
      </p:pic>
      <p:pic>
        <p:nvPicPr>
          <p:cNvPr id="67609" name="Picture 25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4714876" y="1571612"/>
            <a:ext cx="538162" cy="690563"/>
          </a:xfrm>
          <a:prstGeom prst="rect">
            <a:avLst/>
          </a:prstGeom>
          <a:noFill/>
        </p:spPr>
      </p:pic>
      <p:pic>
        <p:nvPicPr>
          <p:cNvPr id="67608" name="Picture 24" descr="1"/>
          <p:cNvPicPr>
            <a:picLocks noChangeAspect="1" noChangeArrowheads="1"/>
          </p:cNvPicPr>
          <p:nvPr/>
        </p:nvPicPr>
        <p:blipFill>
          <a:blip r:embed="rId2">
            <a:lum bright="-6000" contrast="24000"/>
            <a:grayscl/>
          </a:blip>
          <a:srcRect l="42606" t="64474" r="19473"/>
          <a:stretch>
            <a:fillRect/>
          </a:stretch>
        </p:blipFill>
        <p:spPr bwMode="gray">
          <a:xfrm>
            <a:off x="785786" y="5929330"/>
            <a:ext cx="538163" cy="6905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6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67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43" grpId="0" animBg="1"/>
      <p:bldP spid="45" grpId="0" animBg="1"/>
    </p:bldLst>
  </p:timing>
</p:sld>
</file>

<file path=ppt/theme/theme1.xml><?xml version="1.0" encoding="utf-8"?>
<a:theme xmlns:a="http://schemas.openxmlformats.org/drawingml/2006/main" name="ZdorPitAni - копия">
  <a:themeElements>
    <a:clrScheme name="Default Design 1">
      <a:dk1>
        <a:srgbClr val="000000"/>
      </a:dk1>
      <a:lt1>
        <a:srgbClr val="FFFFFF"/>
      </a:lt1>
      <a:dk2>
        <a:srgbClr val="FDD903"/>
      </a:dk2>
      <a:lt2>
        <a:srgbClr val="B2B2B2"/>
      </a:lt2>
      <a:accent1>
        <a:srgbClr val="FF9900"/>
      </a:accent1>
      <a:accent2>
        <a:srgbClr val="76C73F"/>
      </a:accent2>
      <a:accent3>
        <a:srgbClr val="FFFFFF"/>
      </a:accent3>
      <a:accent4>
        <a:srgbClr val="000000"/>
      </a:accent4>
      <a:accent5>
        <a:srgbClr val="FFCAAA"/>
      </a:accent5>
      <a:accent6>
        <a:srgbClr val="6AB438"/>
      </a:accent6>
      <a:hlink>
        <a:srgbClr val="E2507A"/>
      </a:hlink>
      <a:folHlink>
        <a:srgbClr val="5ACA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FDD903"/>
        </a:dk2>
        <a:lt2>
          <a:srgbClr val="B2B2B2"/>
        </a:lt2>
        <a:accent1>
          <a:srgbClr val="FF9900"/>
        </a:accent1>
        <a:accent2>
          <a:srgbClr val="76C73F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6AB438"/>
        </a:accent6>
        <a:hlink>
          <a:srgbClr val="E2507A"/>
        </a:hlink>
        <a:folHlink>
          <a:srgbClr val="5ACA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AFE91F"/>
        </a:dk2>
        <a:lt2>
          <a:srgbClr val="B2B2B2"/>
        </a:lt2>
        <a:accent1>
          <a:srgbClr val="70D34D"/>
        </a:accent1>
        <a:accent2>
          <a:srgbClr val="4192DB"/>
        </a:accent2>
        <a:accent3>
          <a:srgbClr val="FFFFFF"/>
        </a:accent3>
        <a:accent4>
          <a:srgbClr val="000000"/>
        </a:accent4>
        <a:accent5>
          <a:srgbClr val="BBE6B2"/>
        </a:accent5>
        <a:accent6>
          <a:srgbClr val="3A84C6"/>
        </a:accent6>
        <a:hlink>
          <a:srgbClr val="EC7A24"/>
        </a:hlink>
        <a:folHlink>
          <a:srgbClr val="AB6C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72D3F6"/>
        </a:dk2>
        <a:lt2>
          <a:srgbClr val="B2B2B2"/>
        </a:lt2>
        <a:accent1>
          <a:srgbClr val="51A0E1"/>
        </a:accent1>
        <a:accent2>
          <a:srgbClr val="7FCD53"/>
        </a:accent2>
        <a:accent3>
          <a:srgbClr val="FFFFFF"/>
        </a:accent3>
        <a:accent4>
          <a:srgbClr val="000000"/>
        </a:accent4>
        <a:accent5>
          <a:srgbClr val="B3CDEE"/>
        </a:accent5>
        <a:accent6>
          <a:srgbClr val="72BA4A"/>
        </a:accent6>
        <a:hlink>
          <a:srgbClr val="CB518E"/>
        </a:hlink>
        <a:folHlink>
          <a:srgbClr val="DB86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ZdorPitAni - копия</Template>
  <TotalTime>734</TotalTime>
  <Words>390</Words>
  <Application>Microsoft Office PowerPoint</Application>
  <PresentationFormat>Экран (4:3)</PresentationFormat>
  <Paragraphs>74</Paragraphs>
  <Slides>12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ZdorPitAni - копия</vt:lpstr>
      <vt:lpstr>Презентация PowerPoint</vt:lpstr>
      <vt:lpstr>Конвенція прав дитини гарантує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Продукти багаті вітамінами</vt:lpstr>
      <vt:lpstr>Продукти за частотою вживання в їжу</vt:lpstr>
      <vt:lpstr>Презентация PowerPoint</vt:lpstr>
      <vt:lpstr>Гра “Так чи ні?”</vt:lpstr>
    </vt:vector>
  </TitlesOfParts>
  <Company>UralSOFT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</dc:creator>
  <cp:lastModifiedBy>Пользователь Windows</cp:lastModifiedBy>
  <cp:revision>72</cp:revision>
  <cp:lastPrinted>2018-12-09T14:15:13Z</cp:lastPrinted>
  <dcterms:created xsi:type="dcterms:W3CDTF">2012-09-13T11:08:55Z</dcterms:created>
  <dcterms:modified xsi:type="dcterms:W3CDTF">2018-12-09T17:16:25Z</dcterms:modified>
</cp:coreProperties>
</file>