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2" r:id="rId4"/>
    <p:sldId id="259" r:id="rId5"/>
    <p:sldId id="260" r:id="rId6"/>
    <p:sldId id="261" r:id="rId7"/>
    <p:sldId id="267" r:id="rId8"/>
    <p:sldId id="268" r:id="rId9"/>
    <p:sldId id="269" r:id="rId10"/>
    <p:sldId id="263" r:id="rId11"/>
    <p:sldId id="264" r:id="rId12"/>
    <p:sldId id="265" r:id="rId13"/>
    <p:sldId id="266" r:id="rId14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21793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8520E-7346-4031-986D-44E50F530D25}" type="datetimeFigureOut">
              <a:rPr lang="uk-UA" smtClean="0"/>
              <a:pPr/>
              <a:t>29.11.2023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28E0-B5C8-4F45-AC45-7FAB936B7AA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8520E-7346-4031-986D-44E50F530D25}" type="datetimeFigureOut">
              <a:rPr lang="uk-UA" smtClean="0"/>
              <a:pPr/>
              <a:t>29.11.2023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28E0-B5C8-4F45-AC45-7FAB936B7AA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8520E-7346-4031-986D-44E50F530D25}" type="datetimeFigureOut">
              <a:rPr lang="uk-UA" smtClean="0"/>
              <a:pPr/>
              <a:t>29.11.2023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28E0-B5C8-4F45-AC45-7FAB936B7AA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8520E-7346-4031-986D-44E50F530D25}" type="datetimeFigureOut">
              <a:rPr lang="uk-UA" smtClean="0"/>
              <a:pPr/>
              <a:t>29.11.2023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28E0-B5C8-4F45-AC45-7FAB936B7AA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8520E-7346-4031-986D-44E50F530D25}" type="datetimeFigureOut">
              <a:rPr lang="uk-UA" smtClean="0"/>
              <a:pPr/>
              <a:t>29.11.2023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28E0-B5C8-4F45-AC45-7FAB936B7AA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8520E-7346-4031-986D-44E50F530D25}" type="datetimeFigureOut">
              <a:rPr lang="uk-UA" smtClean="0"/>
              <a:pPr/>
              <a:t>29.11.2023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28E0-B5C8-4F45-AC45-7FAB936B7AA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8520E-7346-4031-986D-44E50F530D25}" type="datetimeFigureOut">
              <a:rPr lang="uk-UA" smtClean="0"/>
              <a:pPr/>
              <a:t>29.11.2023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28E0-B5C8-4F45-AC45-7FAB936B7AA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8520E-7346-4031-986D-44E50F530D25}" type="datetimeFigureOut">
              <a:rPr lang="uk-UA" smtClean="0"/>
              <a:pPr/>
              <a:t>29.11.2023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28E0-B5C8-4F45-AC45-7FAB936B7AA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8520E-7346-4031-986D-44E50F530D25}" type="datetimeFigureOut">
              <a:rPr lang="uk-UA" smtClean="0"/>
              <a:pPr/>
              <a:t>29.11.2023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28E0-B5C8-4F45-AC45-7FAB936B7AA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8520E-7346-4031-986D-44E50F530D25}" type="datetimeFigureOut">
              <a:rPr lang="uk-UA" smtClean="0"/>
              <a:pPr/>
              <a:t>29.11.2023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28E0-B5C8-4F45-AC45-7FAB936B7AA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8520E-7346-4031-986D-44E50F530D25}" type="datetimeFigureOut">
              <a:rPr lang="uk-UA" smtClean="0"/>
              <a:pPr/>
              <a:t>29.11.2023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28E0-B5C8-4F45-AC45-7FAB936B7AA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38520E-7346-4031-986D-44E50F530D25}" type="datetimeFigureOut">
              <a:rPr lang="uk-UA" smtClean="0"/>
              <a:pPr/>
              <a:t>29.11.2023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A428E0-B5C8-4F45-AC45-7FAB936B7AA3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21.png"/><Relationship Id="rId7" Type="http://schemas.openxmlformats.org/officeDocument/2006/relationships/image" Target="../media/image2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Фон для презентации сказки - 59 фот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8" descr="Кота без фона - картинки и фото koshka.top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t="2894" b="4502"/>
          <a:stretch>
            <a:fillRect/>
          </a:stretch>
        </p:blipFill>
        <p:spPr bwMode="auto">
          <a:xfrm>
            <a:off x="3635896" y="2996952"/>
            <a:ext cx="5184576" cy="2952328"/>
          </a:xfrm>
          <a:prstGeom prst="rect">
            <a:avLst/>
          </a:prstGeom>
          <a:noFill/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971600" y="548680"/>
            <a:ext cx="5616624" cy="12540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6000" b="1" i="0" u="none" strike="noStrike" kern="1200" cap="none" spc="0" normalizeH="0" baseline="0" noProof="0" dirty="0" smtClean="0">
                <a:ln>
                  <a:solidFill>
                    <a:schemeClr val="bg1"/>
                  </a:solidFill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«Вчений кіт»</a:t>
            </a:r>
            <a:endParaRPr kumimoji="0" lang="uk-UA" sz="6000" b="0" i="0" u="none" strike="noStrike" kern="1200" cap="none" spc="0" normalizeH="0" baseline="0" noProof="0" dirty="0" smtClean="0">
              <a:ln>
                <a:solidFill>
                  <a:schemeClr val="bg1"/>
                </a:solidFill>
              </a:ln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2051720" y="1844824"/>
            <a:ext cx="3672408" cy="12241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(італійська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народна казка)</a:t>
            </a:r>
            <a:endParaRPr kumimoji="0" lang="uk-UA" sz="2800" b="0" i="1" u="none" strike="noStrike" kern="1200" cap="none" spc="0" normalizeH="0" baseline="0" noProof="0" dirty="0" smtClean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100" name="Picture 4" descr="Казки з усього світу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 bwMode="auto">
          <a:xfrm rot="247266">
            <a:off x="7164288" y="332656"/>
            <a:ext cx="1654865" cy="2308102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slope"/>
          </a:sp3d>
        </p:spPr>
      </p:pic>
      <p:pic>
        <p:nvPicPr>
          <p:cNvPr id="12" name="Рисунок 11" descr="C:\Users\HOME\Desktop\pngimg.com - candle_PNG7289.png"/>
          <p:cNvPicPr/>
          <p:nvPr/>
        </p:nvPicPr>
        <p:blipFill>
          <a:blip r:embed="rId5" cstate="print"/>
          <a:srcRect l="12941" r="27941" b="32941"/>
          <a:stretch>
            <a:fillRect/>
          </a:stretch>
        </p:blipFill>
        <p:spPr bwMode="auto">
          <a:xfrm>
            <a:off x="7164288" y="5373216"/>
            <a:ext cx="698740" cy="99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99792" y="0"/>
            <a:ext cx="4608512" cy="1052736"/>
          </a:xfrm>
        </p:spPr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Італія</a:t>
            </a:r>
            <a:endParaRPr lang="uk-UA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55776" y="980728"/>
            <a:ext cx="6131024" cy="5145435"/>
          </a:xfrm>
        </p:spPr>
        <p:txBody>
          <a:bodyPr/>
          <a:lstStyle/>
          <a:p>
            <a:r>
              <a:rPr lang="uk-UA" dirty="0" smtClean="0"/>
              <a:t>Італію називають «</a:t>
            </a:r>
            <a:r>
              <a:rPr lang="uk-UA" dirty="0" err="1" smtClean="0"/>
              <a:t>Bel</a:t>
            </a:r>
            <a:r>
              <a:rPr lang="uk-UA" dirty="0" smtClean="0"/>
              <a:t> </a:t>
            </a:r>
            <a:r>
              <a:rPr lang="uk-UA" dirty="0" err="1" smtClean="0"/>
              <a:t>Paese</a:t>
            </a:r>
            <a:r>
              <a:rPr lang="uk-UA" dirty="0" smtClean="0"/>
              <a:t>» (</a:t>
            </a:r>
            <a:r>
              <a:rPr lang="uk-UA" dirty="0" err="1" smtClean="0"/>
              <a:t>Бель</a:t>
            </a:r>
            <a:r>
              <a:rPr lang="uk-UA" dirty="0" smtClean="0"/>
              <a:t> </a:t>
            </a:r>
            <a:r>
              <a:rPr lang="uk-UA" dirty="0" err="1" smtClean="0"/>
              <a:t>Паезі</a:t>
            </a:r>
            <a:r>
              <a:rPr lang="uk-UA" dirty="0" smtClean="0"/>
              <a:t>), що означає «красива країна».</a:t>
            </a:r>
          </a:p>
          <a:p>
            <a:r>
              <a:rPr lang="uk-UA" dirty="0"/>
              <a:t>Офіційною мовою є італійська</a:t>
            </a:r>
            <a:r>
              <a:rPr lang="uk-UA" dirty="0" smtClean="0"/>
              <a:t>.</a:t>
            </a:r>
          </a:p>
          <a:p>
            <a:r>
              <a:rPr lang="uk-UA" dirty="0" smtClean="0"/>
              <a:t>Середня тривалість життя італійців - 80 років.</a:t>
            </a:r>
          </a:p>
          <a:p>
            <a:endParaRPr lang="uk-UA" dirty="0" smtClean="0"/>
          </a:p>
          <a:p>
            <a:endParaRPr lang="uk-UA" dirty="0"/>
          </a:p>
        </p:txBody>
      </p:sp>
      <p:pic>
        <p:nvPicPr>
          <p:cNvPr id="6" name="Рисунок 5" descr="Столица Италии - карта Италия, показывая Рима (Лацио - Италия)"/>
          <p:cNvPicPr/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251520" y="404664"/>
            <a:ext cx="2232248" cy="230425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150" name="Picture 6" descr="https://clout.com.ua/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4653136"/>
            <a:ext cx="2659836" cy="18722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152" name="Picture 8" descr="Прапор Італії купити і замовити flagi.in.u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356992"/>
            <a:ext cx="2160240" cy="2160240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154" name="Picture 10" descr="Тури в Італію на море - Італія: всі автобусні тури з України ❤️. Купити  дешевий тур в Італію.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64088" y="4221088"/>
            <a:ext cx="3587552" cy="20718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4664"/>
            <a:ext cx="4402832" cy="2664296"/>
          </a:xfrm>
        </p:spPr>
        <p:txBody>
          <a:bodyPr>
            <a:normAutofit/>
          </a:bodyPr>
          <a:lstStyle/>
          <a:p>
            <a:r>
              <a:rPr lang="uk-UA" dirty="0" smtClean="0"/>
              <a:t>Музичний інструмент </a:t>
            </a:r>
            <a:r>
              <a:rPr lang="uk-UA" b="1" dirty="0" smtClean="0"/>
              <a:t>«фортепіано» </a:t>
            </a:r>
            <a:r>
              <a:rPr lang="uk-UA" dirty="0" smtClean="0"/>
              <a:t>був придуманий в Італії, як і віолончель та скрипку </a:t>
            </a:r>
            <a:endParaRPr lang="uk-UA" dirty="0"/>
          </a:p>
        </p:txBody>
      </p:sp>
      <p:pic>
        <p:nvPicPr>
          <p:cNvPr id="6" name="Рисунок 5" descr="C:\Users\HOME\Desktop\Piano-PNG-Background-Image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476672"/>
            <a:ext cx="2870799" cy="2977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Содержимое 2"/>
          <p:cNvSpPr txBox="1">
            <a:spLocks/>
          </p:cNvSpPr>
          <p:nvPr/>
        </p:nvSpPr>
        <p:spPr>
          <a:xfrm>
            <a:off x="3347864" y="3645024"/>
            <a:ext cx="4680520" cy="216024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/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uk-UA" sz="3200" dirty="0" smtClean="0"/>
              <a:t>Всесвітньо </a:t>
            </a:r>
            <a:r>
              <a:rPr lang="uk-UA" sz="3200" dirty="0"/>
              <a:t>відому казку </a:t>
            </a:r>
            <a:r>
              <a:rPr lang="uk-UA" sz="3200" b="1" dirty="0"/>
              <a:t>«</a:t>
            </a:r>
            <a:r>
              <a:rPr lang="uk-UA" sz="3200" b="1" dirty="0" err="1"/>
              <a:t>Піноккіо</a:t>
            </a:r>
            <a:r>
              <a:rPr lang="uk-UA" sz="3200" b="1" dirty="0"/>
              <a:t>» </a:t>
            </a:r>
            <a:r>
              <a:rPr lang="uk-UA" sz="3200" dirty="0"/>
              <a:t>придумав італійський письменник </a:t>
            </a:r>
            <a:r>
              <a:rPr lang="uk-UA" sz="3200" b="1" dirty="0"/>
              <a:t>Карло </a:t>
            </a:r>
            <a:r>
              <a:rPr lang="uk-UA" sz="3200" b="1" dirty="0" err="1"/>
              <a:t>Коллоді</a:t>
            </a:r>
            <a:r>
              <a:rPr lang="uk-UA" sz="3200" dirty="0"/>
              <a:t>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uk-UA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9460" name="Picture 4" descr="MEGOGO.NET - фільми і телеканали онлайн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3356992"/>
            <a:ext cx="2808311" cy="28083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7355160" cy="6597352"/>
          </a:xfrm>
        </p:spPr>
        <p:txBody>
          <a:bodyPr>
            <a:normAutofit/>
          </a:bodyPr>
          <a:lstStyle/>
          <a:p>
            <a:r>
              <a:rPr lang="uk-UA" dirty="0" smtClean="0"/>
              <a:t>Справжню італійську </a:t>
            </a:r>
            <a:r>
              <a:rPr lang="uk-UA" b="1" dirty="0" smtClean="0"/>
              <a:t>піцу</a:t>
            </a:r>
            <a:r>
              <a:rPr lang="uk-UA" dirty="0" smtClean="0"/>
              <a:t> випікають у печі на дровах.</a:t>
            </a:r>
          </a:p>
          <a:p>
            <a:pPr>
              <a:buNone/>
            </a:pPr>
            <a:endParaRPr lang="uk-UA" dirty="0"/>
          </a:p>
          <a:p>
            <a:pPr>
              <a:buNone/>
            </a:pPr>
            <a:endParaRPr lang="uk-UA" dirty="0" smtClean="0"/>
          </a:p>
          <a:p>
            <a:pPr>
              <a:buNone/>
            </a:pPr>
            <a:endParaRPr lang="uk-UA" dirty="0"/>
          </a:p>
          <a:p>
            <a:pPr>
              <a:buNone/>
            </a:pPr>
            <a:endParaRPr lang="uk-UA" dirty="0" smtClean="0"/>
          </a:p>
          <a:p>
            <a:pPr>
              <a:buNone/>
            </a:pPr>
            <a:endParaRPr lang="uk-UA" dirty="0"/>
          </a:p>
          <a:p>
            <a:pPr>
              <a:buNone/>
            </a:pPr>
            <a:endParaRPr lang="uk-UA" dirty="0" smtClean="0"/>
          </a:p>
          <a:p>
            <a:pPr>
              <a:buNone/>
            </a:pPr>
            <a:endParaRPr lang="uk-UA" sz="800" dirty="0" smtClean="0"/>
          </a:p>
          <a:p>
            <a:r>
              <a:rPr lang="uk-UA" b="1" dirty="0" smtClean="0"/>
              <a:t>Макаронні вироби </a:t>
            </a:r>
            <a:r>
              <a:rPr lang="uk-UA" dirty="0" smtClean="0"/>
              <a:t>– </a:t>
            </a:r>
          </a:p>
          <a:p>
            <a:pPr>
              <a:buNone/>
            </a:pPr>
            <a:r>
              <a:rPr lang="uk-UA" dirty="0" smtClean="0"/>
              <a:t>найпопулярніший продукт </a:t>
            </a:r>
          </a:p>
          <a:p>
            <a:pPr>
              <a:buNone/>
            </a:pPr>
            <a:r>
              <a:rPr lang="uk-UA" dirty="0" smtClean="0"/>
              <a:t>харчування</a:t>
            </a:r>
            <a:endParaRPr lang="uk-UA" dirty="0"/>
          </a:p>
        </p:txBody>
      </p:sp>
      <p:pic>
        <p:nvPicPr>
          <p:cNvPr id="9218" name="Picture 2" descr="Піца на дровах від La П'єц - PRAVDA.IF.UA: Новини твого міст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484784"/>
            <a:ext cx="5440605" cy="30603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220" name="Picture 4" descr="Рецепт блюда: (паста) Спагетти с чесноком, оливковым маслом и перцем чили"/>
          <p:cNvPicPr>
            <a:picLocks noChangeAspect="1" noChangeArrowheads="1"/>
          </p:cNvPicPr>
          <p:nvPr/>
        </p:nvPicPr>
        <p:blipFill>
          <a:blip r:embed="rId4" cstate="print"/>
          <a:srcRect t="5029" b="12835"/>
          <a:stretch>
            <a:fillRect/>
          </a:stretch>
        </p:blipFill>
        <p:spPr bwMode="auto">
          <a:xfrm>
            <a:off x="5868144" y="4221088"/>
            <a:ext cx="2899488" cy="23762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640"/>
            <a:ext cx="6995120" cy="6408712"/>
          </a:xfrm>
        </p:spPr>
        <p:txBody>
          <a:bodyPr/>
          <a:lstStyle/>
          <a:p>
            <a:r>
              <a:rPr lang="uk-UA" dirty="0" smtClean="0"/>
              <a:t>Італійці дуже </a:t>
            </a:r>
            <a:r>
              <a:rPr lang="uk-UA" b="1" dirty="0" smtClean="0"/>
              <a:t>люблять дітей </a:t>
            </a:r>
            <a:r>
              <a:rPr lang="uk-UA" dirty="0" smtClean="0"/>
              <a:t>і дозволяють їм все, будь-які прокази та витівки.</a:t>
            </a:r>
          </a:p>
          <a:p>
            <a:pPr>
              <a:buNone/>
            </a:pPr>
            <a:endParaRPr lang="uk-UA" dirty="0"/>
          </a:p>
          <a:p>
            <a:pPr>
              <a:buNone/>
            </a:pPr>
            <a:endParaRPr lang="uk-UA" dirty="0" smtClean="0"/>
          </a:p>
          <a:p>
            <a:pPr>
              <a:buNone/>
            </a:pPr>
            <a:endParaRPr lang="uk-UA" dirty="0"/>
          </a:p>
          <a:p>
            <a:pPr>
              <a:buNone/>
            </a:pPr>
            <a:endParaRPr lang="uk-UA" dirty="0" smtClean="0"/>
          </a:p>
          <a:p>
            <a:pPr>
              <a:buNone/>
            </a:pPr>
            <a:endParaRPr lang="uk-UA" dirty="0" smtClean="0"/>
          </a:p>
          <a:p>
            <a:pPr>
              <a:buNone/>
            </a:pPr>
            <a:endParaRPr lang="uk-UA" dirty="0" smtClean="0"/>
          </a:p>
          <a:p>
            <a:r>
              <a:rPr lang="uk-UA" dirty="0" smtClean="0"/>
              <a:t> Італійці завжди </a:t>
            </a:r>
            <a:r>
              <a:rPr lang="uk-UA" b="1" dirty="0" smtClean="0"/>
              <a:t>посміхаються</a:t>
            </a:r>
            <a:r>
              <a:rPr lang="uk-UA" dirty="0" smtClean="0"/>
              <a:t> щиро або не посміхаються зовсім.</a:t>
            </a:r>
            <a:endParaRPr lang="uk-UA" dirty="0"/>
          </a:p>
        </p:txBody>
      </p:sp>
      <p:pic>
        <p:nvPicPr>
          <p:cNvPr id="6" name="Рисунок 5" descr="Допомога на дітей в Італії: як отримати субсидію у 2022 році"/>
          <p:cNvPicPr/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 rot="394179">
            <a:off x="5122914" y="2183196"/>
            <a:ext cx="3528392" cy="22803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196" name="Picture 4" descr="Дитячий садок: Тиждень Італії! | Вершина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916832"/>
            <a:ext cx="4464496" cy="29357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Словникова робота</a:t>
            </a:r>
            <a:endParaRPr lang="uk-UA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4860032" y="1556792"/>
            <a:ext cx="3466728" cy="49971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uk-UA" sz="3200" dirty="0" smtClean="0"/>
              <a:t>урочистим</a:t>
            </a:r>
            <a:endParaRPr kumimoji="0" lang="uk-UA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uk-UA" sz="3200" dirty="0" smtClean="0"/>
              <a:t>принц</a:t>
            </a:r>
            <a:endParaRPr kumimoji="0" lang="uk-UA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uk-UA" sz="3200" dirty="0" smtClean="0"/>
              <a:t>в захваті</a:t>
            </a:r>
            <a:endParaRPr kumimoji="0" lang="uk-UA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крислатого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uk-UA" sz="3200" dirty="0" smtClean="0"/>
              <a:t>заквітчаного</a:t>
            </a:r>
            <a:endParaRPr kumimoji="0" lang="uk-UA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непомітно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запопадливістю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задзвеніли</a:t>
            </a:r>
          </a:p>
        </p:txBody>
      </p:sp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835696" cy="2280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03648" y="1556792"/>
            <a:ext cx="3466728" cy="4997152"/>
          </a:xfrm>
        </p:spPr>
        <p:txBody>
          <a:bodyPr/>
          <a:lstStyle/>
          <a:p>
            <a:r>
              <a:rPr lang="uk-UA" dirty="0" smtClean="0"/>
              <a:t>Палермо</a:t>
            </a:r>
          </a:p>
          <a:p>
            <a:r>
              <a:rPr lang="uk-UA" dirty="0" smtClean="0"/>
              <a:t>забувсь</a:t>
            </a:r>
          </a:p>
          <a:p>
            <a:r>
              <a:rPr lang="uk-UA" dirty="0" smtClean="0"/>
              <a:t>врешті</a:t>
            </a:r>
          </a:p>
          <a:p>
            <a:r>
              <a:rPr lang="uk-UA" dirty="0" smtClean="0"/>
              <a:t>приходьте</a:t>
            </a:r>
          </a:p>
          <a:p>
            <a:r>
              <a:rPr lang="uk-UA" dirty="0" smtClean="0"/>
              <a:t>непорушно</a:t>
            </a:r>
          </a:p>
          <a:p>
            <a:r>
              <a:rPr lang="uk-UA" dirty="0" smtClean="0"/>
              <a:t>свічку</a:t>
            </a:r>
          </a:p>
          <a:p>
            <a:r>
              <a:rPr lang="uk-UA" dirty="0" smtClean="0"/>
              <a:t>позолочених</a:t>
            </a:r>
          </a:p>
          <a:p>
            <a:r>
              <a:rPr lang="uk-UA" dirty="0" smtClean="0"/>
              <a:t> зворухнувшись </a:t>
            </a:r>
            <a:endParaRPr lang="uk-UA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 descr="Принц ребенок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548680"/>
            <a:ext cx="5004048" cy="5976664"/>
          </a:xfrm>
          <a:prstGeom prst="rect">
            <a:avLst/>
          </a:prstGeom>
          <a:noFill/>
        </p:spPr>
      </p:pic>
      <p:pic>
        <p:nvPicPr>
          <p:cNvPr id="6" name="Рисунок 5" descr="C:\Users\HOME\Desktop\1639579398_1-koshka-top-p-kota-bez-fona-2.png"/>
          <p:cNvPicPr/>
          <p:nvPr/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 bwMode="auto">
          <a:xfrm flipH="1">
            <a:off x="3779912" y="4581128"/>
            <a:ext cx="1636645" cy="2132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5004048" y="980728"/>
            <a:ext cx="324036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– Приходьте до мене завтра на вечерю і ви переконаєтеся, що якщо дуже постаратися, можна перебороти природу. Це доведе вам мій вчений кіт.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C:\Users\HOME\Desktop\pngimg.com - candle_PNG7289.png"/>
          <p:cNvPicPr/>
          <p:nvPr/>
        </p:nvPicPr>
        <p:blipFill>
          <a:blip r:embed="rId5" cstate="print"/>
          <a:srcRect l="12941" r="27941" b="32941"/>
          <a:stretch>
            <a:fillRect/>
          </a:stretch>
        </p:blipFill>
        <p:spPr bwMode="auto">
          <a:xfrm>
            <a:off x="3347864" y="2276872"/>
            <a:ext cx="432048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578" name="Picture 2" descr="Красиво накрытый стол с едой (67 фото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88640"/>
            <a:ext cx="5383394" cy="6336704"/>
          </a:xfrm>
          <a:prstGeom prst="rect">
            <a:avLst/>
          </a:prstGeom>
          <a:noFill/>
        </p:spPr>
      </p:pic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0"/>
            <a:ext cx="2296254" cy="28524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5940152" y="3717032"/>
            <a:ext cx="28083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Наступного дня всі зібралися у парадній залі палацу. </a:t>
            </a:r>
          </a:p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Там був …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5606" name="AutoShape 6" descr="Мышь PNG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5607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772816"/>
            <a:ext cx="2448272" cy="17392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Рисунок 7" descr="C:\Users\HOME\Desktop\1639579398_1-koshka-top-p-kota-bez-fona-2.png"/>
          <p:cNvPicPr/>
          <p:nvPr/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 bwMode="auto">
          <a:xfrm flipH="1">
            <a:off x="2843808" y="2924944"/>
            <a:ext cx="2880320" cy="3428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827584" y="332656"/>
            <a:ext cx="65527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Тільки кіт побачив мишку, як забув разом усе, чого навчив його принц з такими зусиллями.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9" name="Picture 9" descr="До чого розбити келих: прикмети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756810" flipH="1">
            <a:off x="611560" y="4653136"/>
            <a:ext cx="1927272" cy="1008112"/>
          </a:xfrm>
          <a:prstGeom prst="rect">
            <a:avLst/>
          </a:prstGeom>
          <a:noFill/>
        </p:spPr>
      </p:pic>
      <p:pic>
        <p:nvPicPr>
          <p:cNvPr id="25611" name="Picture 11" descr="Чому б'ється посуд: основні прикмети — Вона"/>
          <p:cNvPicPr>
            <a:picLocks noChangeAspect="1" noChangeArrowheads="1"/>
          </p:cNvPicPr>
          <p:nvPr/>
        </p:nvPicPr>
        <p:blipFill>
          <a:blip r:embed="rId6" cstate="print"/>
          <a:srcRect l="14072" t="7358" r="23898" b="6191"/>
          <a:stretch>
            <a:fillRect/>
          </a:stretch>
        </p:blipFill>
        <p:spPr bwMode="auto">
          <a:xfrm>
            <a:off x="6084168" y="5588859"/>
            <a:ext cx="1296144" cy="1269141"/>
          </a:xfrm>
          <a:prstGeom prst="rect">
            <a:avLst/>
          </a:prstGeom>
          <a:noFill/>
        </p:spPr>
      </p:pic>
      <p:pic>
        <p:nvPicPr>
          <p:cNvPr id="25613" name="Picture 13" descr="Часто розбиваю посуд до чого. До чого б'ється посуд. Народна прикмета. На  тарілці тріщина - що робити"/>
          <p:cNvPicPr>
            <a:picLocks noChangeAspect="1" noChangeArrowheads="1"/>
          </p:cNvPicPr>
          <p:nvPr/>
        </p:nvPicPr>
        <p:blipFill>
          <a:blip r:embed="rId7" cstate="print"/>
          <a:srcRect l="4320" t="28523"/>
          <a:stretch>
            <a:fillRect/>
          </a:stretch>
        </p:blipFill>
        <p:spPr bwMode="auto">
          <a:xfrm>
            <a:off x="179512" y="5877272"/>
            <a:ext cx="1699883" cy="847192"/>
          </a:xfrm>
          <a:prstGeom prst="rect">
            <a:avLst/>
          </a:prstGeom>
          <a:noFill/>
        </p:spPr>
      </p:pic>
      <p:pic>
        <p:nvPicPr>
          <p:cNvPr id="14" name="Рисунок 13" descr="C:\Users\HOME\Desktop\pngimg.com - candle_PNG7289.png"/>
          <p:cNvPicPr/>
          <p:nvPr/>
        </p:nvPicPr>
        <p:blipFill>
          <a:blip r:embed="rId8" cstate="print"/>
          <a:srcRect l="12941" r="27941" b="32941"/>
          <a:stretch>
            <a:fillRect/>
          </a:stretch>
        </p:blipFill>
        <p:spPr bwMode="auto">
          <a:xfrm rot="4538776">
            <a:off x="6142087" y="4535228"/>
            <a:ext cx="57606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6995120" cy="836712"/>
          </a:xfrm>
        </p:spPr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ТЕСТ</a:t>
            </a:r>
            <a:endParaRPr lang="uk-UA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87624" y="764704"/>
            <a:ext cx="7499176" cy="6093296"/>
          </a:xfrm>
        </p:spPr>
        <p:txBody>
          <a:bodyPr>
            <a:normAutofit fontScale="55000" lnSpcReduction="20000"/>
          </a:bodyPr>
          <a:lstStyle/>
          <a:p>
            <a:pPr marL="514350" lvl="0" indent="-514350">
              <a:lnSpc>
                <a:spcPct val="120000"/>
              </a:lnSpc>
              <a:buFont typeface="+mj-lt"/>
              <a:buAutoNum type="arabicPeriod"/>
            </a:pP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В якій країні жив принц ?</a:t>
            </a:r>
          </a:p>
          <a:p>
            <a:pPr fontAlgn="t">
              <a:lnSpc>
                <a:spcPct val="120000"/>
              </a:lnSpc>
              <a:buNone/>
            </a:pP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	а)  Італія</a:t>
            </a:r>
            <a:endParaRPr lang="uk-UA" sz="36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	б) Іспанія</a:t>
            </a:r>
            <a:endParaRPr lang="uk-UA" sz="36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	в) Україна</a:t>
            </a:r>
          </a:p>
          <a:p>
            <a:pPr marL="514350" indent="-514350">
              <a:lnSpc>
                <a:spcPct val="120000"/>
              </a:lnSpc>
              <a:buNone/>
            </a:pP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2. В </a:t>
            </a: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якому місті жив принц ?</a:t>
            </a:r>
          </a:p>
          <a:p>
            <a:pPr>
              <a:lnSpc>
                <a:spcPct val="120000"/>
              </a:lnSpc>
              <a:buNone/>
            </a:pP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а) Рим</a:t>
            </a:r>
            <a:endParaRPr lang="uk-UA" sz="36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	б) Палермо</a:t>
            </a:r>
            <a:endParaRPr lang="uk-UA" sz="36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	в) Флоренція</a:t>
            </a:r>
            <a:endParaRPr lang="uk-UA" sz="3600" b="1" dirty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lnSpc>
                <a:spcPct val="120000"/>
              </a:lnSpc>
              <a:buNone/>
            </a:pP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3. Принц </a:t>
            </a: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навчив коня ...</a:t>
            </a:r>
          </a:p>
          <a:p>
            <a:pPr fontAlgn="t">
              <a:lnSpc>
                <a:spcPct val="120000"/>
              </a:lnSpc>
              <a:buNone/>
            </a:pP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	а) стрибати</a:t>
            </a:r>
            <a:endParaRPr lang="uk-UA" sz="36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	б) танцювати</a:t>
            </a:r>
            <a:endParaRPr lang="uk-UA" sz="36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	в) їсти </a:t>
            </a: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м'ясо</a:t>
            </a:r>
          </a:p>
          <a:p>
            <a:pPr marL="514350" lvl="0" indent="-514350">
              <a:lnSpc>
                <a:spcPct val="120000"/>
              </a:lnSpc>
              <a:buNone/>
            </a:pP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4.  Принц </a:t>
            </a: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навчив собаку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...</a:t>
            </a:r>
          </a:p>
          <a:p>
            <a:pPr fontAlgn="t">
              <a:lnSpc>
                <a:spcPct val="120000"/>
              </a:lnSpc>
              <a:buNone/>
            </a:pP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	а) їсти м'ясо</a:t>
            </a:r>
          </a:p>
          <a:p>
            <a:pPr fontAlgn="t">
              <a:lnSpc>
                <a:spcPct val="120000"/>
              </a:lnSpc>
              <a:buNone/>
            </a:pP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	б) їсти </a:t>
            </a: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сіно</a:t>
            </a:r>
          </a:p>
          <a:p>
            <a:pPr fontAlgn="t">
              <a:lnSpc>
                <a:spcPct val="120000"/>
              </a:lnSpc>
              <a:buNone/>
            </a:pP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	в) танцювати</a:t>
            </a:r>
            <a:endParaRPr lang="uk-UA" sz="36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C:\Users\HOME\Desktop\1639579398_1-koshka-top-p-kota-bez-fona-2.png"/>
          <p:cNvPicPr/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4788024" y="3212976"/>
            <a:ext cx="2644757" cy="3284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188640"/>
            <a:ext cx="2296254" cy="28524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Рисунок 9" descr="C:\Users\HOME\Desktop\pngimg.com - candle_PNG7289.png"/>
          <p:cNvPicPr/>
          <p:nvPr/>
        </p:nvPicPr>
        <p:blipFill>
          <a:blip r:embed="rId5" cstate="print"/>
          <a:srcRect l="12941" r="27941" b="32941"/>
          <a:stretch>
            <a:fillRect/>
          </a:stretch>
        </p:blipFill>
        <p:spPr bwMode="auto">
          <a:xfrm>
            <a:off x="7740352" y="5157192"/>
            <a:ext cx="914764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548680"/>
            <a:ext cx="6984776" cy="6048672"/>
          </a:xfrm>
        </p:spPr>
        <p:txBody>
          <a:bodyPr>
            <a:normAutofit fontScale="70000" lnSpcReduction="20000"/>
          </a:bodyPr>
          <a:lstStyle/>
          <a:p>
            <a:pPr lvl="0"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5. Принц </a:t>
            </a:r>
            <a:r>
              <a:rPr lang="uk-UA" b="1" dirty="0">
                <a:latin typeface="Times New Roman" pitchFamily="18" charset="0"/>
                <a:cs typeface="Times New Roman" pitchFamily="18" charset="0"/>
              </a:rPr>
              <a:t>навчив віслюка...</a:t>
            </a:r>
          </a:p>
          <a:p>
            <a:pPr fontAlgn="t"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	а) танцювати</a:t>
            </a:r>
            <a:endParaRPr lang="uk-UA" b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	б) їсти </a:t>
            </a:r>
            <a:r>
              <a:rPr lang="uk-UA" b="1" dirty="0">
                <a:latin typeface="Times New Roman" pitchFamily="18" charset="0"/>
                <a:cs typeface="Times New Roman" pitchFamily="18" charset="0"/>
              </a:rPr>
              <a:t>м'ясо</a:t>
            </a:r>
          </a:p>
          <a:p>
            <a:pPr fontAlgn="t"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	в) їсти </a:t>
            </a:r>
            <a:r>
              <a:rPr lang="uk-UA" b="1" dirty="0">
                <a:latin typeface="Times New Roman" pitchFamily="18" charset="0"/>
                <a:cs typeface="Times New Roman" pitchFamily="18" charset="0"/>
              </a:rPr>
              <a:t>сіно</a:t>
            </a:r>
          </a:p>
          <a:p>
            <a:pPr lvl="0"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6. Ким </a:t>
            </a:r>
            <a:r>
              <a:rPr lang="uk-UA" b="1" dirty="0">
                <a:latin typeface="Times New Roman" pitchFamily="18" charset="0"/>
                <a:cs typeface="Times New Roman" pitchFamily="18" charset="0"/>
              </a:rPr>
              <a:t>найбільше пишався принц ?</a:t>
            </a:r>
          </a:p>
          <a:p>
            <a:pPr fontAlgn="t"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	а) конем</a:t>
            </a:r>
            <a:endParaRPr lang="uk-UA" b="1" dirty="0">
              <a:latin typeface="Times New Roman" pitchFamily="18" charset="0"/>
              <a:cs typeface="Times New Roman" pitchFamily="18" charset="0"/>
            </a:endParaRPr>
          </a:p>
          <a:p>
            <a:pPr fontAlgn="t"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	б) собакою</a:t>
            </a:r>
            <a:endParaRPr lang="uk-UA" b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	в) котом</a:t>
            </a:r>
            <a:endParaRPr lang="uk-UA" b="1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7. Скільки </a:t>
            </a:r>
            <a:r>
              <a:rPr lang="uk-UA" b="1" dirty="0">
                <a:latin typeface="Times New Roman" pitchFamily="18" charset="0"/>
                <a:cs typeface="Times New Roman" pitchFamily="18" charset="0"/>
              </a:rPr>
              <a:t>років принц вчив кота не бути котом ?</a:t>
            </a:r>
          </a:p>
          <a:p>
            <a:pPr fontAlgn="t"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	а) дев'ять </a:t>
            </a:r>
            <a:r>
              <a:rPr lang="uk-UA" b="1" dirty="0">
                <a:latin typeface="Times New Roman" pitchFamily="18" charset="0"/>
                <a:cs typeface="Times New Roman" pitchFamily="18" charset="0"/>
              </a:rPr>
              <a:t>років</a:t>
            </a:r>
          </a:p>
          <a:p>
            <a:pPr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	б) десять </a:t>
            </a:r>
            <a:r>
              <a:rPr lang="uk-UA" b="1" dirty="0">
                <a:latin typeface="Times New Roman" pitchFamily="18" charset="0"/>
                <a:cs typeface="Times New Roman" pitchFamily="18" charset="0"/>
              </a:rPr>
              <a:t>років</a:t>
            </a:r>
          </a:p>
          <a:p>
            <a:pPr fontAlgn="t"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	в) двадцять </a:t>
            </a:r>
            <a:r>
              <a:rPr lang="uk-UA" b="1" dirty="0">
                <a:latin typeface="Times New Roman" pitchFamily="18" charset="0"/>
                <a:cs typeface="Times New Roman" pitchFamily="18" charset="0"/>
              </a:rPr>
              <a:t>років</a:t>
            </a:r>
          </a:p>
          <a:p>
            <a:pPr lvl="0"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8. Кому </a:t>
            </a:r>
            <a:r>
              <a:rPr lang="uk-UA" b="1" dirty="0">
                <a:latin typeface="Times New Roman" pitchFamily="18" charset="0"/>
                <a:cs typeface="Times New Roman" pitchFamily="18" charset="0"/>
              </a:rPr>
              <a:t>вирішив показати кота принц ?</a:t>
            </a:r>
          </a:p>
          <a:p>
            <a:pPr fontAlgn="t"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	а) ворогам</a:t>
            </a:r>
            <a:endParaRPr lang="uk-UA" b="1" dirty="0">
              <a:latin typeface="Times New Roman" pitchFamily="18" charset="0"/>
              <a:cs typeface="Times New Roman" pitchFamily="18" charset="0"/>
            </a:endParaRPr>
          </a:p>
          <a:p>
            <a:pPr fontAlgn="t"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	б) друзям</a:t>
            </a:r>
            <a:endParaRPr lang="uk-UA" b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	в) родичам</a:t>
            </a:r>
            <a:endParaRPr lang="uk-UA" b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dirty="0"/>
          </a:p>
        </p:txBody>
      </p:sp>
      <p:pic>
        <p:nvPicPr>
          <p:cNvPr id="5" name="Рисунок 4" descr="C:\Users\HOME\Desktop\1639579398_1-koshka-top-p-kota-bez-fona-2.png"/>
          <p:cNvPicPr/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6084168" y="3717032"/>
            <a:ext cx="2572749" cy="3140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188640"/>
            <a:ext cx="2296254" cy="28524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Рисунок 7" descr="C:\Users\HOME\Desktop\pngimg.com - candle_PNG7289.png"/>
          <p:cNvPicPr/>
          <p:nvPr/>
        </p:nvPicPr>
        <p:blipFill>
          <a:blip r:embed="rId5" cstate="print"/>
          <a:srcRect l="12941" r="27941" b="32941"/>
          <a:stretch>
            <a:fillRect/>
          </a:stretch>
        </p:blipFill>
        <p:spPr bwMode="auto">
          <a:xfrm>
            <a:off x="5724128" y="5445224"/>
            <a:ext cx="914764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7139136" cy="6336704"/>
          </a:xfrm>
        </p:spPr>
        <p:txBody>
          <a:bodyPr>
            <a:normAutofit fontScale="25000" lnSpcReduction="20000"/>
          </a:bodyPr>
          <a:lstStyle/>
          <a:p>
            <a:pPr lvl="0">
              <a:buNone/>
            </a:pPr>
            <a:r>
              <a:rPr lang="uk-UA" sz="8000" b="1" dirty="0" smtClean="0">
                <a:latin typeface="Times New Roman" pitchFamily="18" charset="0"/>
                <a:cs typeface="Times New Roman" pitchFamily="18" charset="0"/>
              </a:rPr>
              <a:t>9. Кого </a:t>
            </a:r>
            <a:r>
              <a:rPr lang="uk-UA" sz="8000" b="1" dirty="0">
                <a:latin typeface="Times New Roman" pitchFamily="18" charset="0"/>
                <a:cs typeface="Times New Roman" pitchFamily="18" charset="0"/>
              </a:rPr>
              <a:t>приніс в палац друг </a:t>
            </a:r>
            <a:r>
              <a:rPr lang="uk-UA" sz="8000" b="1" dirty="0" smtClean="0">
                <a:latin typeface="Times New Roman" pitchFamily="18" charset="0"/>
                <a:cs typeface="Times New Roman" pitchFamily="18" charset="0"/>
              </a:rPr>
              <a:t>принца?</a:t>
            </a:r>
            <a:endParaRPr lang="uk-UA" sz="8000" b="1" dirty="0">
              <a:latin typeface="Times New Roman" pitchFamily="18" charset="0"/>
              <a:cs typeface="Times New Roman" pitchFamily="18" charset="0"/>
            </a:endParaRPr>
          </a:p>
          <a:p>
            <a:pPr fontAlgn="t">
              <a:buNone/>
            </a:pPr>
            <a:r>
              <a:rPr lang="uk-UA" sz="8000" b="1" dirty="0" smtClean="0">
                <a:latin typeface="Times New Roman" pitchFamily="18" charset="0"/>
                <a:cs typeface="Times New Roman" pitchFamily="18" charset="0"/>
              </a:rPr>
              <a:t>	а) кошеня</a:t>
            </a:r>
            <a:endParaRPr lang="uk-UA" sz="8000" b="1" dirty="0">
              <a:latin typeface="Times New Roman" pitchFamily="18" charset="0"/>
              <a:cs typeface="Times New Roman" pitchFamily="18" charset="0"/>
            </a:endParaRPr>
          </a:p>
          <a:p>
            <a:pPr fontAlgn="t">
              <a:buNone/>
            </a:pPr>
            <a:r>
              <a:rPr lang="uk-UA" sz="8000" b="1" dirty="0" smtClean="0">
                <a:latin typeface="Times New Roman" pitchFamily="18" charset="0"/>
                <a:cs typeface="Times New Roman" pitchFamily="18" charset="0"/>
              </a:rPr>
              <a:t>	б) китеня</a:t>
            </a:r>
            <a:endParaRPr lang="uk-UA" sz="8000" b="1" dirty="0">
              <a:latin typeface="Times New Roman" pitchFamily="18" charset="0"/>
              <a:cs typeface="Times New Roman" pitchFamily="18" charset="0"/>
            </a:endParaRPr>
          </a:p>
          <a:p>
            <a:pPr fontAlgn="t">
              <a:buNone/>
            </a:pPr>
            <a:r>
              <a:rPr lang="uk-UA" sz="8000" b="1" dirty="0" smtClean="0">
                <a:latin typeface="Times New Roman" pitchFamily="18" charset="0"/>
                <a:cs typeface="Times New Roman" pitchFamily="18" charset="0"/>
              </a:rPr>
              <a:t>	в) мишеня</a:t>
            </a:r>
            <a:endParaRPr lang="uk-UA" sz="8000" b="1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uk-UA" sz="8000" b="1" dirty="0" smtClean="0">
                <a:latin typeface="Times New Roman" pitchFamily="18" charset="0"/>
                <a:cs typeface="Times New Roman" pitchFamily="18" charset="0"/>
              </a:rPr>
              <a:t>10. Де </a:t>
            </a:r>
            <a:r>
              <a:rPr lang="uk-UA" sz="8000" b="1" dirty="0">
                <a:latin typeface="Times New Roman" pitchFamily="18" charset="0"/>
                <a:cs typeface="Times New Roman" pitchFamily="18" charset="0"/>
              </a:rPr>
              <a:t>зібралися гості ?</a:t>
            </a:r>
          </a:p>
          <a:p>
            <a:pPr fontAlgn="t">
              <a:buNone/>
            </a:pPr>
            <a:r>
              <a:rPr lang="uk-UA" sz="8000" b="1" dirty="0" smtClean="0">
                <a:latin typeface="Times New Roman" pitchFamily="18" charset="0"/>
                <a:cs typeface="Times New Roman" pitchFamily="18" charset="0"/>
              </a:rPr>
              <a:t>	а) в </a:t>
            </a:r>
            <a:r>
              <a:rPr lang="uk-UA" sz="8000" b="1" dirty="0">
                <a:latin typeface="Times New Roman" pitchFamily="18" charset="0"/>
                <a:cs typeface="Times New Roman" pitchFamily="18" charset="0"/>
              </a:rPr>
              <a:t>палаці</a:t>
            </a:r>
          </a:p>
          <a:p>
            <a:pPr>
              <a:buNone/>
            </a:pPr>
            <a:r>
              <a:rPr lang="uk-UA" sz="8000" b="1" dirty="0" smtClean="0">
                <a:latin typeface="Times New Roman" pitchFamily="18" charset="0"/>
                <a:cs typeface="Times New Roman" pitchFamily="18" charset="0"/>
              </a:rPr>
              <a:t>	б) на </a:t>
            </a:r>
            <a:r>
              <a:rPr lang="uk-UA" sz="8000" b="1" dirty="0">
                <a:latin typeface="Times New Roman" pitchFamily="18" charset="0"/>
                <a:cs typeface="Times New Roman" pitchFamily="18" charset="0"/>
              </a:rPr>
              <a:t>подвір'ї</a:t>
            </a:r>
          </a:p>
          <a:p>
            <a:pPr fontAlgn="t">
              <a:buNone/>
            </a:pPr>
            <a:r>
              <a:rPr lang="uk-UA" sz="8000" b="1" dirty="0" smtClean="0">
                <a:latin typeface="Times New Roman" pitchFamily="18" charset="0"/>
                <a:cs typeface="Times New Roman" pitchFamily="18" charset="0"/>
              </a:rPr>
              <a:t>	в) у </a:t>
            </a:r>
            <a:r>
              <a:rPr lang="uk-UA" sz="8000" b="1" dirty="0">
                <a:latin typeface="Times New Roman" pitchFamily="18" charset="0"/>
                <a:cs typeface="Times New Roman" pitchFamily="18" charset="0"/>
              </a:rPr>
              <a:t>саду</a:t>
            </a:r>
          </a:p>
          <a:p>
            <a:pPr lvl="0">
              <a:buNone/>
            </a:pPr>
            <a:r>
              <a:rPr lang="uk-UA" sz="8000" b="1" dirty="0" smtClean="0">
                <a:latin typeface="Times New Roman" pitchFamily="18" charset="0"/>
                <a:cs typeface="Times New Roman" pitchFamily="18" charset="0"/>
              </a:rPr>
              <a:t>11. Де </a:t>
            </a:r>
            <a:r>
              <a:rPr lang="uk-UA" sz="8000" b="1" dirty="0">
                <a:latin typeface="Times New Roman" pitchFamily="18" charset="0"/>
                <a:cs typeface="Times New Roman" pitchFamily="18" charset="0"/>
              </a:rPr>
              <a:t>стояв кіт ?</a:t>
            </a:r>
          </a:p>
          <a:p>
            <a:pPr fontAlgn="t">
              <a:buNone/>
            </a:pPr>
            <a:r>
              <a:rPr lang="uk-UA" sz="8000" b="1" dirty="0" smtClean="0">
                <a:latin typeface="Times New Roman" pitchFamily="18" charset="0"/>
                <a:cs typeface="Times New Roman" pitchFamily="18" charset="0"/>
              </a:rPr>
              <a:t>	а) посеред </a:t>
            </a:r>
            <a:r>
              <a:rPr lang="uk-UA" sz="8000" b="1" dirty="0">
                <a:latin typeface="Times New Roman" pitchFamily="18" charset="0"/>
                <a:cs typeface="Times New Roman" pitchFamily="18" charset="0"/>
              </a:rPr>
              <a:t>подвір'я</a:t>
            </a:r>
          </a:p>
          <a:p>
            <a:pPr>
              <a:buNone/>
            </a:pPr>
            <a:r>
              <a:rPr lang="uk-UA" sz="8000" b="1" dirty="0" smtClean="0">
                <a:latin typeface="Times New Roman" pitchFamily="18" charset="0"/>
                <a:cs typeface="Times New Roman" pitchFamily="18" charset="0"/>
              </a:rPr>
              <a:t>	б) посеред кімнати</a:t>
            </a:r>
          </a:p>
          <a:p>
            <a:pPr fontAlgn="t">
              <a:buNone/>
            </a:pPr>
            <a:r>
              <a:rPr lang="uk-UA" sz="8000" b="1" dirty="0" smtClean="0">
                <a:latin typeface="Times New Roman" pitchFamily="18" charset="0"/>
                <a:cs typeface="Times New Roman" pitchFamily="18" charset="0"/>
              </a:rPr>
              <a:t>	в) посеред столу</a:t>
            </a:r>
          </a:p>
          <a:p>
            <a:pPr>
              <a:buNone/>
            </a:pPr>
            <a:r>
              <a:rPr lang="uk-UA" sz="8000" b="1" dirty="0" smtClean="0">
                <a:latin typeface="Times New Roman" pitchFamily="18" charset="0"/>
                <a:cs typeface="Times New Roman" pitchFamily="18" charset="0"/>
              </a:rPr>
              <a:t>12. Вставте </a:t>
            </a:r>
            <a:r>
              <a:rPr lang="uk-UA" sz="8000" b="1" dirty="0">
                <a:latin typeface="Times New Roman" pitchFamily="18" charset="0"/>
                <a:cs typeface="Times New Roman" pitchFamily="18" charset="0"/>
              </a:rPr>
              <a:t>пропущене </a:t>
            </a:r>
            <a:r>
              <a:rPr lang="uk-UA" sz="8000" b="1" dirty="0" smtClean="0">
                <a:latin typeface="Times New Roman" pitchFamily="18" charset="0"/>
                <a:cs typeface="Times New Roman" pitchFamily="18" charset="0"/>
              </a:rPr>
              <a:t>слово: </a:t>
            </a:r>
            <a:r>
              <a:rPr lang="uk-UA" sz="8000" b="1" dirty="0">
                <a:latin typeface="Times New Roman" pitchFamily="18" charset="0"/>
                <a:cs typeface="Times New Roman" pitchFamily="18" charset="0"/>
              </a:rPr>
              <a:t>" А кіт і ... не повів "</a:t>
            </a:r>
          </a:p>
          <a:p>
            <a:pPr fontAlgn="t">
              <a:buNone/>
            </a:pPr>
            <a:r>
              <a:rPr lang="uk-UA" sz="8000" b="1" dirty="0" smtClean="0">
                <a:latin typeface="Times New Roman" pitchFamily="18" charset="0"/>
                <a:cs typeface="Times New Roman" pitchFamily="18" charset="0"/>
              </a:rPr>
              <a:t>	а) вухами</a:t>
            </a:r>
            <a:endParaRPr lang="uk-UA" sz="80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8000" b="1" dirty="0" smtClean="0">
                <a:latin typeface="Times New Roman" pitchFamily="18" charset="0"/>
                <a:cs typeface="Times New Roman" pitchFamily="18" charset="0"/>
              </a:rPr>
              <a:t>	б) носом</a:t>
            </a:r>
            <a:endParaRPr lang="uk-UA" sz="80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8000" b="1" dirty="0" smtClean="0">
                <a:latin typeface="Times New Roman" pitchFamily="18" charset="0"/>
                <a:cs typeface="Times New Roman" pitchFamily="18" charset="0"/>
              </a:rPr>
              <a:t>	в) вусами</a:t>
            </a:r>
            <a:endParaRPr lang="uk-UA" sz="8000" b="1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uk-UA" sz="8000" b="1" dirty="0" smtClean="0">
                <a:latin typeface="Times New Roman" pitchFamily="18" charset="0"/>
                <a:cs typeface="Times New Roman" pitchFamily="18" charset="0"/>
              </a:rPr>
              <a:t>13. Кіт </a:t>
            </a:r>
            <a:r>
              <a:rPr lang="uk-UA" sz="8000" b="1" dirty="0">
                <a:latin typeface="Times New Roman" pitchFamily="18" charset="0"/>
                <a:cs typeface="Times New Roman" pitchFamily="18" charset="0"/>
              </a:rPr>
              <a:t>забув усе , коли побачив ...</a:t>
            </a:r>
          </a:p>
          <a:p>
            <a:pPr>
              <a:buNone/>
            </a:pPr>
            <a:r>
              <a:rPr lang="uk-UA" sz="8000" b="1" dirty="0" smtClean="0">
                <a:latin typeface="Times New Roman" pitchFamily="18" charset="0"/>
                <a:cs typeface="Times New Roman" pitchFamily="18" charset="0"/>
              </a:rPr>
              <a:t>	а) мишу</a:t>
            </a:r>
            <a:endParaRPr lang="uk-UA" sz="8000" b="1" dirty="0">
              <a:latin typeface="Times New Roman" pitchFamily="18" charset="0"/>
              <a:cs typeface="Times New Roman" pitchFamily="18" charset="0"/>
            </a:endParaRPr>
          </a:p>
          <a:p>
            <a:pPr fontAlgn="t">
              <a:buNone/>
            </a:pPr>
            <a:r>
              <a:rPr lang="uk-UA" sz="8000" b="1" dirty="0" smtClean="0">
                <a:latin typeface="Times New Roman" pitchFamily="18" charset="0"/>
                <a:cs typeface="Times New Roman" pitchFamily="18" charset="0"/>
              </a:rPr>
              <a:t>	б) гостей</a:t>
            </a:r>
            <a:endParaRPr lang="uk-UA" sz="80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8000" b="1" dirty="0" smtClean="0">
                <a:latin typeface="Times New Roman" pitchFamily="18" charset="0"/>
                <a:cs typeface="Times New Roman" pitchFamily="18" charset="0"/>
              </a:rPr>
              <a:t>	в) капелюх</a:t>
            </a:r>
            <a:endParaRPr lang="uk-UA" sz="80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C:\Users\HOME\Desktop\1639579398_1-koshka-top-p-kota-bez-fona-2.png"/>
          <p:cNvPicPr/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6300192" y="3717032"/>
            <a:ext cx="2572749" cy="3140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HOME\Desktop\pngimg.com - candle_PNG7289.png"/>
          <p:cNvPicPr/>
          <p:nvPr/>
        </p:nvPicPr>
        <p:blipFill>
          <a:blip r:embed="rId4" cstate="print"/>
          <a:srcRect l="12941" r="27941" b="32941"/>
          <a:stretch>
            <a:fillRect/>
          </a:stretch>
        </p:blipFill>
        <p:spPr bwMode="auto">
          <a:xfrm>
            <a:off x="5580112" y="5373216"/>
            <a:ext cx="914764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188640"/>
            <a:ext cx="2296254" cy="28524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3203848" y="404664"/>
            <a:ext cx="30569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>
                  <a:solidFill>
                    <a:schemeClr val="bg1"/>
                  </a:solidFill>
                </a:ln>
                <a:solidFill>
                  <a:srgbClr val="FF66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Молодці!</a:t>
            </a:r>
            <a:endParaRPr lang="ru-RU" sz="5400" b="1" cap="none" spc="0" dirty="0">
              <a:ln w="1905">
                <a:solidFill>
                  <a:schemeClr val="bg1"/>
                </a:solidFill>
              </a:ln>
              <a:solidFill>
                <a:srgbClr val="FF66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1507" name="Picture 3" descr="Казки з усього світу – купити книгу Казки з усього світу | Bookly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700808"/>
            <a:ext cx="4283335" cy="4536504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427984" y="2708920"/>
            <a:ext cx="334786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>
                  <a:solidFill>
                    <a:schemeClr val="bg1"/>
                  </a:solidFill>
                </a:ln>
                <a:solidFill>
                  <a:srgbClr val="FF66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Дякую </a:t>
            </a:r>
          </a:p>
          <a:p>
            <a:pPr algn="ctr"/>
            <a:r>
              <a:rPr lang="ru-RU" sz="5400" b="1" cap="none" spc="0" dirty="0" smtClean="0">
                <a:ln w="1905">
                  <a:solidFill>
                    <a:schemeClr val="bg1"/>
                  </a:solidFill>
                </a:ln>
                <a:solidFill>
                  <a:srgbClr val="FF66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за роботу!</a:t>
            </a:r>
            <a:endParaRPr lang="ru-RU" sz="5400" b="1" cap="none" spc="0" dirty="0">
              <a:ln w="1905">
                <a:solidFill>
                  <a:schemeClr val="bg1"/>
                </a:solidFill>
              </a:ln>
              <a:solidFill>
                <a:srgbClr val="FF66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7" name="Рисунок 6" descr="C:\Users\HOME\Desktop\1639579398_1-koshka-top-p-kota-bez-fona-2.png"/>
          <p:cNvPicPr/>
          <p:nvPr/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 bwMode="auto">
          <a:xfrm>
            <a:off x="6372200" y="4725144"/>
            <a:ext cx="1564637" cy="2132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107504" y="0"/>
            <a:ext cx="1427117" cy="1772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200</Words>
  <Application>Microsoft Office PowerPoint</Application>
  <PresentationFormat>Экран (4:3)</PresentationFormat>
  <Paragraphs>105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Італія</vt:lpstr>
      <vt:lpstr>Слайд 3</vt:lpstr>
      <vt:lpstr>Слайд 4</vt:lpstr>
      <vt:lpstr>Слайд 5</vt:lpstr>
      <vt:lpstr>Словникова робота</vt:lpstr>
      <vt:lpstr>Слайд 7</vt:lpstr>
      <vt:lpstr>Слайд 8</vt:lpstr>
      <vt:lpstr>Слайд 9</vt:lpstr>
      <vt:lpstr>ТЕСТ</vt:lpstr>
      <vt:lpstr>Слайд 11</vt:lpstr>
      <vt:lpstr>Слайд 12</vt:lpstr>
      <vt:lpstr>Слайд 13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«Вчений кіт»</dc:title>
  <dc:creator>HOME</dc:creator>
  <cp:lastModifiedBy>HOME</cp:lastModifiedBy>
  <cp:revision>28</cp:revision>
  <dcterms:created xsi:type="dcterms:W3CDTF">2023-10-22T15:44:30Z</dcterms:created>
  <dcterms:modified xsi:type="dcterms:W3CDTF">2023-11-29T18:40:37Z</dcterms:modified>
</cp:coreProperties>
</file>