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64" r:id="rId2"/>
    <p:sldId id="257" r:id="rId3"/>
    <p:sldId id="258" r:id="rId4"/>
    <p:sldId id="260" r:id="rId5"/>
    <p:sldId id="259" r:id="rId6"/>
    <p:sldId id="261" r:id="rId7"/>
    <p:sldId id="263" r:id="rId8"/>
    <p:sldId id="262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8F5E0-9463-4EFC-A2E9-49C743ADFF05}" type="datetimeFigureOut">
              <a:rPr lang="uk-UA" smtClean="0"/>
              <a:t>07.11.2023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B6A75C8D-2778-4CA7-ADCF-7CA8BC2A1843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750921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8F5E0-9463-4EFC-A2E9-49C743ADFF05}" type="datetimeFigureOut">
              <a:rPr lang="uk-UA" smtClean="0"/>
              <a:t>07.11.2023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A75C8D-2778-4CA7-ADCF-7CA8BC2A1843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481829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8F5E0-9463-4EFC-A2E9-49C743ADFF05}" type="datetimeFigureOut">
              <a:rPr lang="uk-UA" smtClean="0"/>
              <a:t>07.11.2023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6A75C8D-2778-4CA7-ADCF-7CA8BC2A1843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968424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8F5E0-9463-4EFC-A2E9-49C743ADFF05}" type="datetimeFigureOut">
              <a:rPr lang="uk-UA" smtClean="0"/>
              <a:t>07.11.2023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6A75C8D-2778-4CA7-ADCF-7CA8BC2A1843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957425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8F5E0-9463-4EFC-A2E9-49C743ADFF05}" type="datetimeFigureOut">
              <a:rPr lang="uk-UA" smtClean="0"/>
              <a:t>07.11.2023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6A75C8D-2778-4CA7-ADCF-7CA8BC2A1843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179673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8F5E0-9463-4EFC-A2E9-49C743ADFF05}" type="datetimeFigureOut">
              <a:rPr lang="uk-UA" smtClean="0"/>
              <a:t>07.11.2023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A75C8D-2778-4CA7-ADCF-7CA8BC2A1843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895112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8F5E0-9463-4EFC-A2E9-49C743ADFF05}" type="datetimeFigureOut">
              <a:rPr lang="uk-UA" smtClean="0"/>
              <a:t>07.11.2023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A75C8D-2778-4CA7-ADCF-7CA8BC2A1843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079326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8F5E0-9463-4EFC-A2E9-49C743ADFF05}" type="datetimeFigureOut">
              <a:rPr lang="uk-UA" smtClean="0"/>
              <a:t>07.11.2023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A75C8D-2778-4CA7-ADCF-7CA8BC2A1843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110408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8F5E0-9463-4EFC-A2E9-49C743ADFF05}" type="datetimeFigureOut">
              <a:rPr lang="uk-UA" smtClean="0"/>
              <a:t>07.11.2023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6A75C8D-2778-4CA7-ADCF-7CA8BC2A1843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5350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8F5E0-9463-4EFC-A2E9-49C743ADFF05}" type="datetimeFigureOut">
              <a:rPr lang="uk-UA" smtClean="0"/>
              <a:t>07.11.2023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6A75C8D-2778-4CA7-ADCF-7CA8BC2A1843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546391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8F5E0-9463-4EFC-A2E9-49C743ADFF05}" type="datetimeFigureOut">
              <a:rPr lang="uk-UA" smtClean="0"/>
              <a:t>07.11.2023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6A75C8D-2778-4CA7-ADCF-7CA8BC2A1843}" type="slidenum">
              <a:rPr lang="uk-UA" smtClean="0"/>
              <a:t>‹№›</a:t>
            </a:fld>
            <a:endParaRPr lang="uk-UA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734645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8F5E0-9463-4EFC-A2E9-49C743ADFF05}" type="datetimeFigureOut">
              <a:rPr lang="uk-UA" smtClean="0"/>
              <a:t>07.11.2023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6A75C8D-2778-4CA7-ADCF-7CA8BC2A1843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033023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 цита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8F5E0-9463-4EFC-A2E9-49C743ADFF05}" type="datetimeFigureOut">
              <a:rPr lang="uk-UA" smtClean="0"/>
              <a:t>07.11.2023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6A75C8D-2778-4CA7-ADCF-7CA8BC2A1843}" type="slidenum">
              <a:rPr lang="uk-UA" smtClean="0"/>
              <a:t>‹№›</a:t>
            </a:fld>
            <a:endParaRPr lang="uk-UA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326914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Істина/хибніст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8F5E0-9463-4EFC-A2E9-49C743ADFF05}" type="datetimeFigureOut">
              <a:rPr lang="uk-UA" smtClean="0"/>
              <a:t>07.11.2023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6A75C8D-2778-4CA7-ADCF-7CA8BC2A1843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219800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8F5E0-9463-4EFC-A2E9-49C743ADFF05}" type="datetimeFigureOut">
              <a:rPr lang="uk-UA" smtClean="0"/>
              <a:t>07.11.2023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A75C8D-2778-4CA7-ADCF-7CA8BC2A1843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905733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8F5E0-9463-4EFC-A2E9-49C743ADFF05}" type="datetimeFigureOut">
              <a:rPr lang="uk-UA" smtClean="0"/>
              <a:t>07.11.2023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A75C8D-2778-4CA7-ADCF-7CA8BC2A1843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704374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C8F5E0-9463-4EFC-A2E9-49C743ADFF05}" type="datetimeFigureOut">
              <a:rPr lang="uk-UA" smtClean="0"/>
              <a:t>07.11.2023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B6A75C8D-2778-4CA7-ADCF-7CA8BC2A1843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205642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E28E9D8-1094-C657-D71D-5E446246E4C6}"/>
              </a:ext>
            </a:extLst>
          </p:cNvPr>
          <p:cNvSpPr txBox="1"/>
          <p:nvPr/>
        </p:nvSpPr>
        <p:spPr>
          <a:xfrm>
            <a:off x="4041559" y="3915026"/>
            <a:ext cx="7765742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6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Виділення звуків у  словах. Вправляння у  правильній вимові слів. Читання вголос коротких текстів для здобуття інформації. </a:t>
            </a:r>
            <a:endParaRPr lang="uk-UA" sz="3600" b="1" dirty="0">
              <a:solidFill>
                <a:srgbClr val="00206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AA8EF4B-5DC2-F046-777C-79A33931E9CE}"/>
              </a:ext>
            </a:extLst>
          </p:cNvPr>
          <p:cNvSpPr txBox="1"/>
          <p:nvPr/>
        </p:nvSpPr>
        <p:spPr>
          <a:xfrm>
            <a:off x="2467992" y="621437"/>
            <a:ext cx="215475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b="1" dirty="0">
                <a:solidFill>
                  <a:srgbClr val="002060"/>
                </a:solidFill>
              </a:rPr>
              <a:t>1  клас</a:t>
            </a:r>
          </a:p>
        </p:txBody>
      </p:sp>
      <p:pic>
        <p:nvPicPr>
          <p:cNvPr id="7" name="Рисунок 6" descr="Веселі літери для оформлення картинки (44 фото) Гумор, позитив і багато смішних картинок">
            <a:extLst>
              <a:ext uri="{FF2B5EF4-FFF2-40B4-BE49-F238E27FC236}">
                <a16:creationId xmlns:a16="http://schemas.microsoft.com/office/drawing/2014/main" id="{EB45A8A1-D543-8F2C-5325-000CDFB41D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0350" y="4301918"/>
            <a:ext cx="2065020" cy="175196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Веселі літери алфавіту малюнки для дітей з мордочками (43 фото) » Гумор, позитив і багато смішних картинок">
            <a:extLst>
              <a:ext uri="{FF2B5EF4-FFF2-40B4-BE49-F238E27FC236}">
                <a16:creationId xmlns:a16="http://schemas.microsoft.com/office/drawing/2014/main" id="{67EFE1A2-FB83-9BFC-1AD9-7FA80E1BE4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423" y="430937"/>
            <a:ext cx="2445385" cy="1752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Картинки про букви російського алфавіту">
            <a:extLst>
              <a:ext uri="{FF2B5EF4-FFF2-40B4-BE49-F238E27FC236}">
                <a16:creationId xmlns:a16="http://schemas.microsoft.com/office/drawing/2014/main" id="{660296CB-2A00-ABE3-E1B3-18EAB282AA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6888" y="913217"/>
            <a:ext cx="2895600" cy="30784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Картинки про букви російського алфавіту">
            <a:extLst>
              <a:ext uri="{FF2B5EF4-FFF2-40B4-BE49-F238E27FC236}">
                <a16:creationId xmlns:a16="http://schemas.microsoft.com/office/drawing/2014/main" id="{069A5798-8233-8C63-F32B-6D655669004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8728" y="1446617"/>
            <a:ext cx="2689225" cy="25450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778575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Картинки для дітей акула (15 фото) 🔥 Прикольні картинки та гумор">
            <a:extLst>
              <a:ext uri="{FF2B5EF4-FFF2-40B4-BE49-F238E27FC236}">
                <a16:creationId xmlns:a16="http://schemas.microsoft.com/office/drawing/2014/main" id="{FB6FDEB9-DB4F-8EB0-5164-7A32506144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290" y="683772"/>
            <a:ext cx="3039754" cy="1979529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66A89344-18DB-EA39-644D-D13A7A8DC4AB}"/>
              </a:ext>
            </a:extLst>
          </p:cNvPr>
          <p:cNvSpPr txBox="1"/>
          <p:nvPr/>
        </p:nvSpPr>
        <p:spPr>
          <a:xfrm>
            <a:off x="1651246" y="2940836"/>
            <a:ext cx="1847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sz="40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F4CC4FE-CADE-7A8A-27A9-7D70E9D4FA5F}"/>
              </a:ext>
            </a:extLst>
          </p:cNvPr>
          <p:cNvSpPr txBox="1"/>
          <p:nvPr/>
        </p:nvSpPr>
        <p:spPr>
          <a:xfrm>
            <a:off x="1957911" y="2571504"/>
            <a:ext cx="3640740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8800" b="1" dirty="0">
                <a:solidFill>
                  <a:srgbClr val="FF0000"/>
                </a:solidFill>
              </a:rPr>
              <a:t>А</a:t>
            </a:r>
            <a:r>
              <a:rPr lang="uk-UA" sz="8800" b="1" dirty="0"/>
              <a:t>к</a:t>
            </a:r>
            <a:r>
              <a:rPr lang="uk-UA" sz="8800" b="1" dirty="0">
                <a:solidFill>
                  <a:srgbClr val="FF0000"/>
                </a:solidFill>
              </a:rPr>
              <a:t>у</a:t>
            </a:r>
            <a:r>
              <a:rPr lang="uk-UA" sz="8800" b="1" dirty="0"/>
              <a:t>л</a:t>
            </a:r>
            <a:r>
              <a:rPr lang="uk-UA" sz="8800" b="1" dirty="0">
                <a:solidFill>
                  <a:srgbClr val="FF0000"/>
                </a:solidFill>
              </a:rPr>
              <a:t>а</a:t>
            </a:r>
          </a:p>
        </p:txBody>
      </p:sp>
      <p:sp>
        <p:nvSpPr>
          <p:cNvPr id="23" name="Овал 22">
            <a:extLst>
              <a:ext uri="{FF2B5EF4-FFF2-40B4-BE49-F238E27FC236}">
                <a16:creationId xmlns:a16="http://schemas.microsoft.com/office/drawing/2014/main" id="{A3D1F0A3-6221-8747-0257-376488D2924A}"/>
              </a:ext>
            </a:extLst>
          </p:cNvPr>
          <p:cNvSpPr/>
          <p:nvPr/>
        </p:nvSpPr>
        <p:spPr>
          <a:xfrm>
            <a:off x="2263806" y="3976901"/>
            <a:ext cx="346229" cy="336698"/>
          </a:xfrm>
          <a:prstGeom prst="ellipse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4" name="Овал 23">
            <a:extLst>
              <a:ext uri="{FF2B5EF4-FFF2-40B4-BE49-F238E27FC236}">
                <a16:creationId xmlns:a16="http://schemas.microsoft.com/office/drawing/2014/main" id="{EA79C4B7-C70E-E582-DA56-D16BD0FD18F1}"/>
              </a:ext>
            </a:extLst>
          </p:cNvPr>
          <p:cNvSpPr/>
          <p:nvPr/>
        </p:nvSpPr>
        <p:spPr>
          <a:xfrm>
            <a:off x="3605167" y="4018054"/>
            <a:ext cx="346229" cy="336698"/>
          </a:xfrm>
          <a:prstGeom prst="ellipse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5" name="Овал 24">
            <a:extLst>
              <a:ext uri="{FF2B5EF4-FFF2-40B4-BE49-F238E27FC236}">
                <a16:creationId xmlns:a16="http://schemas.microsoft.com/office/drawing/2014/main" id="{27832BBE-D97F-D132-AB4B-0B1979269336}"/>
              </a:ext>
            </a:extLst>
          </p:cNvPr>
          <p:cNvSpPr/>
          <p:nvPr/>
        </p:nvSpPr>
        <p:spPr>
          <a:xfrm>
            <a:off x="5036798" y="4018054"/>
            <a:ext cx="346229" cy="336698"/>
          </a:xfrm>
          <a:prstGeom prst="ellipse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cxnSp>
        <p:nvCxnSpPr>
          <p:cNvPr id="27" name="Пряма сполучна лінія 26">
            <a:extLst>
              <a:ext uri="{FF2B5EF4-FFF2-40B4-BE49-F238E27FC236}">
                <a16:creationId xmlns:a16="http://schemas.microsoft.com/office/drawing/2014/main" id="{C8C3BB08-E0E9-67D2-E7B8-FAD99E4C0DC6}"/>
              </a:ext>
            </a:extLst>
          </p:cNvPr>
          <p:cNvCxnSpPr/>
          <p:nvPr/>
        </p:nvCxnSpPr>
        <p:spPr>
          <a:xfrm>
            <a:off x="2805343" y="4243231"/>
            <a:ext cx="639192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 сполучна лінія 27">
            <a:extLst>
              <a:ext uri="{FF2B5EF4-FFF2-40B4-BE49-F238E27FC236}">
                <a16:creationId xmlns:a16="http://schemas.microsoft.com/office/drawing/2014/main" id="{B162B9E1-9524-0533-B302-574D4D507EBE}"/>
              </a:ext>
            </a:extLst>
          </p:cNvPr>
          <p:cNvCxnSpPr/>
          <p:nvPr/>
        </p:nvCxnSpPr>
        <p:spPr>
          <a:xfrm>
            <a:off x="4200618" y="4260660"/>
            <a:ext cx="639192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Ананас у Харкові та передмісті: купити за хорошою ціною з доставкою.  Роздріб, фасування шт">
            <a:extLst>
              <a:ext uri="{FF2B5EF4-FFF2-40B4-BE49-F238E27FC236}">
                <a16:creationId xmlns:a16="http://schemas.microsoft.com/office/drawing/2014/main" id="{8E1D3659-6E8E-DF80-5C0F-A43C253138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5499" y="2606720"/>
            <a:ext cx="3142695" cy="257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B4DF98E1-509B-5932-B161-C720C98976B9}"/>
              </a:ext>
            </a:extLst>
          </p:cNvPr>
          <p:cNvSpPr txBox="1"/>
          <p:nvPr/>
        </p:nvSpPr>
        <p:spPr>
          <a:xfrm>
            <a:off x="6332738" y="4696649"/>
            <a:ext cx="506915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8800" b="1" dirty="0">
                <a:solidFill>
                  <a:srgbClr val="FF0000"/>
                </a:solidFill>
              </a:rPr>
              <a:t>А</a:t>
            </a:r>
            <a:r>
              <a:rPr lang="uk-UA" sz="8800" b="1" dirty="0"/>
              <a:t>н</a:t>
            </a:r>
            <a:r>
              <a:rPr lang="uk-UA" sz="8800" b="1" dirty="0">
                <a:solidFill>
                  <a:srgbClr val="FF0000"/>
                </a:solidFill>
              </a:rPr>
              <a:t>а</a:t>
            </a:r>
            <a:r>
              <a:rPr lang="uk-UA" sz="8800" b="1" dirty="0"/>
              <a:t>н</a:t>
            </a:r>
            <a:r>
              <a:rPr lang="uk-UA" sz="8800" b="1" dirty="0">
                <a:solidFill>
                  <a:srgbClr val="FF0000"/>
                </a:solidFill>
              </a:rPr>
              <a:t>а</a:t>
            </a:r>
            <a:r>
              <a:rPr lang="uk-UA" sz="8800" b="1" dirty="0"/>
              <a:t>с</a:t>
            </a:r>
          </a:p>
        </p:txBody>
      </p:sp>
      <p:sp>
        <p:nvSpPr>
          <p:cNvPr id="31" name="Овал 30">
            <a:extLst>
              <a:ext uri="{FF2B5EF4-FFF2-40B4-BE49-F238E27FC236}">
                <a16:creationId xmlns:a16="http://schemas.microsoft.com/office/drawing/2014/main" id="{6E69C078-7E02-E3AE-ECAB-38B3E93EE052}"/>
              </a:ext>
            </a:extLst>
          </p:cNvPr>
          <p:cNvSpPr/>
          <p:nvPr/>
        </p:nvSpPr>
        <p:spPr>
          <a:xfrm>
            <a:off x="6695243" y="5979329"/>
            <a:ext cx="346229" cy="336698"/>
          </a:xfrm>
          <a:prstGeom prst="ellipse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24" name="Овал 1023">
            <a:extLst>
              <a:ext uri="{FF2B5EF4-FFF2-40B4-BE49-F238E27FC236}">
                <a16:creationId xmlns:a16="http://schemas.microsoft.com/office/drawing/2014/main" id="{4C43E4C7-3F6E-7497-751D-01F0E83073F1}"/>
              </a:ext>
            </a:extLst>
          </p:cNvPr>
          <p:cNvSpPr/>
          <p:nvPr/>
        </p:nvSpPr>
        <p:spPr>
          <a:xfrm>
            <a:off x="8183731" y="5975145"/>
            <a:ext cx="346229" cy="336698"/>
          </a:xfrm>
          <a:prstGeom prst="ellipse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25" name="Овал 1024">
            <a:extLst>
              <a:ext uri="{FF2B5EF4-FFF2-40B4-BE49-F238E27FC236}">
                <a16:creationId xmlns:a16="http://schemas.microsoft.com/office/drawing/2014/main" id="{B0240E8B-31AC-87FC-B1BD-3C9EECA17B45}"/>
              </a:ext>
            </a:extLst>
          </p:cNvPr>
          <p:cNvSpPr/>
          <p:nvPr/>
        </p:nvSpPr>
        <p:spPr>
          <a:xfrm>
            <a:off x="9628572" y="5974850"/>
            <a:ext cx="346229" cy="336698"/>
          </a:xfrm>
          <a:prstGeom prst="ellipse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cxnSp>
        <p:nvCxnSpPr>
          <p:cNvPr id="1027" name="Пряма сполучна лінія 1026">
            <a:extLst>
              <a:ext uri="{FF2B5EF4-FFF2-40B4-BE49-F238E27FC236}">
                <a16:creationId xmlns:a16="http://schemas.microsoft.com/office/drawing/2014/main" id="{E2455CC9-9680-739E-0512-67F1CA9443DB}"/>
              </a:ext>
            </a:extLst>
          </p:cNvPr>
          <p:cNvCxnSpPr/>
          <p:nvPr/>
        </p:nvCxnSpPr>
        <p:spPr>
          <a:xfrm>
            <a:off x="7316679" y="6143199"/>
            <a:ext cx="639192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8" name="Пряма сполучна лінія 1027">
            <a:extLst>
              <a:ext uri="{FF2B5EF4-FFF2-40B4-BE49-F238E27FC236}">
                <a16:creationId xmlns:a16="http://schemas.microsoft.com/office/drawing/2014/main" id="{9F7B1D3E-A553-B925-AC2B-BB22F2B6801E}"/>
              </a:ext>
            </a:extLst>
          </p:cNvPr>
          <p:cNvCxnSpPr/>
          <p:nvPr/>
        </p:nvCxnSpPr>
        <p:spPr>
          <a:xfrm>
            <a:off x="8745984" y="6143199"/>
            <a:ext cx="639192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9" name="Пряма сполучна лінія 1028">
            <a:extLst>
              <a:ext uri="{FF2B5EF4-FFF2-40B4-BE49-F238E27FC236}">
                <a16:creationId xmlns:a16="http://schemas.microsoft.com/office/drawing/2014/main" id="{0A4953E5-F059-C60A-A19D-9246E86025E0}"/>
              </a:ext>
            </a:extLst>
          </p:cNvPr>
          <p:cNvCxnSpPr/>
          <p:nvPr/>
        </p:nvCxnSpPr>
        <p:spPr>
          <a:xfrm>
            <a:off x="10228555" y="6143199"/>
            <a:ext cx="639192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0" name="TextBox 1029">
            <a:extLst>
              <a:ext uri="{FF2B5EF4-FFF2-40B4-BE49-F238E27FC236}">
                <a16:creationId xmlns:a16="http://schemas.microsoft.com/office/drawing/2014/main" id="{6861836B-DCFB-A53A-3BF0-B0C8CB5A50AC}"/>
              </a:ext>
            </a:extLst>
          </p:cNvPr>
          <p:cNvSpPr txBox="1"/>
          <p:nvPr/>
        </p:nvSpPr>
        <p:spPr>
          <a:xfrm>
            <a:off x="9201074" y="222359"/>
            <a:ext cx="240803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2000" b="1" dirty="0" err="1">
                <a:solidFill>
                  <a:srgbClr val="FF0000"/>
                </a:solidFill>
                <a:latin typeface="Arial Black" panose="020B0A04020102020204" pitchFamily="34" charset="0"/>
              </a:rPr>
              <a:t>Аа</a:t>
            </a:r>
            <a:endParaRPr lang="uk-UA" sz="12000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1032" name="TextBox 1031">
            <a:extLst>
              <a:ext uri="{FF2B5EF4-FFF2-40B4-BE49-F238E27FC236}">
                <a16:creationId xmlns:a16="http://schemas.microsoft.com/office/drawing/2014/main" id="{187FEC60-A518-80FF-A122-931DE1855773}"/>
              </a:ext>
            </a:extLst>
          </p:cNvPr>
          <p:cNvSpPr txBox="1"/>
          <p:nvPr/>
        </p:nvSpPr>
        <p:spPr>
          <a:xfrm>
            <a:off x="5854824" y="473207"/>
            <a:ext cx="620549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b="0" i="0" dirty="0">
                <a:solidFill>
                  <a:srgbClr val="101F0B"/>
                </a:solidFill>
                <a:effectLst/>
                <a:latin typeface="Arial" panose="020B0604020202020204" pitchFamily="34" charset="0"/>
              </a:rPr>
              <a:t>Цю букву знають всі на світі,</a:t>
            </a:r>
            <a:br>
              <a:rPr lang="uk-UA" dirty="0"/>
            </a:br>
            <a:r>
              <a:rPr lang="uk-UA" b="0" i="0" dirty="0">
                <a:solidFill>
                  <a:srgbClr val="101F0B"/>
                </a:solidFill>
                <a:effectLst/>
                <a:latin typeface="Arial" panose="020B0604020202020204" pitchFamily="34" charset="0"/>
              </a:rPr>
              <a:t>Вона найперша в алфавіті,</a:t>
            </a:r>
            <a:br>
              <a:rPr lang="uk-UA" dirty="0"/>
            </a:br>
            <a:r>
              <a:rPr lang="uk-UA" b="0" i="0" dirty="0">
                <a:solidFill>
                  <a:srgbClr val="101F0B"/>
                </a:solidFill>
                <a:effectLst/>
                <a:latin typeface="Arial" panose="020B0604020202020204" pitchFamily="34" charset="0"/>
              </a:rPr>
              <a:t>Весела, гарна й гомінка,</a:t>
            </a:r>
            <a:br>
              <a:rPr lang="uk-UA" dirty="0"/>
            </a:br>
            <a:r>
              <a:rPr lang="uk-UA" b="0" i="0" dirty="0">
                <a:solidFill>
                  <a:srgbClr val="101F0B"/>
                </a:solidFill>
                <a:effectLst/>
                <a:latin typeface="Arial" panose="020B0604020202020204" pitchFamily="34" charset="0"/>
              </a:rPr>
              <a:t>І найскромніша </a:t>
            </a:r>
            <a:r>
              <a:rPr lang="uk-UA" b="1" i="0" dirty="0">
                <a:solidFill>
                  <a:srgbClr val="101F0B"/>
                </a:solidFill>
                <a:effectLst/>
                <a:latin typeface="Arial" panose="020B0604020202020204" pitchFamily="34" charset="0"/>
              </a:rPr>
              <a:t>буква А!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857624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17CFE41-CB7C-BC79-B42A-656FF2F64834}"/>
              </a:ext>
            </a:extLst>
          </p:cNvPr>
          <p:cNvSpPr txBox="1"/>
          <p:nvPr/>
        </p:nvSpPr>
        <p:spPr>
          <a:xfrm>
            <a:off x="9303797" y="292964"/>
            <a:ext cx="2157963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2000" dirty="0" err="1">
                <a:solidFill>
                  <a:srgbClr val="FF0000"/>
                </a:solidFill>
                <a:latin typeface="Arial Black" panose="020B0A04020102020204" pitchFamily="34" charset="0"/>
              </a:rPr>
              <a:t>Уу</a:t>
            </a:r>
            <a:endParaRPr lang="uk-UA" sz="120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050" name="Picture 2" descr="Українка.  Декорація настінна (ID#237752132), ціна: 152 ₴, купити на Prom.ua">
            <a:extLst>
              <a:ext uri="{FF2B5EF4-FFF2-40B4-BE49-F238E27FC236}">
                <a16:creationId xmlns:a16="http://schemas.microsoft.com/office/drawing/2014/main" id="{69A6F6D5-7D57-1AEE-8390-6AAEE6AD10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9645" y="196141"/>
            <a:ext cx="1999695" cy="3488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C3BD206-255C-9860-A10C-4C45B1EF5728}"/>
              </a:ext>
            </a:extLst>
          </p:cNvPr>
          <p:cNvSpPr txBox="1"/>
          <p:nvPr/>
        </p:nvSpPr>
        <p:spPr>
          <a:xfrm>
            <a:off x="743506" y="2876365"/>
            <a:ext cx="5234125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8800" b="1" dirty="0">
                <a:solidFill>
                  <a:srgbClr val="FF0000"/>
                </a:solidFill>
              </a:rPr>
              <a:t>у</a:t>
            </a:r>
            <a:r>
              <a:rPr lang="uk-UA" sz="8800" b="1" dirty="0"/>
              <a:t>кр</a:t>
            </a:r>
            <a:r>
              <a:rPr lang="uk-UA" sz="8800" b="1" dirty="0">
                <a:solidFill>
                  <a:srgbClr val="FF0000"/>
                </a:solidFill>
              </a:rPr>
              <a:t>а</a:t>
            </a:r>
            <a:r>
              <a:rPr lang="uk-UA" sz="8800" b="1" dirty="0"/>
              <a:t>їнк</a:t>
            </a:r>
            <a:r>
              <a:rPr lang="uk-UA" sz="8800" b="1" dirty="0">
                <a:solidFill>
                  <a:srgbClr val="FF0000"/>
                </a:solidFill>
              </a:rPr>
              <a:t>а</a:t>
            </a:r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7E588A36-B396-B4C1-7556-A7AA20651626}"/>
              </a:ext>
            </a:extLst>
          </p:cNvPr>
          <p:cNvSpPr/>
          <p:nvPr/>
        </p:nvSpPr>
        <p:spPr>
          <a:xfrm>
            <a:off x="878889" y="4411907"/>
            <a:ext cx="346229" cy="336698"/>
          </a:xfrm>
          <a:prstGeom prst="ellipse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C12FB978-FF53-8E4C-7EE8-4A8B6F39A6CC}"/>
              </a:ext>
            </a:extLst>
          </p:cNvPr>
          <p:cNvSpPr/>
          <p:nvPr/>
        </p:nvSpPr>
        <p:spPr>
          <a:xfrm>
            <a:off x="3039492" y="4411907"/>
            <a:ext cx="346229" cy="336698"/>
          </a:xfrm>
          <a:prstGeom prst="ellipse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0F633432-2E8E-67DF-AD28-E50B82B705C3}"/>
              </a:ext>
            </a:extLst>
          </p:cNvPr>
          <p:cNvSpPr/>
          <p:nvPr/>
        </p:nvSpPr>
        <p:spPr>
          <a:xfrm>
            <a:off x="5200095" y="4411907"/>
            <a:ext cx="346229" cy="336698"/>
          </a:xfrm>
          <a:prstGeom prst="ellipse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2052" name="Picture 4" descr="Картинки ученик - 81 фото">
            <a:extLst>
              <a:ext uri="{FF2B5EF4-FFF2-40B4-BE49-F238E27FC236}">
                <a16:creationId xmlns:a16="http://schemas.microsoft.com/office/drawing/2014/main" id="{FBCD0F30-C196-4B51-3818-62AFDFE6BF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4724" y="2006098"/>
            <a:ext cx="2352583" cy="3187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C2AA8BC-5BE9-41D0-4B8C-A4FE128E334B}"/>
              </a:ext>
            </a:extLst>
          </p:cNvPr>
          <p:cNvSpPr txBox="1"/>
          <p:nvPr/>
        </p:nvSpPr>
        <p:spPr>
          <a:xfrm>
            <a:off x="7360698" y="4626045"/>
            <a:ext cx="344196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8800" b="1" dirty="0">
                <a:solidFill>
                  <a:srgbClr val="FF0000"/>
                </a:solidFill>
              </a:rPr>
              <a:t>у</a:t>
            </a:r>
            <a:r>
              <a:rPr lang="uk-UA" sz="8800" b="1" dirty="0"/>
              <a:t>чень</a:t>
            </a:r>
          </a:p>
        </p:txBody>
      </p:sp>
      <p:sp>
        <p:nvSpPr>
          <p:cNvPr id="10" name="Овал 9">
            <a:extLst>
              <a:ext uri="{FF2B5EF4-FFF2-40B4-BE49-F238E27FC236}">
                <a16:creationId xmlns:a16="http://schemas.microsoft.com/office/drawing/2014/main" id="{1F588BE5-BDE5-691D-7D9D-3B1CE3E6B630}"/>
              </a:ext>
            </a:extLst>
          </p:cNvPr>
          <p:cNvSpPr/>
          <p:nvPr/>
        </p:nvSpPr>
        <p:spPr>
          <a:xfrm>
            <a:off x="7432089" y="6206676"/>
            <a:ext cx="346229" cy="336698"/>
          </a:xfrm>
          <a:prstGeom prst="ellipse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096299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D45687B-1C44-1AFF-CA3C-1B7908248C53}"/>
              </a:ext>
            </a:extLst>
          </p:cNvPr>
          <p:cNvSpPr txBox="1"/>
          <p:nvPr/>
        </p:nvSpPr>
        <p:spPr>
          <a:xfrm>
            <a:off x="8657947" y="2031169"/>
            <a:ext cx="609452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1600" b="0" i="0" dirty="0">
                <a:effectLst/>
                <a:latin typeface="Arial" panose="020B0604020202020204" pitchFamily="34" charset="0"/>
              </a:rPr>
              <a:t>А ця ось літера сумна:</a:t>
            </a:r>
            <a:br>
              <a:rPr lang="uk-UA" sz="1600" dirty="0"/>
            </a:br>
            <a:r>
              <a:rPr lang="uk-UA" sz="1600" b="0" i="0" dirty="0">
                <a:effectLst/>
                <a:latin typeface="Arial" panose="020B0604020202020204" pitchFamily="34" charset="0"/>
              </a:rPr>
              <a:t>Ніяких слів не </a:t>
            </a:r>
            <a:r>
              <a:rPr lang="uk-UA" sz="1600" b="0" i="0" dirty="0" err="1">
                <a:effectLst/>
                <a:latin typeface="Arial" panose="020B0604020202020204" pitchFamily="34" charset="0"/>
              </a:rPr>
              <a:t>почина</a:t>
            </a:r>
            <a:r>
              <a:rPr lang="uk-UA" sz="1600" b="0" i="0" dirty="0">
                <a:effectLst/>
                <a:latin typeface="Arial" panose="020B0604020202020204" pitchFamily="34" charset="0"/>
              </a:rPr>
              <a:t>.</a:t>
            </a:r>
            <a:br>
              <a:rPr lang="uk-UA" sz="1600" dirty="0"/>
            </a:br>
            <a:r>
              <a:rPr lang="uk-UA" sz="1600" b="0" i="0" dirty="0">
                <a:effectLst/>
                <a:latin typeface="Arial" panose="020B0604020202020204" pitchFamily="34" charset="0"/>
              </a:rPr>
              <a:t>- </a:t>
            </a:r>
            <a:r>
              <a:rPr lang="uk-UA" sz="1600" b="0" i="0" dirty="0" err="1">
                <a:effectLst/>
                <a:latin typeface="Arial" panose="020B0604020202020204" pitchFamily="34" charset="0"/>
              </a:rPr>
              <a:t>Ич-ич</a:t>
            </a:r>
            <a:r>
              <a:rPr lang="uk-UA" sz="1600" b="0" i="0" dirty="0">
                <a:effectLst/>
                <a:latin typeface="Arial" panose="020B0604020202020204" pitchFamily="34" charset="0"/>
              </a:rPr>
              <a:t>! – сич дуже здивувавсь</a:t>
            </a:r>
            <a:br>
              <a:rPr lang="uk-UA" sz="1600" dirty="0"/>
            </a:br>
            <a:r>
              <a:rPr lang="uk-UA" sz="1600" b="0" i="0" dirty="0">
                <a:effectLst/>
                <a:latin typeface="Arial" panose="020B0604020202020204" pitchFamily="34" charset="0"/>
              </a:rPr>
              <a:t>І між гілками заховавсь.</a:t>
            </a:r>
            <a:br>
              <a:rPr lang="uk-UA" sz="1600" dirty="0"/>
            </a:br>
            <a:r>
              <a:rPr lang="uk-UA" sz="1600" b="0" i="0" dirty="0">
                <a:effectLst/>
                <a:latin typeface="Arial" panose="020B0604020202020204" pitchFamily="34" charset="0"/>
              </a:rPr>
              <a:t>- </a:t>
            </a:r>
            <a:r>
              <a:rPr lang="uk-UA" sz="1600" b="0" i="0" dirty="0" err="1">
                <a:effectLst/>
                <a:latin typeface="Arial" panose="020B0604020202020204" pitchFamily="34" charset="0"/>
              </a:rPr>
              <a:t>Ич</a:t>
            </a:r>
            <a:r>
              <a:rPr lang="uk-UA" sz="1600" b="0" i="0" dirty="0">
                <a:effectLst/>
                <a:latin typeface="Arial" panose="020B0604020202020204" pitchFamily="34" charset="0"/>
              </a:rPr>
              <a:t>!</a:t>
            </a:r>
            <a:endParaRPr lang="uk-UA" sz="16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0448FA1-6A5E-06AC-92B1-A749C3E2861B}"/>
              </a:ext>
            </a:extLst>
          </p:cNvPr>
          <p:cNvSpPr txBox="1"/>
          <p:nvPr/>
        </p:nvSpPr>
        <p:spPr>
          <a:xfrm>
            <a:off x="8842159" y="0"/>
            <a:ext cx="2948243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0" dirty="0" err="1">
                <a:solidFill>
                  <a:srgbClr val="FF0000"/>
                </a:solidFill>
                <a:latin typeface="Arial Black" panose="020B0A04020102020204" pitchFamily="34" charset="0"/>
              </a:rPr>
              <a:t>Ии</a:t>
            </a:r>
            <a:endParaRPr lang="uk-UA" sz="140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4098" name="Picture 2" descr="Иллюстрация Лисичка-сестричка в стиле 2d | Illustrators.ru">
            <a:extLst>
              <a:ext uri="{FF2B5EF4-FFF2-40B4-BE49-F238E27FC236}">
                <a16:creationId xmlns:a16="http://schemas.microsoft.com/office/drawing/2014/main" id="{4D412529-0538-4725-E975-4F3DEFE0B6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0579" y="194891"/>
            <a:ext cx="2559245" cy="3398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B83B80C-C8A6-CDA3-4AFB-D702922DA178}"/>
              </a:ext>
            </a:extLst>
          </p:cNvPr>
          <p:cNvSpPr txBox="1"/>
          <p:nvPr/>
        </p:nvSpPr>
        <p:spPr>
          <a:xfrm>
            <a:off x="1926269" y="3090672"/>
            <a:ext cx="4224233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8800" b="1" dirty="0"/>
              <a:t>л</a:t>
            </a:r>
            <a:r>
              <a:rPr lang="uk-UA" sz="8800" b="1" dirty="0">
                <a:solidFill>
                  <a:srgbClr val="FF0000"/>
                </a:solidFill>
              </a:rPr>
              <a:t>и</a:t>
            </a:r>
            <a:r>
              <a:rPr lang="uk-UA" sz="8800" b="1" dirty="0"/>
              <a:t>с</a:t>
            </a:r>
            <a:r>
              <a:rPr lang="uk-UA" sz="8800" b="1" dirty="0">
                <a:solidFill>
                  <a:srgbClr val="FF0000"/>
                </a:solidFill>
              </a:rPr>
              <a:t>и</a:t>
            </a:r>
            <a:r>
              <a:rPr lang="uk-UA" sz="8800" b="1" dirty="0"/>
              <a:t>ця</a:t>
            </a:r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254BC2C3-4096-299E-9A2F-DB71C950BD68}"/>
              </a:ext>
            </a:extLst>
          </p:cNvPr>
          <p:cNvSpPr/>
          <p:nvPr/>
        </p:nvSpPr>
        <p:spPr>
          <a:xfrm>
            <a:off x="2808273" y="4368873"/>
            <a:ext cx="346229" cy="336698"/>
          </a:xfrm>
          <a:prstGeom prst="ellipse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id="{414EA25B-93CD-7E50-7D2A-B3425384872A}"/>
              </a:ext>
            </a:extLst>
          </p:cNvPr>
          <p:cNvSpPr/>
          <p:nvPr/>
        </p:nvSpPr>
        <p:spPr>
          <a:xfrm>
            <a:off x="4262361" y="4368873"/>
            <a:ext cx="346229" cy="336698"/>
          </a:xfrm>
          <a:prstGeom prst="ellipse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4100" name="Picture 4" descr="Cartoon Owl PNG Images, Cartoon Clipart, Owl Clipart, Cartoon PNG  Transparent Background - Pngtree | Cute owl cartoon, Owl cartoon, Cartoon  clip art">
            <a:extLst>
              <a:ext uri="{FF2B5EF4-FFF2-40B4-BE49-F238E27FC236}">
                <a16:creationId xmlns:a16="http://schemas.microsoft.com/office/drawing/2014/main" id="{2C4F418B-2198-546B-D5B7-D63249ED8B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433" y="3593592"/>
            <a:ext cx="3408236" cy="273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EA795BC-8651-00F1-6C82-D09409EA374A}"/>
              </a:ext>
            </a:extLst>
          </p:cNvPr>
          <p:cNvSpPr txBox="1"/>
          <p:nvPr/>
        </p:nvSpPr>
        <p:spPr>
          <a:xfrm>
            <a:off x="6077712" y="4881098"/>
            <a:ext cx="2212465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8800" b="1" dirty="0"/>
              <a:t>с</a:t>
            </a:r>
            <a:r>
              <a:rPr lang="uk-UA" sz="8800" b="1" dirty="0">
                <a:solidFill>
                  <a:srgbClr val="FF0000"/>
                </a:solidFill>
              </a:rPr>
              <a:t>и</a:t>
            </a:r>
            <a:r>
              <a:rPr lang="uk-UA" sz="8800" b="1" dirty="0"/>
              <a:t>ч</a:t>
            </a:r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id="{58BC45F2-032C-8CFF-ABD6-8447424A614C}"/>
              </a:ext>
            </a:extLst>
          </p:cNvPr>
          <p:cNvSpPr/>
          <p:nvPr/>
        </p:nvSpPr>
        <p:spPr>
          <a:xfrm>
            <a:off x="7010829" y="6231201"/>
            <a:ext cx="346229" cy="336698"/>
          </a:xfrm>
          <a:prstGeom prst="ellipse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708835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793350F-4033-682D-9E44-299FC7820DF0}"/>
              </a:ext>
            </a:extLst>
          </p:cNvPr>
          <p:cNvSpPr txBox="1"/>
          <p:nvPr/>
        </p:nvSpPr>
        <p:spPr>
          <a:xfrm>
            <a:off x="10360241" y="133165"/>
            <a:ext cx="1297150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2000" dirty="0" err="1">
                <a:solidFill>
                  <a:srgbClr val="FF0000"/>
                </a:solidFill>
                <a:latin typeface="Arial Black" panose="020B0A04020102020204" pitchFamily="34" charset="0"/>
              </a:rPr>
              <a:t>Іі</a:t>
            </a:r>
            <a:endParaRPr lang="uk-UA" sz="120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3074" name="Picture 2" descr="Синя свічка, брати Грімм, читати казку про синю свічку онлайн безкоштовно |  Російська казка">
            <a:extLst>
              <a:ext uri="{FF2B5EF4-FFF2-40B4-BE49-F238E27FC236}">
                <a16:creationId xmlns:a16="http://schemas.microsoft.com/office/drawing/2014/main" id="{76E24FFA-9B67-B7B0-1806-2D1BD19BF2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9801" y="244553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6DC1670-E7AC-0E54-6444-6F587173E6E2}"/>
              </a:ext>
            </a:extLst>
          </p:cNvPr>
          <p:cNvSpPr txBox="1"/>
          <p:nvPr/>
        </p:nvSpPr>
        <p:spPr>
          <a:xfrm>
            <a:off x="168676" y="1686757"/>
            <a:ext cx="247535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dirty="0"/>
              <a:t>Буква </a:t>
            </a:r>
            <a:r>
              <a:rPr lang="uk-UA" sz="1400" b="1" dirty="0">
                <a:solidFill>
                  <a:srgbClr val="FF0000"/>
                </a:solidFill>
                <a:latin typeface="Arial Black" panose="020B0A04020102020204" pitchFamily="34" charset="0"/>
              </a:rPr>
              <a:t>і</a:t>
            </a:r>
            <a:r>
              <a:rPr lang="uk-UA" sz="1400" dirty="0">
                <a:latin typeface="Arial Black" panose="020B0A04020102020204" pitchFamily="34" charset="0"/>
              </a:rPr>
              <a:t> </a:t>
            </a:r>
            <a:r>
              <a:rPr lang="uk-UA" sz="1400" dirty="0"/>
              <a:t>неначе свічка </a:t>
            </a:r>
          </a:p>
          <a:p>
            <a:r>
              <a:rPr lang="uk-UA" sz="1400" dirty="0"/>
              <a:t>з ясним вогником вгорі.</a:t>
            </a:r>
          </a:p>
          <a:p>
            <a:r>
              <a:rPr lang="uk-UA" sz="1400" dirty="0"/>
              <a:t>А погасне чорний </a:t>
            </a:r>
            <a:r>
              <a:rPr lang="uk-UA" sz="1400" dirty="0" err="1"/>
              <a:t>гнотик</a:t>
            </a:r>
            <a:r>
              <a:rPr lang="uk-UA" sz="1400" dirty="0"/>
              <a:t>,</a:t>
            </a:r>
          </a:p>
          <a:p>
            <a:r>
              <a:rPr lang="uk-UA" sz="1400" dirty="0"/>
              <a:t>Стане крапкою вгорі.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5C6C4E8-DB97-FE2D-E076-3A8A6BDDEA15}"/>
              </a:ext>
            </a:extLst>
          </p:cNvPr>
          <p:cNvSpPr txBox="1"/>
          <p:nvPr/>
        </p:nvSpPr>
        <p:spPr>
          <a:xfrm>
            <a:off x="10901777" y="4067780"/>
            <a:ext cx="195308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6000" b="1" dirty="0">
                <a:solidFill>
                  <a:schemeClr val="accent2">
                    <a:lumMod val="75000"/>
                  </a:schemeClr>
                </a:solidFill>
              </a:rPr>
              <a:t>І</a:t>
            </a:r>
          </a:p>
        </p:txBody>
      </p:sp>
      <p:pic>
        <p:nvPicPr>
          <p:cNvPr id="8" name="Рисунок 7" descr="Сценарна майстерня. ГОРОБЧИК ЧІК І ПШЕНИЧНИЙ КОЛОСОК">
            <a:extLst>
              <a:ext uri="{FF2B5EF4-FFF2-40B4-BE49-F238E27FC236}">
                <a16:creationId xmlns:a16="http://schemas.microsoft.com/office/drawing/2014/main" id="{70FEE283-640F-100F-BE7E-BBA8DCC228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8833" y="3429000"/>
            <a:ext cx="1127760" cy="11049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A6818BE-6FB1-6CB8-5167-59B8F5370BB1}"/>
              </a:ext>
            </a:extLst>
          </p:cNvPr>
          <p:cNvSpPr txBox="1"/>
          <p:nvPr/>
        </p:nvSpPr>
        <p:spPr>
          <a:xfrm>
            <a:off x="8506141" y="4533900"/>
            <a:ext cx="269657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dirty="0"/>
              <a:t>Схожа буква </a:t>
            </a:r>
            <a:r>
              <a:rPr lang="uk-UA" sz="1400" b="1" dirty="0">
                <a:solidFill>
                  <a:srgbClr val="FF0000"/>
                </a:solidFill>
                <a:latin typeface="Arial Black" panose="020B0A04020102020204" pitchFamily="34" charset="0"/>
              </a:rPr>
              <a:t>і</a:t>
            </a:r>
            <a:r>
              <a:rPr lang="uk-UA" sz="1400" dirty="0">
                <a:latin typeface="Arial Black" panose="020B0A04020102020204" pitchFamily="34" charset="0"/>
              </a:rPr>
              <a:t> </a:t>
            </a:r>
            <a:r>
              <a:rPr lang="uk-UA" sz="1400" dirty="0"/>
              <a:t>на стовпчик.</a:t>
            </a:r>
          </a:p>
          <a:p>
            <a:r>
              <a:rPr lang="uk-UA" sz="1400" dirty="0"/>
              <a:t>На стовпці сидить горобчик.</a:t>
            </a:r>
          </a:p>
          <a:p>
            <a:r>
              <a:rPr lang="uk-UA" sz="1400" dirty="0"/>
              <a:t>Лиш горобчик підлетить, </a:t>
            </a:r>
          </a:p>
          <a:p>
            <a:r>
              <a:rPr lang="uk-UA" sz="1400" dirty="0"/>
              <a:t>Наче крапка замигтить.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91F228A-E69C-3E73-D28E-06CF3B5FE9D0}"/>
              </a:ext>
            </a:extLst>
          </p:cNvPr>
          <p:cNvSpPr txBox="1"/>
          <p:nvPr/>
        </p:nvSpPr>
        <p:spPr>
          <a:xfrm>
            <a:off x="6951215" y="552635"/>
            <a:ext cx="1665841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6000" b="1" dirty="0" err="1">
                <a:solidFill>
                  <a:srgbClr val="00B050"/>
                </a:solidFill>
                <a:latin typeface="Arial Black" panose="020B0A04020102020204" pitchFamily="34" charset="0"/>
              </a:rPr>
              <a:t>Іі</a:t>
            </a:r>
            <a:endParaRPr lang="uk-UA" sz="16000" b="1" dirty="0">
              <a:solidFill>
                <a:srgbClr val="00B050"/>
              </a:solidFill>
              <a:latin typeface="Arial Black" panose="020B0A04020102020204" pitchFamily="34" charset="0"/>
            </a:endParaRPr>
          </a:p>
        </p:txBody>
      </p:sp>
      <p:pic>
        <p:nvPicPr>
          <p:cNvPr id="3082" name="Picture 10" descr="Шапка для дітей — Все для дитячого садка.">
            <a:extLst>
              <a:ext uri="{FF2B5EF4-FFF2-40B4-BE49-F238E27FC236}">
                <a16:creationId xmlns:a16="http://schemas.microsoft.com/office/drawing/2014/main" id="{ED7F2C4C-95C7-C15A-AADA-3BCAB9BBD6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0307" y="378645"/>
            <a:ext cx="1047566" cy="1020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7323F52-B504-96C4-F32E-683E4CD59615}"/>
              </a:ext>
            </a:extLst>
          </p:cNvPr>
          <p:cNvSpPr txBox="1"/>
          <p:nvPr/>
        </p:nvSpPr>
        <p:spPr>
          <a:xfrm>
            <a:off x="3910045" y="162299"/>
            <a:ext cx="41745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dirty="0"/>
              <a:t>Розгляньте велику і маленьку букви </a:t>
            </a:r>
            <a:r>
              <a:rPr lang="uk-UA" sz="1400" b="1" dirty="0" err="1">
                <a:latin typeface="Arial Black" panose="020B0A04020102020204" pitchFamily="34" charset="0"/>
              </a:rPr>
              <a:t>Іі</a:t>
            </a:r>
            <a:r>
              <a:rPr lang="uk-UA" sz="1400" b="1" dirty="0">
                <a:latin typeface="Arial Black" panose="020B0A04020102020204" pitchFamily="34" charset="0"/>
              </a:rPr>
              <a:t>. </a:t>
            </a:r>
          </a:p>
          <a:p>
            <a:r>
              <a:rPr lang="uk-UA" sz="1400" dirty="0" err="1"/>
              <a:t>Дослідіть</a:t>
            </a:r>
            <a:r>
              <a:rPr lang="uk-UA" sz="1400" dirty="0"/>
              <a:t>: чим вони схожі і чим відрізняються.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FE408D0-EEB4-0E45-497B-914D8E4586A4}"/>
              </a:ext>
            </a:extLst>
          </p:cNvPr>
          <p:cNvSpPr txBox="1"/>
          <p:nvPr/>
        </p:nvSpPr>
        <p:spPr>
          <a:xfrm>
            <a:off x="6169030" y="2462493"/>
            <a:ext cx="4259499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dirty="0"/>
              <a:t>Мов кілочок буква</a:t>
            </a:r>
            <a:r>
              <a:rPr lang="uk-UA" sz="1400" b="1" dirty="0">
                <a:solidFill>
                  <a:srgbClr val="FF0000"/>
                </a:solidFill>
                <a:latin typeface="Arial Black" panose="020B0A04020102020204" pitchFamily="34" charset="0"/>
              </a:rPr>
              <a:t> і </a:t>
            </a:r>
            <a:r>
              <a:rPr lang="uk-UA" sz="1400" dirty="0"/>
              <a:t>з шапкою на голові.</a:t>
            </a:r>
          </a:p>
          <a:p>
            <a:r>
              <a:rPr lang="uk-UA" sz="1400" dirty="0"/>
              <a:t>Чи не шапка то, а крапка у малої букви і.</a:t>
            </a:r>
          </a:p>
          <a:p>
            <a:r>
              <a:rPr lang="uk-UA" sz="1400" dirty="0"/>
              <a:t>А велика личко мила, певно шапку загубила.</a:t>
            </a:r>
          </a:p>
          <a:p>
            <a:r>
              <a:rPr lang="uk-UA" sz="1400" dirty="0"/>
              <a:t>Отакі вони чудні,</a:t>
            </a:r>
          </a:p>
          <a:p>
            <a:r>
              <a:rPr lang="uk-UA" sz="1400" dirty="0"/>
              <a:t>Дві сестриці букви </a:t>
            </a:r>
            <a:r>
              <a:rPr lang="uk-UA" sz="1400" b="1" dirty="0" err="1">
                <a:solidFill>
                  <a:srgbClr val="FF0000"/>
                </a:solidFill>
                <a:latin typeface="Arial Black" panose="020B0A04020102020204" pitchFamily="34" charset="0"/>
              </a:rPr>
              <a:t>Іі</a:t>
            </a:r>
            <a:r>
              <a:rPr lang="uk-UA" sz="1400" dirty="0">
                <a:latin typeface="Arial Black" panose="020B0A04020102020204" pitchFamily="34" charset="0"/>
              </a:rPr>
              <a:t>.</a:t>
            </a:r>
          </a:p>
        </p:txBody>
      </p:sp>
      <p:pic>
        <p:nvPicPr>
          <p:cNvPr id="3084" name="Picture 12" descr="Ідеї на тему «Индейцы» (43) | малюнки, дитячі для хлопчика ...">
            <a:extLst>
              <a:ext uri="{FF2B5EF4-FFF2-40B4-BE49-F238E27FC236}">
                <a16:creationId xmlns:a16="http://schemas.microsoft.com/office/drawing/2014/main" id="{B26E2368-F5D8-9457-D310-63DA3A0290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6621" y="2387678"/>
            <a:ext cx="2526776" cy="3225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18EECF6B-670B-8BBE-9A03-39F8E1B1DA6E}"/>
              </a:ext>
            </a:extLst>
          </p:cNvPr>
          <p:cNvSpPr txBox="1"/>
          <p:nvPr/>
        </p:nvSpPr>
        <p:spPr>
          <a:xfrm>
            <a:off x="1685650" y="4890359"/>
            <a:ext cx="5617243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8800" b="1" dirty="0">
                <a:solidFill>
                  <a:srgbClr val="FF0000"/>
                </a:solidFill>
              </a:rPr>
              <a:t>і</a:t>
            </a:r>
            <a:r>
              <a:rPr lang="uk-UA" sz="8800" b="1" dirty="0"/>
              <a:t>нд</a:t>
            </a:r>
            <a:r>
              <a:rPr lang="uk-UA" sz="8800" b="1" dirty="0">
                <a:solidFill>
                  <a:srgbClr val="FF0000"/>
                </a:solidFill>
              </a:rPr>
              <a:t>іа</a:t>
            </a:r>
            <a:r>
              <a:rPr lang="uk-UA" sz="8800" b="1" dirty="0"/>
              <a:t>нець</a:t>
            </a:r>
          </a:p>
        </p:txBody>
      </p:sp>
      <p:sp>
        <p:nvSpPr>
          <p:cNvPr id="14" name="Овал 13">
            <a:extLst>
              <a:ext uri="{FF2B5EF4-FFF2-40B4-BE49-F238E27FC236}">
                <a16:creationId xmlns:a16="http://schemas.microsoft.com/office/drawing/2014/main" id="{F2F2C275-69D5-00B6-9480-8F13DFD7BEC9}"/>
              </a:ext>
            </a:extLst>
          </p:cNvPr>
          <p:cNvSpPr/>
          <p:nvPr/>
        </p:nvSpPr>
        <p:spPr>
          <a:xfrm>
            <a:off x="1775534" y="6168560"/>
            <a:ext cx="346229" cy="336698"/>
          </a:xfrm>
          <a:prstGeom prst="ellipse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C1818910-5F3D-1350-66F8-77260518CCC6}"/>
              </a:ext>
            </a:extLst>
          </p:cNvPr>
          <p:cNvSpPr/>
          <p:nvPr/>
        </p:nvSpPr>
        <p:spPr>
          <a:xfrm>
            <a:off x="3320248" y="6168560"/>
            <a:ext cx="346229" cy="336698"/>
          </a:xfrm>
          <a:prstGeom prst="ellipse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6" name="Овал 15">
            <a:extLst>
              <a:ext uri="{FF2B5EF4-FFF2-40B4-BE49-F238E27FC236}">
                <a16:creationId xmlns:a16="http://schemas.microsoft.com/office/drawing/2014/main" id="{F1777117-E048-2CFE-F18C-9A61FC038644}"/>
              </a:ext>
            </a:extLst>
          </p:cNvPr>
          <p:cNvSpPr/>
          <p:nvPr/>
        </p:nvSpPr>
        <p:spPr>
          <a:xfrm>
            <a:off x="3929421" y="6168560"/>
            <a:ext cx="346229" cy="336698"/>
          </a:xfrm>
          <a:prstGeom prst="ellipse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494888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BCC8D07-BE21-68F0-208F-19C2B4235ADB}"/>
              </a:ext>
            </a:extLst>
          </p:cNvPr>
          <p:cNvSpPr txBox="1"/>
          <p:nvPr/>
        </p:nvSpPr>
        <p:spPr>
          <a:xfrm>
            <a:off x="1864310" y="115410"/>
            <a:ext cx="10327689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8800" dirty="0">
                <a:solidFill>
                  <a:srgbClr val="0070C0"/>
                </a:solidFill>
                <a:latin typeface="Arial Black" panose="020B0A04020102020204" pitchFamily="34" charset="0"/>
              </a:rPr>
              <a:t>АМ  </a:t>
            </a:r>
            <a:r>
              <a:rPr lang="uk-UA" sz="8800" dirty="0">
                <a:solidFill>
                  <a:srgbClr val="00B050"/>
                </a:solidFill>
                <a:latin typeface="Arial Black" panose="020B0A04020102020204" pitchFamily="34" charset="0"/>
              </a:rPr>
              <a:t>УМ</a:t>
            </a:r>
            <a:r>
              <a:rPr lang="uk-UA" sz="8800" dirty="0">
                <a:solidFill>
                  <a:srgbClr val="0070C0"/>
                </a:solidFill>
                <a:latin typeface="Arial Black" panose="020B0A04020102020204" pitchFamily="34" charset="0"/>
              </a:rPr>
              <a:t>  ИМ  </a:t>
            </a:r>
            <a:r>
              <a:rPr lang="uk-UA" sz="8800" dirty="0">
                <a:solidFill>
                  <a:srgbClr val="00B050"/>
                </a:solidFill>
                <a:latin typeface="Arial Black" panose="020B0A04020102020204" pitchFamily="34" charset="0"/>
              </a:rPr>
              <a:t>ІМ</a:t>
            </a:r>
          </a:p>
          <a:p>
            <a:r>
              <a:rPr lang="uk-UA" sz="8800" dirty="0">
                <a:solidFill>
                  <a:srgbClr val="0070C0"/>
                </a:solidFill>
                <a:latin typeface="Arial Black" panose="020B0A04020102020204" pitchFamily="34" charset="0"/>
              </a:rPr>
              <a:t>МА  </a:t>
            </a:r>
            <a:r>
              <a:rPr lang="uk-UA" sz="8800" dirty="0">
                <a:solidFill>
                  <a:srgbClr val="00B050"/>
                </a:solidFill>
                <a:latin typeface="Arial Black" panose="020B0A04020102020204" pitchFamily="34" charset="0"/>
              </a:rPr>
              <a:t>МУ</a:t>
            </a:r>
            <a:r>
              <a:rPr lang="uk-UA" sz="8800" dirty="0">
                <a:solidFill>
                  <a:srgbClr val="0070C0"/>
                </a:solidFill>
                <a:latin typeface="Arial Black" panose="020B0A04020102020204" pitchFamily="34" charset="0"/>
              </a:rPr>
              <a:t>  МИ  </a:t>
            </a:r>
            <a:r>
              <a:rPr lang="uk-UA" sz="8800" dirty="0">
                <a:solidFill>
                  <a:srgbClr val="00B050"/>
                </a:solidFill>
                <a:latin typeface="Arial Black" panose="020B0A04020102020204" pitchFamily="34" charset="0"/>
              </a:rPr>
              <a:t>МІ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B906C8E-E3A8-EE02-CA46-FBB32F067A8C}"/>
              </a:ext>
            </a:extLst>
          </p:cNvPr>
          <p:cNvSpPr txBox="1"/>
          <p:nvPr/>
        </p:nvSpPr>
        <p:spPr>
          <a:xfrm>
            <a:off x="1376039" y="3874966"/>
            <a:ext cx="1067983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8800" dirty="0">
                <a:solidFill>
                  <a:srgbClr val="7030A0"/>
                </a:solidFill>
                <a:latin typeface="Arial Black" panose="020B0A04020102020204" pitchFamily="34" charset="0"/>
              </a:rPr>
              <a:t>МА-МА</a:t>
            </a:r>
            <a:r>
              <a:rPr lang="uk-UA" sz="8800" dirty="0">
                <a:latin typeface="Arial Black" panose="020B0A04020102020204" pitchFamily="34" charset="0"/>
              </a:rPr>
              <a:t>    </a:t>
            </a:r>
            <a:r>
              <a:rPr lang="uk-UA" sz="8800" dirty="0">
                <a:solidFill>
                  <a:schemeClr val="accent5">
                    <a:lumMod val="75000"/>
                  </a:schemeClr>
                </a:solidFill>
                <a:latin typeface="Arial Black" panose="020B0A04020102020204" pitchFamily="34" charset="0"/>
              </a:rPr>
              <a:t>АМ-АМ</a:t>
            </a:r>
          </a:p>
          <a:p>
            <a:r>
              <a:rPr lang="uk-UA" sz="8800" dirty="0">
                <a:solidFill>
                  <a:srgbClr val="FFC000"/>
                </a:solidFill>
                <a:latin typeface="Arial Black" panose="020B0A04020102020204" pitchFamily="34" charset="0"/>
              </a:rPr>
              <a:t>МА-МИ</a:t>
            </a:r>
            <a:r>
              <a:rPr lang="uk-UA" sz="8800" dirty="0">
                <a:latin typeface="Arial Black" panose="020B0A04020102020204" pitchFamily="34" charset="0"/>
              </a:rPr>
              <a:t>    МУ-МУ</a:t>
            </a:r>
          </a:p>
        </p:txBody>
      </p:sp>
    </p:spTree>
    <p:extLst>
      <p:ext uri="{BB962C8B-B14F-4D97-AF65-F5344CB8AC3E}">
        <p14:creationId xmlns:p14="http://schemas.microsoft.com/office/powerpoint/2010/main" val="11125990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2359B15-B745-A41C-F6C5-CE06AB093229}"/>
              </a:ext>
            </a:extLst>
          </p:cNvPr>
          <p:cNvSpPr txBox="1"/>
          <p:nvPr/>
        </p:nvSpPr>
        <p:spPr>
          <a:xfrm>
            <a:off x="2024109" y="470517"/>
            <a:ext cx="46506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Проспіваємо  пісеньку з мишенятком.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1903EC6-B0A4-1270-2B07-6A580D472135}"/>
              </a:ext>
            </a:extLst>
          </p:cNvPr>
          <p:cNvSpPr txBox="1"/>
          <p:nvPr/>
        </p:nvSpPr>
        <p:spPr>
          <a:xfrm>
            <a:off x="1917576" y="763480"/>
            <a:ext cx="6300123" cy="55092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8800" dirty="0" err="1">
                <a:solidFill>
                  <a:srgbClr val="FFC000"/>
                </a:solidFill>
                <a:latin typeface="Arial Black" panose="020B0A04020102020204" pitchFamily="34" charset="0"/>
              </a:rPr>
              <a:t>Ма-ма-ма</a:t>
            </a:r>
            <a:endParaRPr lang="uk-UA" sz="8800" dirty="0">
              <a:solidFill>
                <a:srgbClr val="FFC000"/>
              </a:solidFill>
              <a:latin typeface="Arial Black" panose="020B0A04020102020204" pitchFamily="34" charset="0"/>
            </a:endParaRPr>
          </a:p>
          <a:p>
            <a:r>
              <a:rPr lang="uk-UA" sz="8800" dirty="0">
                <a:solidFill>
                  <a:srgbClr val="002060"/>
                </a:solidFill>
                <a:latin typeface="Arial Black" panose="020B0A04020102020204" pitchFamily="34" charset="0"/>
              </a:rPr>
              <a:t>Му-му-му</a:t>
            </a:r>
          </a:p>
          <a:p>
            <a:r>
              <a:rPr lang="uk-UA" sz="8800" dirty="0">
                <a:solidFill>
                  <a:srgbClr val="00B0F0"/>
                </a:solidFill>
                <a:latin typeface="Arial Black" panose="020B0A04020102020204" pitchFamily="34" charset="0"/>
              </a:rPr>
              <a:t>Ми-ми-ми</a:t>
            </a:r>
          </a:p>
          <a:p>
            <a:r>
              <a:rPr lang="uk-UA" sz="8800" dirty="0">
                <a:solidFill>
                  <a:srgbClr val="00B050"/>
                </a:solidFill>
                <a:latin typeface="Arial Black" panose="020B0A04020102020204" pitchFamily="34" charset="0"/>
              </a:rPr>
              <a:t>Мі-мі-мі</a:t>
            </a:r>
          </a:p>
        </p:txBody>
      </p:sp>
      <p:pic>
        <p:nvPicPr>
          <p:cNvPr id="6154" name="Picture 10" descr="Милые рисунки, Мультяшные рисунки, Рисунки животных">
            <a:extLst>
              <a:ext uri="{FF2B5EF4-FFF2-40B4-BE49-F238E27FC236}">
                <a16:creationId xmlns:a16="http://schemas.microsoft.com/office/drawing/2014/main" id="{10E28BAD-99E3-E11A-FF26-5DC95BFAE1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7699" y="1908884"/>
            <a:ext cx="382905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62191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5222D63-0DB8-F55B-A931-4D9536DD0EE4}"/>
              </a:ext>
            </a:extLst>
          </p:cNvPr>
          <p:cNvSpPr txBox="1"/>
          <p:nvPr/>
        </p:nvSpPr>
        <p:spPr>
          <a:xfrm>
            <a:off x="1233996" y="257452"/>
            <a:ext cx="30732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Читаємо слова і речення</a:t>
            </a:r>
          </a:p>
        </p:txBody>
      </p:sp>
      <p:pic>
        <p:nvPicPr>
          <p:cNvPr id="5122" name="Picture 2" descr="Людмила Петрановська: 5 найскладніших питань виховання">
            <a:extLst>
              <a:ext uri="{FF2B5EF4-FFF2-40B4-BE49-F238E27FC236}">
                <a16:creationId xmlns:a16="http://schemas.microsoft.com/office/drawing/2014/main" id="{2DBF3F97-AFD1-43F7-80FF-6255A865CA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3526" y="138575"/>
            <a:ext cx="7259253" cy="4779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EE835F5-5B7E-173D-A091-732ABF090068}"/>
              </a:ext>
            </a:extLst>
          </p:cNvPr>
          <p:cNvSpPr txBox="1"/>
          <p:nvPr/>
        </p:nvSpPr>
        <p:spPr>
          <a:xfrm>
            <a:off x="689221" y="3684233"/>
            <a:ext cx="8452955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8800" dirty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</a:rPr>
              <a:t>Ми  у  </a:t>
            </a:r>
            <a:r>
              <a:rPr lang="uk-UA" sz="8800" dirty="0" err="1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</a:rPr>
              <a:t>ма</a:t>
            </a:r>
            <a:r>
              <a:rPr lang="uk-UA" sz="8800" dirty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</a:rPr>
              <a:t>-ми.</a:t>
            </a:r>
          </a:p>
          <a:p>
            <a:r>
              <a:rPr lang="uk-UA" sz="8800" dirty="0">
                <a:solidFill>
                  <a:srgbClr val="002060"/>
                </a:solidFill>
                <a:latin typeface="Arial Black" panose="020B0A04020102020204" pitchFamily="34" charset="0"/>
              </a:rPr>
              <a:t>Ми  і  </a:t>
            </a:r>
            <a:r>
              <a:rPr lang="uk-UA" sz="8800" dirty="0" err="1">
                <a:solidFill>
                  <a:srgbClr val="002060"/>
                </a:solidFill>
                <a:latin typeface="Arial Black" panose="020B0A04020102020204" pitchFamily="34" charset="0"/>
              </a:rPr>
              <a:t>ма-ма</a:t>
            </a:r>
            <a:r>
              <a:rPr lang="uk-UA" sz="8800" dirty="0">
                <a:solidFill>
                  <a:srgbClr val="002060"/>
                </a:solidFill>
                <a:latin typeface="Arial Black" panose="020B0A040201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78154117"/>
      </p:ext>
    </p:extLst>
  </p:cSld>
  <p:clrMapOvr>
    <a:masterClrMapping/>
  </p:clrMapOvr>
</p:sld>
</file>

<file path=ppt/theme/theme1.xml><?xml version="1.0" encoding="utf-8"?>
<a:theme xmlns:a="http://schemas.openxmlformats.org/drawingml/2006/main" name="Віхоть">
  <a:themeElements>
    <a:clrScheme name="Віхоть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Віхоть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іхоть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385</TotalTime>
  <Words>215</Words>
  <Application>Microsoft Office PowerPoint</Application>
  <PresentationFormat>Широкий екран</PresentationFormat>
  <Paragraphs>44</Paragraphs>
  <Slides>8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8</vt:i4>
      </vt:variant>
    </vt:vector>
  </HeadingPairs>
  <TitlesOfParts>
    <vt:vector size="14" baseType="lpstr">
      <vt:lpstr>Arial</vt:lpstr>
      <vt:lpstr>Arial Black</vt:lpstr>
      <vt:lpstr>Century Gothic</vt:lpstr>
      <vt:lpstr>Times New Roman</vt:lpstr>
      <vt:lpstr>Wingdings 3</vt:lpstr>
      <vt:lpstr>Віхоть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6</cp:revision>
  <dcterms:created xsi:type="dcterms:W3CDTF">2023-11-06T09:47:04Z</dcterms:created>
  <dcterms:modified xsi:type="dcterms:W3CDTF">2023-11-07T13:10:28Z</dcterms:modified>
</cp:coreProperties>
</file>