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mp4" ContentType="vide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media/image15.svg" ContentType="image/svg+xml"/>
  <Override PartName="/ppt/media/image17.svg" ContentType="image/svg+xml"/>
  <Override PartName="/ppt/media/image19.svg" ContentType="image/svg+xml"/>
  <Override PartName="/ppt/media/image21.svg" ContentType="image/svg+xml"/>
  <Override PartName="/ppt/media/image24.svg" ContentType="image/svg+xml"/>
  <Override PartName="/ppt/media/image28.svg" ContentType="image/svg+xml"/>
  <Override PartName="/ppt/media/image30.svg" ContentType="image/svg+xml"/>
  <Override PartName="/ppt/media/image34.svg" ContentType="image/svg+xml"/>
  <Override PartName="/ppt/media/image37.svg" ContentType="image/svg+xml"/>
  <Override PartName="/ppt/media/image42.svg" ContentType="image/svg+xml"/>
  <Override PartName="/ppt/media/image44.svg" ContentType="image/svg+xml"/>
  <Override PartName="/ppt/media/image5.svg" ContentType="image/svg+xml"/>
  <Override PartName="/ppt/media/image7.svg" ContentType="image/svg+xml"/>
  <Override PartName="/ppt/media/image9.svg" ContentType="image/svg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8288000" cy="10287000"/>
  <p:notesSz cx="6858000" cy="9144000"/>
  <p:embeddedFontLst>
    <p:embeddedFont>
      <p:font typeface="IreneFlorentina" panose="02000503000000000000"/>
      <p:regular r:id="rId15"/>
    </p:embeddedFont>
    <p:embeddedFont>
      <p:font typeface="Comic Sans MS" panose="030F0702030302020204" charset="0"/>
      <p:regular r:id="rId16"/>
      <p:bold r:id="rId17"/>
      <p:italic r:id="rId18"/>
      <p:boldItalic r:id="rId19"/>
    </p:embeddedFont>
    <p:embeddedFont>
      <p:font typeface="Calibri" panose="020F050202020403020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 showGuides="1"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font" Target="fonts/font9.fntdata"/><Relationship Id="rId22" Type="http://schemas.openxmlformats.org/officeDocument/2006/relationships/font" Target="fonts/font8.fntdata"/><Relationship Id="rId21" Type="http://schemas.openxmlformats.org/officeDocument/2006/relationships/font" Target="fonts/font7.fntdata"/><Relationship Id="rId20" Type="http://schemas.openxmlformats.org/officeDocument/2006/relationships/font" Target="fonts/font6.fntdata"/><Relationship Id="rId2" Type="http://schemas.openxmlformats.org/officeDocument/2006/relationships/theme" Target="theme/theme1.xml"/><Relationship Id="rId19" Type="http://schemas.openxmlformats.org/officeDocument/2006/relationships/font" Target="fonts/font5.fntdata"/><Relationship Id="rId18" Type="http://schemas.openxmlformats.org/officeDocument/2006/relationships/font" Target="fonts/font4.fntdata"/><Relationship Id="rId17" Type="http://schemas.openxmlformats.org/officeDocument/2006/relationships/font" Target="fonts/font3.fntdata"/><Relationship Id="rId16" Type="http://schemas.openxmlformats.org/officeDocument/2006/relationships/font" Target="fonts/font2.fntdata"/><Relationship Id="rId15" Type="http://schemas.openxmlformats.org/officeDocument/2006/relationships/font" Target="fonts/font1.fntdata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svg"/><Relationship Id="rId8" Type="http://schemas.openxmlformats.org/officeDocument/2006/relationships/image" Target="../media/image8.png"/><Relationship Id="rId7" Type="http://schemas.openxmlformats.org/officeDocument/2006/relationships/image" Target="../media/image7.svg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10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9.svg"/><Relationship Id="rId7" Type="http://schemas.openxmlformats.org/officeDocument/2006/relationships/image" Target="../media/image18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28.svg"/><Relationship Id="rId8" Type="http://schemas.openxmlformats.org/officeDocument/2006/relationships/image" Target="../media/image27.png"/><Relationship Id="rId7" Type="http://schemas.openxmlformats.org/officeDocument/2006/relationships/image" Target="../media/image26.png"/><Relationship Id="rId6" Type="http://schemas.openxmlformats.org/officeDocument/2006/relationships/image" Target="../media/image25.png"/><Relationship Id="rId5" Type="http://schemas.openxmlformats.org/officeDocument/2006/relationships/image" Target="../media/image24.svg"/><Relationship Id="rId4" Type="http://schemas.openxmlformats.org/officeDocument/2006/relationships/image" Target="../media/image23.png"/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31.png"/><Relationship Id="rId11" Type="http://schemas.openxmlformats.org/officeDocument/2006/relationships/image" Target="../media/image30.svg"/><Relationship Id="rId10" Type="http://schemas.openxmlformats.org/officeDocument/2006/relationships/image" Target="../media/image29.png"/><Relationship Id="rId1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2.jpeg"/><Relationship Id="rId2" Type="http://schemas.microsoft.com/office/2007/relationships/media" Target="../media/media1.mp4"/><Relationship Id="rId1" Type="http://schemas.openxmlformats.org/officeDocument/2006/relationships/video" Target="../media/media1.mp4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svg"/><Relationship Id="rId4" Type="http://schemas.openxmlformats.org/officeDocument/2006/relationships/image" Target="../media/image36.png"/><Relationship Id="rId3" Type="http://schemas.openxmlformats.org/officeDocument/2006/relationships/image" Target="../media/image35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44.svg"/><Relationship Id="rId5" Type="http://schemas.openxmlformats.org/officeDocument/2006/relationships/image" Target="../media/image43.png"/><Relationship Id="rId4" Type="http://schemas.openxmlformats.org/officeDocument/2006/relationships/image" Target="../media/image42.svg"/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image" Target="../media/image3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6.png"/><Relationship Id="rId1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alphaModFix amt="27000"/>
            </a:blip>
            <a:stretch>
              <a:fillRect l="-11215" t="-87474" r="-10533" b="-28968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3095464" y="7368782"/>
            <a:ext cx="23682613" cy="4895651"/>
          </a:xfrm>
          <a:custGeom>
            <a:avLst/>
            <a:gdLst/>
            <a:ahLst/>
            <a:cxnLst/>
            <a:rect l="l" t="t" r="r" b="b"/>
            <a:pathLst>
              <a:path w="23682613" h="4895651">
                <a:moveTo>
                  <a:pt x="0" y="0"/>
                </a:moveTo>
                <a:lnTo>
                  <a:pt x="23682613" y="0"/>
                </a:lnTo>
                <a:lnTo>
                  <a:pt x="23682613" y="4895651"/>
                </a:lnTo>
                <a:lnTo>
                  <a:pt x="0" y="489565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333" r="-2333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028700" y="2850294"/>
            <a:ext cx="16230600" cy="7581043"/>
          </a:xfrm>
          <a:custGeom>
            <a:avLst/>
            <a:gdLst/>
            <a:ahLst/>
            <a:cxnLst/>
            <a:rect l="l" t="t" r="r" b="b"/>
            <a:pathLst>
              <a:path w="16230600" h="7581043">
                <a:moveTo>
                  <a:pt x="0" y="0"/>
                </a:moveTo>
                <a:lnTo>
                  <a:pt x="16230600" y="0"/>
                </a:lnTo>
                <a:lnTo>
                  <a:pt x="16230600" y="7581042"/>
                </a:lnTo>
                <a:lnTo>
                  <a:pt x="0" y="758104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3155169">
            <a:off x="11134108" y="4517213"/>
            <a:ext cx="911357" cy="606467"/>
          </a:xfrm>
          <a:custGeom>
            <a:avLst/>
            <a:gdLst/>
            <a:ahLst/>
            <a:cxnLst/>
            <a:rect l="l" t="t" r="r" b="b"/>
            <a:pathLst>
              <a:path w="911357" h="606467">
                <a:moveTo>
                  <a:pt x="0" y="0"/>
                </a:moveTo>
                <a:lnTo>
                  <a:pt x="911357" y="0"/>
                </a:lnTo>
                <a:lnTo>
                  <a:pt x="911357" y="606467"/>
                </a:lnTo>
                <a:lnTo>
                  <a:pt x="0" y="60646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597644" y="3245581"/>
            <a:ext cx="1671638" cy="2057400"/>
          </a:xfrm>
          <a:custGeom>
            <a:avLst/>
            <a:gdLst/>
            <a:ahLst/>
            <a:cxnLst/>
            <a:rect l="l" t="t" r="r" b="b"/>
            <a:pathLst>
              <a:path w="1671638" h="2057400">
                <a:moveTo>
                  <a:pt x="0" y="0"/>
                </a:moveTo>
                <a:lnTo>
                  <a:pt x="1671637" y="0"/>
                </a:lnTo>
                <a:lnTo>
                  <a:pt x="1671637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2520195" y="2018295"/>
            <a:ext cx="2523982" cy="2454573"/>
          </a:xfrm>
          <a:custGeom>
            <a:avLst/>
            <a:gdLst/>
            <a:ahLst/>
            <a:cxnLst/>
            <a:rect l="l" t="t" r="r" b="b"/>
            <a:pathLst>
              <a:path w="2523982" h="2454573">
                <a:moveTo>
                  <a:pt x="0" y="0"/>
                </a:moveTo>
                <a:lnTo>
                  <a:pt x="2523983" y="0"/>
                </a:lnTo>
                <a:lnTo>
                  <a:pt x="2523983" y="2454572"/>
                </a:lnTo>
                <a:lnTo>
                  <a:pt x="0" y="245457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30782" y="8242904"/>
            <a:ext cx="1718721" cy="1573704"/>
          </a:xfrm>
          <a:custGeom>
            <a:avLst/>
            <a:gdLst/>
            <a:ahLst/>
            <a:cxnLst/>
            <a:rect l="l" t="t" r="r" b="b"/>
            <a:pathLst>
              <a:path w="1718721" h="1573704">
                <a:moveTo>
                  <a:pt x="0" y="0"/>
                </a:moveTo>
                <a:lnTo>
                  <a:pt x="1718721" y="0"/>
                </a:lnTo>
                <a:lnTo>
                  <a:pt x="1718721" y="1573704"/>
                </a:lnTo>
                <a:lnTo>
                  <a:pt x="0" y="157370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553174" y="779203"/>
            <a:ext cx="16706126" cy="13204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95"/>
              </a:lnSpc>
            </a:pPr>
            <a:r>
              <a:rPr lang="en-US" sz="7640">
                <a:solidFill>
                  <a:srgbClr val="4C6689"/>
                </a:solidFill>
                <a:latin typeface="Waldemar"/>
              </a:rPr>
              <a:t>Долонька толерантності</a:t>
            </a:r>
            <a:endParaRPr lang="en-US" sz="7640">
              <a:solidFill>
                <a:srgbClr val="4C6689"/>
              </a:solidFill>
              <a:latin typeface="Waldemar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4613424" y="2388331"/>
            <a:ext cx="9061153" cy="15906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300"/>
              </a:lnSpc>
            </a:pPr>
            <a:r>
              <a:rPr lang="en-US" sz="4500">
                <a:solidFill>
                  <a:srgbClr val="4C6689"/>
                </a:solidFill>
                <a:latin typeface="IreneFlorentina" panose="02000503000000000000"/>
              </a:rPr>
              <a:t>Виховна година</a:t>
            </a:r>
            <a:endParaRPr lang="en-US" sz="4500">
              <a:solidFill>
                <a:srgbClr val="4C6689"/>
              </a:solidFill>
              <a:latin typeface="IreneFlorentina" panose="02000503000000000000"/>
            </a:endParaRPr>
          </a:p>
          <a:p>
            <a:pPr algn="ctr">
              <a:lnSpc>
                <a:spcPts val="6300"/>
              </a:lnSpc>
            </a:pPr>
            <a:r>
              <a:rPr lang="en-US" sz="4500">
                <a:solidFill>
                  <a:srgbClr val="4C6689"/>
                </a:solidFill>
                <a:latin typeface="IreneFlorentina" panose="02000503000000000000"/>
              </a:rPr>
              <a:t>1 клас</a:t>
            </a:r>
            <a:endParaRPr lang="en-US" sz="4500">
              <a:solidFill>
                <a:srgbClr val="4C6689"/>
              </a:solidFill>
              <a:latin typeface="IreneFlorentina" panose="0200050300000000000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alphaModFix amt="27000"/>
            </a:blip>
            <a:stretch>
              <a:fillRect l="-11215" t="-87474" r="-10533" b="-28968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7086600" y="2871203"/>
            <a:ext cx="16230600" cy="8241249"/>
          </a:xfrm>
          <a:custGeom>
            <a:avLst/>
            <a:gdLst/>
            <a:ahLst/>
            <a:cxnLst/>
            <a:rect l="l" t="t" r="r" b="b"/>
            <a:pathLst>
              <a:path w="16230600" h="8241249">
                <a:moveTo>
                  <a:pt x="0" y="0"/>
                </a:moveTo>
                <a:lnTo>
                  <a:pt x="16230600" y="0"/>
                </a:lnTo>
                <a:lnTo>
                  <a:pt x="16230600" y="8241249"/>
                </a:lnTo>
                <a:lnTo>
                  <a:pt x="0" y="824124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891" r="-6891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778300" y="1028700"/>
            <a:ext cx="7831836" cy="8229600"/>
          </a:xfrm>
          <a:custGeom>
            <a:avLst/>
            <a:gdLst/>
            <a:ahLst/>
            <a:cxnLst/>
            <a:rect l="l" t="t" r="r" b="b"/>
            <a:pathLst>
              <a:path w="7831836" h="8229600">
                <a:moveTo>
                  <a:pt x="0" y="0"/>
                </a:moveTo>
                <a:lnTo>
                  <a:pt x="7831836" y="0"/>
                </a:lnTo>
                <a:lnTo>
                  <a:pt x="783183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1884786" y="374590"/>
            <a:ext cx="4123849" cy="8001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300"/>
              </a:lnSpc>
              <a:spcBef>
                <a:spcPct val="0"/>
              </a:spcBef>
            </a:pPr>
            <a:r>
              <a:rPr lang="en-US" sz="4500">
                <a:solidFill>
                  <a:srgbClr val="000000"/>
                </a:solidFill>
                <a:latin typeface="IreneFlorentina" panose="02000503000000000000"/>
              </a:rPr>
              <a:t>Ранкове коло.</a:t>
            </a:r>
            <a:endParaRPr lang="en-US" sz="4500">
              <a:solidFill>
                <a:srgbClr val="000000"/>
              </a:solidFill>
              <a:latin typeface="IreneFlorentina" panose="02000503000000000000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9577793" y="2149703"/>
            <a:ext cx="8100503" cy="67661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45"/>
              </a:lnSpc>
              <a:spcBef>
                <a:spcPct val="0"/>
              </a:spcBef>
            </a:pPr>
            <a:r>
              <a:rPr lang="en-US" sz="3460">
                <a:solidFill>
                  <a:srgbClr val="000000"/>
                </a:solidFill>
                <a:latin typeface="IreneFlorentina" panose="02000503000000000000"/>
              </a:rPr>
              <a:t>Треба всім нам привітатись:       </a:t>
            </a:r>
            <a:endParaRPr lang="en-US" sz="3460">
              <a:solidFill>
                <a:srgbClr val="000000"/>
              </a:solidFill>
              <a:latin typeface="IreneFlorentina" panose="02000503000000000000"/>
            </a:endParaRPr>
          </a:p>
          <a:p>
            <a:pPr>
              <a:lnSpc>
                <a:spcPts val="4845"/>
              </a:lnSpc>
              <a:spcBef>
                <a:spcPct val="0"/>
              </a:spcBef>
            </a:pPr>
            <a:r>
              <a:rPr lang="en-US" sz="3460">
                <a:solidFill>
                  <a:srgbClr val="000000"/>
                </a:solidFill>
                <a:latin typeface="IreneFlorentina" panose="02000503000000000000"/>
              </a:rPr>
              <a:t> Туди – сюди посміхніться:</a:t>
            </a:r>
            <a:endParaRPr lang="en-US" sz="3460">
              <a:solidFill>
                <a:srgbClr val="000000"/>
              </a:solidFill>
              <a:latin typeface="IreneFlorentina" panose="02000503000000000000"/>
            </a:endParaRPr>
          </a:p>
          <a:p>
            <a:pPr>
              <a:lnSpc>
                <a:spcPts val="4845"/>
              </a:lnSpc>
              <a:spcBef>
                <a:spcPct val="0"/>
              </a:spcBef>
            </a:pPr>
            <a:r>
              <a:rPr lang="en-US" sz="3460">
                <a:solidFill>
                  <a:srgbClr val="000000"/>
                </a:solidFill>
                <a:latin typeface="IreneFlorentina" panose="02000503000000000000"/>
              </a:rPr>
              <a:t>«Добрий день!»           </a:t>
            </a:r>
            <a:endParaRPr lang="en-US" sz="3460">
              <a:solidFill>
                <a:srgbClr val="000000"/>
              </a:solidFill>
              <a:latin typeface="IreneFlorentina" panose="02000503000000000000"/>
            </a:endParaRPr>
          </a:p>
          <a:p>
            <a:pPr>
              <a:lnSpc>
                <a:spcPts val="4845"/>
              </a:lnSpc>
              <a:spcBef>
                <a:spcPct val="0"/>
              </a:spcBef>
            </a:pPr>
            <a:r>
              <a:rPr lang="en-US" sz="3460">
                <a:solidFill>
                  <a:srgbClr val="000000"/>
                </a:solidFill>
                <a:latin typeface="IreneFlorentina" panose="02000503000000000000"/>
              </a:rPr>
              <a:t>«Добрий день!»</a:t>
            </a:r>
            <a:endParaRPr lang="en-US" sz="3460">
              <a:solidFill>
                <a:srgbClr val="000000"/>
              </a:solidFill>
              <a:latin typeface="IreneFlorentina" panose="02000503000000000000"/>
            </a:endParaRPr>
          </a:p>
          <a:p>
            <a:pPr>
              <a:lnSpc>
                <a:spcPts val="4845"/>
              </a:lnSpc>
              <a:spcBef>
                <a:spcPct val="0"/>
              </a:spcBef>
            </a:pPr>
            <a:r>
              <a:rPr lang="en-US" sz="3460">
                <a:solidFill>
                  <a:srgbClr val="000000"/>
                </a:solidFill>
                <a:latin typeface="IreneFlorentina" panose="02000503000000000000"/>
              </a:rPr>
              <a:t>Дружно, весело сказати:         </a:t>
            </a:r>
            <a:endParaRPr lang="en-US" sz="3460">
              <a:solidFill>
                <a:srgbClr val="000000"/>
              </a:solidFill>
              <a:latin typeface="IreneFlorentina" panose="02000503000000000000"/>
            </a:endParaRPr>
          </a:p>
          <a:p>
            <a:pPr>
              <a:lnSpc>
                <a:spcPts val="4845"/>
              </a:lnSpc>
              <a:spcBef>
                <a:spcPct val="0"/>
              </a:spcBef>
            </a:pPr>
            <a:r>
              <a:rPr lang="en-US" sz="3460">
                <a:solidFill>
                  <a:srgbClr val="000000"/>
                </a:solidFill>
                <a:latin typeface="IreneFlorentina" panose="02000503000000000000"/>
              </a:rPr>
              <a:t>У долоні поплескайте:</a:t>
            </a:r>
            <a:endParaRPr lang="en-US" sz="3460">
              <a:solidFill>
                <a:srgbClr val="000000"/>
              </a:solidFill>
              <a:latin typeface="IreneFlorentina" panose="02000503000000000000"/>
            </a:endParaRPr>
          </a:p>
          <a:p>
            <a:pPr>
              <a:lnSpc>
                <a:spcPts val="4845"/>
              </a:lnSpc>
              <a:spcBef>
                <a:spcPct val="0"/>
              </a:spcBef>
            </a:pPr>
            <a:r>
              <a:rPr lang="en-US" sz="3460">
                <a:solidFill>
                  <a:srgbClr val="000000"/>
                </a:solidFill>
                <a:latin typeface="IreneFlorentina" panose="02000503000000000000"/>
              </a:rPr>
              <a:t>«Добрий день!»                    </a:t>
            </a:r>
            <a:endParaRPr lang="en-US" sz="3460">
              <a:solidFill>
                <a:srgbClr val="000000"/>
              </a:solidFill>
              <a:latin typeface="IreneFlorentina" panose="02000503000000000000"/>
            </a:endParaRPr>
          </a:p>
          <a:p>
            <a:pPr>
              <a:lnSpc>
                <a:spcPts val="4845"/>
              </a:lnSpc>
              <a:spcBef>
                <a:spcPct val="0"/>
              </a:spcBef>
            </a:pPr>
            <a:r>
              <a:rPr lang="en-US" sz="3460">
                <a:solidFill>
                  <a:srgbClr val="000000"/>
                </a:solidFill>
                <a:latin typeface="IreneFlorentina" panose="02000503000000000000"/>
              </a:rPr>
              <a:t>«Добрий день!»</a:t>
            </a:r>
            <a:endParaRPr lang="en-US" sz="3460">
              <a:solidFill>
                <a:srgbClr val="000000"/>
              </a:solidFill>
              <a:latin typeface="IreneFlorentina" panose="02000503000000000000"/>
            </a:endParaRPr>
          </a:p>
          <a:p>
            <a:pPr>
              <a:lnSpc>
                <a:spcPts val="4845"/>
              </a:lnSpc>
              <a:spcBef>
                <a:spcPct val="0"/>
              </a:spcBef>
            </a:pPr>
            <a:r>
              <a:rPr lang="en-US" sz="3460">
                <a:solidFill>
                  <a:srgbClr val="000000"/>
                </a:solidFill>
                <a:latin typeface="IreneFlorentina" panose="02000503000000000000"/>
              </a:rPr>
              <a:t>Вліво, вправо подивіться,          </a:t>
            </a:r>
            <a:endParaRPr lang="en-US" sz="3460">
              <a:solidFill>
                <a:srgbClr val="000000"/>
              </a:solidFill>
              <a:latin typeface="IreneFlorentina" panose="02000503000000000000"/>
            </a:endParaRPr>
          </a:p>
          <a:p>
            <a:pPr>
              <a:lnSpc>
                <a:spcPts val="4845"/>
              </a:lnSpc>
              <a:spcBef>
                <a:spcPct val="0"/>
              </a:spcBef>
            </a:pPr>
            <a:r>
              <a:rPr lang="en-US" sz="3460">
                <a:solidFill>
                  <a:srgbClr val="000000"/>
                </a:solidFill>
                <a:latin typeface="IreneFlorentina" panose="02000503000000000000"/>
              </a:rPr>
              <a:t>Дружно всі , не відставайте:</a:t>
            </a:r>
            <a:endParaRPr lang="en-US" sz="3460">
              <a:solidFill>
                <a:srgbClr val="000000"/>
              </a:solidFill>
              <a:latin typeface="IreneFlorentina" panose="02000503000000000000"/>
            </a:endParaRPr>
          </a:p>
          <a:p>
            <a:pPr>
              <a:lnSpc>
                <a:spcPts val="4845"/>
              </a:lnSpc>
              <a:spcBef>
                <a:spcPct val="0"/>
              </a:spcBef>
            </a:pPr>
            <a:r>
              <a:rPr lang="en-US" sz="3460">
                <a:solidFill>
                  <a:srgbClr val="000000"/>
                </a:solidFill>
                <a:latin typeface="IreneFlorentina" panose="02000503000000000000"/>
              </a:rPr>
              <a:t>«Добрий день!»</a:t>
            </a:r>
            <a:endParaRPr lang="en-US" sz="3460">
              <a:solidFill>
                <a:srgbClr val="000000"/>
              </a:solidFill>
              <a:latin typeface="IreneFlorentina" panose="0200050300000000000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alphaModFix amt="27000"/>
            </a:blip>
            <a:stretch>
              <a:fillRect l="-11215" t="-87474" r="-10533" b="-28968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9144000" y="3356241"/>
            <a:ext cx="9696470" cy="8241249"/>
          </a:xfrm>
          <a:custGeom>
            <a:avLst/>
            <a:gdLst/>
            <a:ahLst/>
            <a:cxnLst/>
            <a:rect l="l" t="t" r="r" b="b"/>
            <a:pathLst>
              <a:path w="9696470" h="8241249">
                <a:moveTo>
                  <a:pt x="0" y="0"/>
                </a:moveTo>
                <a:lnTo>
                  <a:pt x="9696470" y="0"/>
                </a:lnTo>
                <a:lnTo>
                  <a:pt x="9696470" y="8241250"/>
                </a:lnTo>
                <a:lnTo>
                  <a:pt x="0" y="82412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78922" r="-1153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9634716" y="1887945"/>
            <a:ext cx="8088337" cy="6511111"/>
          </a:xfrm>
          <a:custGeom>
            <a:avLst/>
            <a:gdLst/>
            <a:ahLst/>
            <a:cxnLst/>
            <a:rect l="l" t="t" r="r" b="b"/>
            <a:pathLst>
              <a:path w="8088337" h="6511111">
                <a:moveTo>
                  <a:pt x="0" y="0"/>
                </a:moveTo>
                <a:lnTo>
                  <a:pt x="8088337" y="0"/>
                </a:lnTo>
                <a:lnTo>
                  <a:pt x="8088337" y="6511110"/>
                </a:lnTo>
                <a:lnTo>
                  <a:pt x="0" y="651111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028700" y="1449971"/>
            <a:ext cx="7201608" cy="9823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5200">
                <a:solidFill>
                  <a:srgbClr val="4C6689"/>
                </a:solidFill>
                <a:latin typeface="Mango AC Bold"/>
              </a:rPr>
              <a:t>Загадка </a:t>
            </a:r>
            <a:endParaRPr lang="en-US" sz="5200">
              <a:solidFill>
                <a:srgbClr val="4C6689"/>
              </a:solidFill>
              <a:latin typeface="Mango AC Bold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492389" y="3175266"/>
            <a:ext cx="8274231" cy="59915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90"/>
              </a:lnSpc>
            </a:pPr>
            <a:r>
              <a:rPr lang="en-US" sz="6780">
                <a:solidFill>
                  <a:srgbClr val="4C6689"/>
                </a:solidFill>
                <a:latin typeface="IreneFlorentina" panose="02000503000000000000"/>
              </a:rPr>
              <a:t>Вранці на чотирьох, днем на двох, увечері - на трьох.</a:t>
            </a:r>
            <a:endParaRPr lang="en-US" sz="6780">
              <a:solidFill>
                <a:srgbClr val="4C6689"/>
              </a:solidFill>
              <a:latin typeface="IreneFlorentina" panose="02000503000000000000"/>
            </a:endParaRPr>
          </a:p>
          <a:p>
            <a:pPr algn="ctr">
              <a:lnSpc>
                <a:spcPts val="9490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alphaModFix amt="27000"/>
            </a:blip>
            <a:stretch>
              <a:fillRect l="-11215" t="-87474" r="-10533" b="-28968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2697307" y="6671753"/>
            <a:ext cx="23682613" cy="6217603"/>
          </a:xfrm>
          <a:custGeom>
            <a:avLst/>
            <a:gdLst/>
            <a:ahLst/>
            <a:cxnLst/>
            <a:rect l="l" t="t" r="r" b="b"/>
            <a:pathLst>
              <a:path w="23682613" h="6217603">
                <a:moveTo>
                  <a:pt x="0" y="0"/>
                </a:moveTo>
                <a:lnTo>
                  <a:pt x="23682614" y="0"/>
                </a:lnTo>
                <a:lnTo>
                  <a:pt x="23682614" y="6217603"/>
                </a:lnTo>
                <a:lnTo>
                  <a:pt x="0" y="621760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6465" r="-16465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743832" y="5379007"/>
            <a:ext cx="3800579" cy="4114800"/>
          </a:xfrm>
          <a:custGeom>
            <a:avLst/>
            <a:gdLst/>
            <a:ahLst/>
            <a:cxnLst/>
            <a:rect l="l" t="t" r="r" b="b"/>
            <a:pathLst>
              <a:path w="3800579" h="4114800">
                <a:moveTo>
                  <a:pt x="0" y="0"/>
                </a:moveTo>
                <a:lnTo>
                  <a:pt x="3800579" y="0"/>
                </a:lnTo>
                <a:lnTo>
                  <a:pt x="380057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004649" y="2759902"/>
            <a:ext cx="4440563" cy="7020652"/>
          </a:xfrm>
          <a:custGeom>
            <a:avLst/>
            <a:gdLst/>
            <a:ahLst/>
            <a:cxnLst/>
            <a:rect l="l" t="t" r="r" b="b"/>
            <a:pathLst>
              <a:path w="4440563" h="7020652">
                <a:moveTo>
                  <a:pt x="0" y="0"/>
                </a:moveTo>
                <a:lnTo>
                  <a:pt x="4440562" y="0"/>
                </a:lnTo>
                <a:lnTo>
                  <a:pt x="4440562" y="7020652"/>
                </a:lnTo>
                <a:lnTo>
                  <a:pt x="0" y="702065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6990832" y="2084457"/>
            <a:ext cx="4306335" cy="8202543"/>
          </a:xfrm>
          <a:custGeom>
            <a:avLst/>
            <a:gdLst/>
            <a:ahLst/>
            <a:cxnLst/>
            <a:rect l="l" t="t" r="r" b="b"/>
            <a:pathLst>
              <a:path w="4306335" h="8202543">
                <a:moveTo>
                  <a:pt x="0" y="0"/>
                </a:moveTo>
                <a:lnTo>
                  <a:pt x="4306336" y="0"/>
                </a:lnTo>
                <a:lnTo>
                  <a:pt x="4306336" y="8202543"/>
                </a:lnTo>
                <a:lnTo>
                  <a:pt x="0" y="820254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028700" y="685800"/>
            <a:ext cx="16230600" cy="17380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4C6689"/>
                </a:solidFill>
                <a:latin typeface="Mango AC Bold"/>
              </a:rPr>
              <a:t>ЛЮДИНА</a:t>
            </a:r>
            <a:endParaRPr lang="en-US" sz="9200">
              <a:solidFill>
                <a:srgbClr val="4C6689"/>
              </a:solidFill>
              <a:latin typeface="Mango AC Bold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2074748" y="-346703"/>
            <a:ext cx="11253323" cy="6379700"/>
          </a:xfrm>
          <a:custGeom>
            <a:avLst/>
            <a:gdLst/>
            <a:ahLst/>
            <a:cxnLst/>
            <a:rect l="l" t="t" r="r" b="b"/>
            <a:pathLst>
              <a:path w="11253323" h="6379700">
                <a:moveTo>
                  <a:pt x="0" y="0"/>
                </a:moveTo>
                <a:lnTo>
                  <a:pt x="11253322" y="0"/>
                </a:lnTo>
                <a:lnTo>
                  <a:pt x="11253322" y="6379699"/>
                </a:lnTo>
                <a:lnTo>
                  <a:pt x="0" y="6379699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r="-3589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636239" y="5724559"/>
            <a:ext cx="10814813" cy="6469487"/>
          </a:xfrm>
          <a:custGeom>
            <a:avLst/>
            <a:gdLst/>
            <a:ahLst/>
            <a:cxnLst/>
            <a:rect l="l" t="t" r="r" b="b"/>
            <a:pathLst>
              <a:path w="10814813" h="6469487">
                <a:moveTo>
                  <a:pt x="0" y="0"/>
                </a:moveTo>
                <a:lnTo>
                  <a:pt x="10814813" y="0"/>
                </a:lnTo>
                <a:lnTo>
                  <a:pt x="10814813" y="6469488"/>
                </a:lnTo>
                <a:lnTo>
                  <a:pt x="0" y="64694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50638" t="-12870" r="-41338"/>
            </a:stretch>
          </a:blipFill>
        </p:spPr>
      </p:sp>
      <p:sp>
        <p:nvSpPr>
          <p:cNvPr id="4" name="Freeform 4"/>
          <p:cNvSpPr/>
          <p:nvPr/>
        </p:nvSpPr>
        <p:spPr>
          <a:xfrm rot="-321328">
            <a:off x="167118" y="3468808"/>
            <a:ext cx="3560192" cy="3747571"/>
          </a:xfrm>
          <a:custGeom>
            <a:avLst/>
            <a:gdLst/>
            <a:ahLst/>
            <a:cxnLst/>
            <a:rect l="l" t="t" r="r" b="b"/>
            <a:pathLst>
              <a:path w="3560192" h="3747571">
                <a:moveTo>
                  <a:pt x="0" y="0"/>
                </a:moveTo>
                <a:lnTo>
                  <a:pt x="3560193" y="0"/>
                </a:lnTo>
                <a:lnTo>
                  <a:pt x="3560193" y="3747570"/>
                </a:lnTo>
                <a:lnTo>
                  <a:pt x="0" y="37475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685999">
            <a:off x="951789" y="3976236"/>
            <a:ext cx="3754788" cy="3496646"/>
          </a:xfrm>
          <a:custGeom>
            <a:avLst/>
            <a:gdLst/>
            <a:ahLst/>
            <a:cxnLst/>
            <a:rect l="l" t="t" r="r" b="b"/>
            <a:pathLst>
              <a:path w="3754788" h="3496646">
                <a:moveTo>
                  <a:pt x="0" y="0"/>
                </a:moveTo>
                <a:lnTo>
                  <a:pt x="3754788" y="0"/>
                </a:lnTo>
                <a:lnTo>
                  <a:pt x="3754788" y="3496647"/>
                </a:lnTo>
                <a:lnTo>
                  <a:pt x="0" y="349664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769489" y="1028700"/>
            <a:ext cx="5702427" cy="8229600"/>
          </a:xfrm>
          <a:custGeom>
            <a:avLst/>
            <a:gdLst/>
            <a:ahLst/>
            <a:cxnLst/>
            <a:rect l="l" t="t" r="r" b="b"/>
            <a:pathLst>
              <a:path w="5702427" h="8229600">
                <a:moveTo>
                  <a:pt x="0" y="0"/>
                </a:moveTo>
                <a:lnTo>
                  <a:pt x="5702427" y="0"/>
                </a:lnTo>
                <a:lnTo>
                  <a:pt x="5702427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006487" y="6863516"/>
            <a:ext cx="2930857" cy="2355343"/>
          </a:xfrm>
          <a:custGeom>
            <a:avLst/>
            <a:gdLst/>
            <a:ahLst/>
            <a:cxnLst/>
            <a:rect l="l" t="t" r="r" b="b"/>
            <a:pathLst>
              <a:path w="2930857" h="2355343">
                <a:moveTo>
                  <a:pt x="0" y="0"/>
                </a:moveTo>
                <a:lnTo>
                  <a:pt x="2930857" y="0"/>
                </a:lnTo>
                <a:lnTo>
                  <a:pt x="2930857" y="2355344"/>
                </a:lnTo>
                <a:lnTo>
                  <a:pt x="0" y="23553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3837659" y="0"/>
            <a:ext cx="4368996" cy="4114800"/>
          </a:xfrm>
          <a:custGeom>
            <a:avLst/>
            <a:gdLst/>
            <a:ahLst/>
            <a:cxnLst/>
            <a:rect l="l" t="t" r="r" b="b"/>
            <a:pathLst>
              <a:path w="4368996" h="4114800">
                <a:moveTo>
                  <a:pt x="0" y="0"/>
                </a:moveTo>
                <a:lnTo>
                  <a:pt x="4368996" y="0"/>
                </a:lnTo>
                <a:lnTo>
                  <a:pt x="436899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2027087" y="6453005"/>
            <a:ext cx="4355053" cy="3440492"/>
          </a:xfrm>
          <a:custGeom>
            <a:avLst/>
            <a:gdLst/>
            <a:ahLst/>
            <a:cxnLst/>
            <a:rect l="l" t="t" r="r" b="b"/>
            <a:pathLst>
              <a:path w="4355053" h="3440492">
                <a:moveTo>
                  <a:pt x="0" y="0"/>
                </a:moveTo>
                <a:lnTo>
                  <a:pt x="4355053" y="0"/>
                </a:lnTo>
                <a:lnTo>
                  <a:pt x="4355053" y="3440492"/>
                </a:lnTo>
                <a:lnTo>
                  <a:pt x="0" y="344049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9178574" y="4046833"/>
            <a:ext cx="9318169" cy="14461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70"/>
              </a:lnSpc>
            </a:pPr>
            <a:r>
              <a:rPr lang="en-US" sz="7620">
                <a:solidFill>
                  <a:srgbClr val="693F2A"/>
                </a:solidFill>
                <a:latin typeface="Mango AC Bold"/>
              </a:rPr>
              <a:t>Гра «Чим схожі?</a:t>
            </a:r>
            <a:endParaRPr lang="en-US" sz="7620">
              <a:solidFill>
                <a:srgbClr val="693F2A"/>
              </a:solidFill>
              <a:latin typeface="Mango AC Bold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rcRect/>
          <a:stretch>
            <a:fillRect/>
          </a:stretch>
        </p:blipFill>
        <p:spPr>
          <a:xfrm>
            <a:off x="1952741" y="1648405"/>
            <a:ext cx="14630400" cy="82296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2783839" y="305505"/>
            <a:ext cx="12038648" cy="8382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300"/>
              </a:lnSpc>
              <a:spcBef>
                <a:spcPct val="0"/>
              </a:spcBef>
            </a:pPr>
            <a:r>
              <a:rPr lang="en-US" sz="4500">
                <a:solidFill>
                  <a:srgbClr val="000000"/>
                </a:solidFill>
                <a:latin typeface="Mango AC"/>
              </a:rPr>
              <a:t>Знайомство з поняттям «толерантність»</a:t>
            </a:r>
            <a:endParaRPr lang="en-US" sz="4500">
              <a:solidFill>
                <a:srgbClr val="000000"/>
              </a:solidFill>
              <a:latin typeface="Mango A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167526" y="2271712"/>
            <a:ext cx="15928341" cy="63722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300"/>
              </a:lnSpc>
              <a:spcBef>
                <a:spcPct val="0"/>
              </a:spcBef>
            </a:pPr>
            <a:r>
              <a:rPr lang="en-US" sz="4500">
                <a:solidFill>
                  <a:srgbClr val="000000"/>
                </a:solidFill>
                <a:latin typeface="Mango AC"/>
              </a:rPr>
              <a:t>Вправа “Мікрофон”</a:t>
            </a:r>
            <a:endParaRPr lang="en-US" sz="4500">
              <a:solidFill>
                <a:srgbClr val="000000"/>
              </a:solidFill>
              <a:latin typeface="Mango AC"/>
            </a:endParaRPr>
          </a:p>
          <a:p>
            <a:pPr>
              <a:lnSpc>
                <a:spcPts val="6300"/>
              </a:lnSpc>
              <a:spcBef>
                <a:spcPct val="0"/>
              </a:spcBef>
            </a:pPr>
          </a:p>
          <a:p>
            <a:pPr>
              <a:lnSpc>
                <a:spcPts val="6300"/>
              </a:lnSpc>
              <a:spcBef>
                <a:spcPct val="0"/>
              </a:spcBef>
            </a:pPr>
            <a:r>
              <a:rPr lang="en-US" sz="4500">
                <a:solidFill>
                  <a:srgbClr val="000000"/>
                </a:solidFill>
                <a:latin typeface="Mango AC"/>
              </a:rPr>
              <a:t>- Про кого ми подивились мультфільм?</a:t>
            </a:r>
            <a:endParaRPr lang="en-US" sz="4500">
              <a:solidFill>
                <a:srgbClr val="000000"/>
              </a:solidFill>
              <a:latin typeface="Mango AC"/>
            </a:endParaRPr>
          </a:p>
          <a:p>
            <a:pPr>
              <a:lnSpc>
                <a:spcPts val="6300"/>
              </a:lnSpc>
              <a:spcBef>
                <a:spcPct val="0"/>
              </a:spcBef>
            </a:pPr>
            <a:r>
              <a:rPr lang="en-US" sz="4500">
                <a:solidFill>
                  <a:srgbClr val="000000"/>
                </a:solidFill>
                <a:latin typeface="Mango AC"/>
              </a:rPr>
              <a:t>- Які почуття у вас з’явились після перегляду відео? </a:t>
            </a:r>
            <a:endParaRPr lang="en-US" sz="4500">
              <a:solidFill>
                <a:srgbClr val="000000"/>
              </a:solidFill>
              <a:latin typeface="Mango AC"/>
            </a:endParaRPr>
          </a:p>
          <a:p>
            <a:pPr>
              <a:lnSpc>
                <a:spcPts val="6300"/>
              </a:lnSpc>
              <a:spcBef>
                <a:spcPct val="0"/>
              </a:spcBef>
            </a:pPr>
            <a:r>
              <a:rPr lang="en-US" sz="4500">
                <a:solidFill>
                  <a:srgbClr val="000000"/>
                </a:solidFill>
                <a:latin typeface="Mango AC"/>
              </a:rPr>
              <a:t>- Чому з їжачком не спілкувались однокласники?</a:t>
            </a:r>
            <a:endParaRPr lang="en-US" sz="4500">
              <a:solidFill>
                <a:srgbClr val="000000"/>
              </a:solidFill>
              <a:latin typeface="Mango AC"/>
            </a:endParaRPr>
          </a:p>
          <a:p>
            <a:pPr>
              <a:lnSpc>
                <a:spcPts val="6300"/>
              </a:lnSpc>
              <a:spcBef>
                <a:spcPct val="0"/>
              </a:spcBef>
            </a:pPr>
            <a:r>
              <a:rPr lang="en-US" sz="4500">
                <a:solidFill>
                  <a:srgbClr val="000000"/>
                </a:solidFill>
                <a:latin typeface="Mango AC"/>
              </a:rPr>
              <a:t>- Як почував себе їжачок?</a:t>
            </a:r>
            <a:endParaRPr lang="en-US" sz="4500">
              <a:solidFill>
                <a:srgbClr val="000000"/>
              </a:solidFill>
              <a:latin typeface="Mango AC"/>
            </a:endParaRPr>
          </a:p>
          <a:p>
            <a:pPr>
              <a:lnSpc>
                <a:spcPts val="6300"/>
              </a:lnSpc>
              <a:spcBef>
                <a:spcPct val="0"/>
              </a:spcBef>
            </a:pPr>
            <a:r>
              <a:rPr lang="en-US" sz="4500">
                <a:solidFill>
                  <a:srgbClr val="000000"/>
                </a:solidFill>
                <a:latin typeface="Mango AC"/>
              </a:rPr>
              <a:t>- Як вирішили однокласники цю проблему?</a:t>
            </a:r>
            <a:endParaRPr lang="en-US" sz="4500">
              <a:solidFill>
                <a:srgbClr val="000000"/>
              </a:solidFill>
              <a:latin typeface="Mango AC"/>
            </a:endParaRPr>
          </a:p>
          <a:p>
            <a:pPr>
              <a:lnSpc>
                <a:spcPts val="6300"/>
              </a:lnSpc>
              <a:spcBef>
                <a:spcPct val="0"/>
              </a:spcBef>
            </a:pPr>
            <a:r>
              <a:rPr lang="en-US" sz="4500">
                <a:solidFill>
                  <a:srgbClr val="000000"/>
                </a:solidFill>
                <a:latin typeface="Mango AC"/>
              </a:rPr>
              <a:t>- Чи правильно вони вчинили?</a:t>
            </a:r>
            <a:endParaRPr lang="en-US" sz="4500">
              <a:solidFill>
                <a:srgbClr val="000000"/>
              </a:solidFill>
              <a:latin typeface="Mango AC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4540002" y="5766322"/>
            <a:ext cx="3554158" cy="4114800"/>
          </a:xfrm>
          <a:custGeom>
            <a:avLst/>
            <a:gdLst/>
            <a:ahLst/>
            <a:cxnLst/>
            <a:rect l="l" t="t" r="r" b="b"/>
            <a:pathLst>
              <a:path w="3554158" h="4114800">
                <a:moveTo>
                  <a:pt x="0" y="0"/>
                </a:moveTo>
                <a:lnTo>
                  <a:pt x="3554158" y="0"/>
                </a:lnTo>
                <a:lnTo>
                  <a:pt x="355415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0363756" y="0"/>
            <a:ext cx="7924244" cy="4140417"/>
          </a:xfrm>
          <a:custGeom>
            <a:avLst/>
            <a:gdLst/>
            <a:ahLst/>
            <a:cxnLst/>
            <a:rect l="l" t="t" r="r" b="b"/>
            <a:pathLst>
              <a:path w="7924244" h="4140417">
                <a:moveTo>
                  <a:pt x="0" y="0"/>
                </a:moveTo>
                <a:lnTo>
                  <a:pt x="7924244" y="0"/>
                </a:lnTo>
                <a:lnTo>
                  <a:pt x="7924244" y="4140417"/>
                </a:lnTo>
                <a:lnTo>
                  <a:pt x="0" y="41404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2884761" y="7823722"/>
            <a:ext cx="2231049" cy="2463278"/>
          </a:xfrm>
          <a:custGeom>
            <a:avLst/>
            <a:gdLst/>
            <a:ahLst/>
            <a:cxnLst/>
            <a:rect l="l" t="t" r="r" b="b"/>
            <a:pathLst>
              <a:path w="2231049" h="2463278">
                <a:moveTo>
                  <a:pt x="0" y="0"/>
                </a:moveTo>
                <a:lnTo>
                  <a:pt x="2231049" y="0"/>
                </a:lnTo>
                <a:lnTo>
                  <a:pt x="2231049" y="2463278"/>
                </a:lnTo>
                <a:lnTo>
                  <a:pt x="0" y="24632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80180" y="8358623"/>
            <a:ext cx="1897040" cy="1928377"/>
          </a:xfrm>
          <a:custGeom>
            <a:avLst/>
            <a:gdLst/>
            <a:ahLst/>
            <a:cxnLst/>
            <a:rect l="l" t="t" r="r" b="b"/>
            <a:pathLst>
              <a:path w="1897040" h="1928377">
                <a:moveTo>
                  <a:pt x="0" y="0"/>
                </a:moveTo>
                <a:lnTo>
                  <a:pt x="1897040" y="0"/>
                </a:lnTo>
                <a:lnTo>
                  <a:pt x="1897040" y="1928377"/>
                </a:lnTo>
                <a:lnTo>
                  <a:pt x="0" y="192837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 rot="4874776">
            <a:off x="668043" y="5739459"/>
            <a:ext cx="4355009" cy="4682805"/>
          </a:xfrm>
          <a:prstGeom prst="rect">
            <a:avLst/>
          </a:prstGeom>
        </p:spPr>
      </p:pic>
      <p:sp>
        <p:nvSpPr>
          <p:cNvPr id="3" name="Freeform 3"/>
          <p:cNvSpPr/>
          <p:nvPr/>
        </p:nvSpPr>
        <p:spPr>
          <a:xfrm>
            <a:off x="3676665" y="501951"/>
            <a:ext cx="10036098" cy="8229600"/>
          </a:xfrm>
          <a:custGeom>
            <a:avLst/>
            <a:gdLst/>
            <a:ahLst/>
            <a:cxnLst/>
            <a:rect l="l" t="t" r="r" b="b"/>
            <a:pathLst>
              <a:path w="10036098" h="8229600">
                <a:moveTo>
                  <a:pt x="0" y="0"/>
                </a:moveTo>
                <a:lnTo>
                  <a:pt x="10036098" y="0"/>
                </a:lnTo>
                <a:lnTo>
                  <a:pt x="1003609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812097" y="235287"/>
            <a:ext cx="3677603" cy="4114800"/>
          </a:xfrm>
          <a:custGeom>
            <a:avLst/>
            <a:gdLst/>
            <a:ahLst/>
            <a:cxnLst/>
            <a:rect l="l" t="t" r="r" b="b"/>
            <a:pathLst>
              <a:path w="3677603" h="4114800">
                <a:moveTo>
                  <a:pt x="0" y="0"/>
                </a:moveTo>
                <a:lnTo>
                  <a:pt x="3677603" y="0"/>
                </a:lnTo>
                <a:lnTo>
                  <a:pt x="367760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7372064" y="2559351"/>
            <a:ext cx="3543872" cy="4114800"/>
          </a:xfrm>
          <a:custGeom>
            <a:avLst/>
            <a:gdLst/>
            <a:ahLst/>
            <a:cxnLst/>
            <a:rect l="l" t="t" r="r" b="b"/>
            <a:pathLst>
              <a:path w="3543872" h="4114800">
                <a:moveTo>
                  <a:pt x="0" y="0"/>
                </a:moveTo>
                <a:lnTo>
                  <a:pt x="3543872" y="0"/>
                </a:lnTo>
                <a:lnTo>
                  <a:pt x="354387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2797317">
            <a:off x="13732803" y="5419249"/>
            <a:ext cx="3543872" cy="4114800"/>
          </a:xfrm>
          <a:custGeom>
            <a:avLst/>
            <a:gdLst/>
            <a:ahLst/>
            <a:cxnLst/>
            <a:rect l="l" t="t" r="r" b="b"/>
            <a:pathLst>
              <a:path w="3543872" h="4114800">
                <a:moveTo>
                  <a:pt x="0" y="0"/>
                </a:moveTo>
                <a:lnTo>
                  <a:pt x="3543871" y="0"/>
                </a:lnTo>
                <a:lnTo>
                  <a:pt x="354387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4918789" y="2679524"/>
            <a:ext cx="8450421" cy="31159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100"/>
              </a:lnSpc>
              <a:spcBef>
                <a:spcPct val="0"/>
              </a:spcBef>
            </a:pPr>
            <a:r>
              <a:rPr lang="en-US" sz="5785">
                <a:solidFill>
                  <a:srgbClr val="000000"/>
                </a:solidFill>
                <a:latin typeface="Comic Sans MS" panose="030F0702030302020204" charset="0"/>
                <a:cs typeface="Comic Sans MS" panose="030F0702030302020204" charset="0"/>
              </a:rPr>
              <a:t>Творча робота </a:t>
            </a:r>
            <a:endParaRPr lang="en-US" sz="5785">
              <a:solidFill>
                <a:srgbClr val="000000"/>
              </a:solidFill>
              <a:latin typeface="Comic Sans MS" panose="030F0702030302020204" charset="0"/>
              <a:cs typeface="Comic Sans MS" panose="030F0702030302020204" charset="0"/>
            </a:endParaRPr>
          </a:p>
          <a:p>
            <a:pPr algn="ctr">
              <a:lnSpc>
                <a:spcPts val="8100"/>
              </a:lnSpc>
              <a:spcBef>
                <a:spcPct val="0"/>
              </a:spcBef>
            </a:pPr>
            <a:r>
              <a:rPr lang="en-US" sz="5785">
                <a:solidFill>
                  <a:srgbClr val="000000"/>
                </a:solidFill>
                <a:latin typeface="Comic Sans MS" panose="030F0702030302020204" charset="0"/>
                <a:cs typeface="Comic Sans MS" panose="030F0702030302020204" charset="0"/>
              </a:rPr>
              <a:t>Створення </a:t>
            </a:r>
            <a:endParaRPr lang="en-US" sz="5785">
              <a:solidFill>
                <a:srgbClr val="000000"/>
              </a:solidFill>
              <a:latin typeface="Comic Sans MS" panose="030F0702030302020204" charset="0"/>
              <a:cs typeface="Comic Sans MS" panose="030F0702030302020204" charset="0"/>
            </a:endParaRPr>
          </a:p>
          <a:p>
            <a:pPr algn="ctr">
              <a:lnSpc>
                <a:spcPts val="8100"/>
              </a:lnSpc>
              <a:spcBef>
                <a:spcPct val="0"/>
              </a:spcBef>
            </a:pPr>
            <a:r>
              <a:rPr lang="en-US" sz="5785">
                <a:solidFill>
                  <a:srgbClr val="000000"/>
                </a:solidFill>
                <a:latin typeface="Comic Sans MS" panose="030F0702030302020204" charset="0"/>
                <a:cs typeface="Comic Sans MS" panose="030F0702030302020204" charset="0"/>
              </a:rPr>
              <a:t>“Долоньки допомоги”</a:t>
            </a:r>
            <a:endParaRPr lang="en-US" sz="5785">
              <a:solidFill>
                <a:srgbClr val="000000"/>
              </a:solidFill>
              <a:latin typeface="Comic Sans MS" panose="030F0702030302020204" charset="0"/>
              <a:cs typeface="Comic Sans MS" panose="030F0702030302020204" charset="0"/>
            </a:endParaRPr>
          </a:p>
        </p:txBody>
      </p:sp>
      <p:sp>
        <p:nvSpPr>
          <p:cNvPr id="100" name="Текстовое поле 99"/>
          <p:cNvSpPr txBox="1"/>
          <p:nvPr/>
        </p:nvSpPr>
        <p:spPr>
          <a:xfrm>
            <a:off x="5490845" y="8343900"/>
            <a:ext cx="7067550" cy="899795"/>
          </a:xfrm>
          <a:prstGeom prst="rect">
            <a:avLst/>
          </a:prstGeom>
          <a:noFill/>
          <a:ln w="9525">
            <a:noFill/>
          </a:ln>
        </p:spPr>
        <p:txBody>
          <a:bodyPr>
            <a:noAutofit/>
          </a:bodyPr>
          <a:p>
            <a:pPr indent="0" algn="ctr"/>
            <a:r>
              <a:rPr lang="uk-UA" altLang="en-US" sz="2400" b="0">
                <a:solidFill>
                  <a:srgbClr val="333333"/>
                </a:solidFill>
                <a:latin typeface="Times New Roman" panose="02020603050405020304" charset="0"/>
                <a:cs typeface="sans-serif" charset="0"/>
              </a:rPr>
              <a:t>    </a:t>
            </a:r>
            <a:r>
              <a:rPr lang="en-US" sz="2400" b="0">
                <a:solidFill>
                  <a:srgbClr val="333333"/>
                </a:solidFill>
                <a:latin typeface="Times New Roman" panose="02020603050405020304" charset="0"/>
                <a:cs typeface="sans-serif" charset="0"/>
              </a:rPr>
              <a:t>А зараз ми станемо як друзі у їжачка і створимо долоньки з бумаги в знак допомоги іншим. Потрібно пам’ятати, що ми люди і залишатись людьми в різних ситуаціях.</a:t>
            </a:r>
            <a:endParaRPr lang="en-US" altLang="en-US" sz="2400" b="0">
              <a:solidFill>
                <a:srgbClr val="333333"/>
              </a:solidFill>
              <a:latin typeface="Times New Roman" panose="02020603050405020304" charset="0"/>
              <a:cs typeface="sans-serif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087033" cy="10287000"/>
          </a:xfrm>
          <a:custGeom>
            <a:avLst/>
            <a:gdLst/>
            <a:ahLst/>
            <a:cxnLst/>
            <a:rect l="l" t="t" r="r" b="b"/>
            <a:pathLst>
              <a:path w="18087033" h="10287000">
                <a:moveTo>
                  <a:pt x="0" y="0"/>
                </a:moveTo>
                <a:lnTo>
                  <a:pt x="18087033" y="0"/>
                </a:lnTo>
                <a:lnTo>
                  <a:pt x="18087033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016102" y="197578"/>
            <a:ext cx="8054829" cy="5497421"/>
          </a:xfrm>
          <a:custGeom>
            <a:avLst/>
            <a:gdLst/>
            <a:ahLst/>
            <a:cxnLst/>
            <a:rect l="l" t="t" r="r" b="b"/>
            <a:pathLst>
              <a:path w="8054829" h="5497421">
                <a:moveTo>
                  <a:pt x="0" y="0"/>
                </a:moveTo>
                <a:lnTo>
                  <a:pt x="8054829" y="0"/>
                </a:lnTo>
                <a:lnTo>
                  <a:pt x="8054829" y="5497420"/>
                </a:lnTo>
                <a:lnTo>
                  <a:pt x="0" y="549742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100" name="Текстовое поле 99"/>
          <p:cNvSpPr txBox="1"/>
          <p:nvPr/>
        </p:nvSpPr>
        <p:spPr>
          <a:xfrm>
            <a:off x="3657600" y="4229100"/>
            <a:ext cx="9716770" cy="5077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355600" algn="ctr"/>
            <a:r>
              <a:rPr lang="en-US" sz="3600" b="0">
                <a:solidFill>
                  <a:srgbClr val="333333"/>
                </a:solidFill>
                <a:latin typeface="Times New Roman" panose="02020603050405020304" charset="0"/>
                <a:cs typeface="sans-serif" charset="0"/>
              </a:rPr>
              <a:t>Наш клас - це маленька сім'я. І хотілося б, щоб у нашій родині завжди панували доброта, повага, взаєморозуміння, не було ні сварок, ні конфліктів.  Так як одним із символів толерантності є рука людини, яку ми можемо протягнути не тільки своїм близьким, але й всім тим, хто нас оточує. Покладемо всі свої руки один на одну – і це буде  символ дружби нашого першого класу.</a:t>
            </a:r>
            <a:endParaRPr lang="en-US" altLang="en-US" sz="3600" b="0">
              <a:solidFill>
                <a:srgbClr val="333333"/>
              </a:solidFill>
              <a:latin typeface="Times New Roman" panose="02020603050405020304" charset="0"/>
              <a:cs typeface="sans-serif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1271</Words>
  <Application>WPS Presentation</Application>
  <PresentationFormat>On-screen Show (4:3)</PresentationFormat>
  <Paragraphs>47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4" baseType="lpstr">
      <vt:lpstr>Arial</vt:lpstr>
      <vt:lpstr>SimSun</vt:lpstr>
      <vt:lpstr>Wingdings</vt:lpstr>
      <vt:lpstr>Waldemar</vt:lpstr>
      <vt:lpstr>Liberation Mono</vt:lpstr>
      <vt:lpstr>IreneFlorentina</vt:lpstr>
      <vt:lpstr>Mango AC Bold</vt:lpstr>
      <vt:lpstr>Mango AC</vt:lpstr>
      <vt:lpstr>Comic Sans MS</vt:lpstr>
      <vt:lpstr>Times New Roman</vt:lpstr>
      <vt:lpstr>sans-serif</vt:lpstr>
      <vt:lpstr>Microsoft YaHei</vt:lpstr>
      <vt:lpstr>Arial Unicode MS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Долонька толерантності</dc:title>
  <dc:creator/>
  <cp:lastModifiedBy>user</cp:lastModifiedBy>
  <cp:revision>3</cp:revision>
  <dcterms:created xsi:type="dcterms:W3CDTF">2006-08-16T00:00:00Z</dcterms:created>
  <dcterms:modified xsi:type="dcterms:W3CDTF">2023-11-10T06:10:27Z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FB809BF432ED4B4FB70798582E5B3F90_12</vt:lpwstr>
  </property>
  <property fmtid="{D5CDD505-2E9C-101B-9397-08002B2CF9AE}" pid="3" name="KSOProductBuildVer">
    <vt:lpwstr>1049-12.2.0.13266</vt:lpwstr>
  </property>
</Properties>
</file>