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3" r:id="rId10"/>
    <p:sldId id="268" r:id="rId11"/>
    <p:sldId id="267" r:id="rId12"/>
    <p:sldId id="264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086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Орієнтовні вимоги до контролю та оцінювання навчальних досягнень учнів  початкової школи » Комунальний заклад Добровеличківський ліцей &quot;ІНТЕЛЕКТ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3429000"/>
            <a:ext cx="3633795" cy="222890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28662" y="1071546"/>
            <a:ext cx="678326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40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формувального</a:t>
            </a:r>
            <a:endParaRPr lang="ru-RU" sz="4000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оцінювання</a:t>
            </a:r>
            <a:endParaRPr lang="ru-RU" sz="4000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початковій</a:t>
            </a:r>
            <a:r>
              <a:rPr lang="ru-RU" sz="40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школі</a:t>
            </a:r>
            <a:endParaRPr lang="uk-UA" sz="4000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1214422"/>
            <a:ext cx="735811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оцінюванні</a:t>
            </a:r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результатів</a:t>
            </a:r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endParaRPr lang="ru-RU" sz="2800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1-4 </a:t>
            </a:r>
            <a:r>
              <a:rPr 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класів</a:t>
            </a:r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дотримуюсь</a:t>
            </a:r>
            <a:endParaRPr lang="ru-RU" sz="2800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методичних</a:t>
            </a:r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рекомендацій</a:t>
            </a:r>
            <a:endParaRPr lang="ru-RU" sz="2800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(Наказ МОН №813</a:t>
            </a:r>
          </a:p>
          <a:p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13.07.2021 р.)</a:t>
            </a:r>
          </a:p>
        </p:txBody>
      </p:sp>
      <p:pic>
        <p:nvPicPr>
          <p:cNvPr id="1126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714620"/>
            <a:ext cx="3335530" cy="3167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1670" y="785794"/>
            <a:ext cx="4786346" cy="9144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</a:rPr>
              <a:t>Функції оцінювання</a:t>
            </a:r>
            <a:endParaRPr lang="uk-UA" sz="2400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285992"/>
            <a:ext cx="2214578" cy="7143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формувальна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43240" y="2285992"/>
            <a:ext cx="2357454" cy="6429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>
                <a:solidFill>
                  <a:schemeClr val="tx1"/>
                </a:solidFill>
              </a:rPr>
              <a:t>діагностувальна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3786190"/>
            <a:ext cx="2286016" cy="64294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>
                <a:solidFill>
                  <a:schemeClr val="tx1"/>
                </a:solidFill>
              </a:rPr>
              <a:t>мотиваційно-стимулювальна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72198" y="2357430"/>
            <a:ext cx="2428892" cy="7143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розвивальна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5143512"/>
            <a:ext cx="2500330" cy="71438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орієнтувальна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57620" y="3714752"/>
            <a:ext cx="2143140" cy="7000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коригувальна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57554" y="5072074"/>
            <a:ext cx="2357454" cy="7000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прогностична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86512" y="5072074"/>
            <a:ext cx="2214578" cy="7000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>
                <a:solidFill>
                  <a:schemeClr val="tx1"/>
                </a:solidFill>
              </a:rPr>
              <a:t>констатувальна</a:t>
            </a:r>
            <a:endParaRPr lang="uk-UA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72264" y="3714752"/>
            <a:ext cx="2286016" cy="70008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виховна</a:t>
            </a:r>
            <a:endParaRPr lang="uk-UA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642918"/>
            <a:ext cx="471490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Об’єктами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оцінювання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результати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у тому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числі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досягнення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ним/нею.</a:t>
            </a:r>
          </a:p>
          <a:p>
            <a:endParaRPr lang="ru-RU" sz="2400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Метою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формувального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оцінювання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відстеження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особистісного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розвитку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ходу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опанування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ними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навчального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досвіду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основи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компетентності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побудову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індивідуальної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освітньої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траєкторії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4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146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3" y="1500174"/>
            <a:ext cx="2903529" cy="2471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1"/>
          <p:cNvSpPr>
            <a:spLocks noChangeArrowheads="1"/>
          </p:cNvSpPr>
          <p:nvPr/>
        </p:nvSpPr>
        <p:spPr bwMode="auto">
          <a:xfrm>
            <a:off x="428596" y="642918"/>
            <a:ext cx="785818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Метою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формувального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оцінювання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уроках математики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є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коригування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напрямків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вчителя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освітньому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основі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проміжних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результатів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Компонентами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формувального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оцінювання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встановлено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(П. Блек, Д.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Уільям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):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1)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забезпечення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учителем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ефективного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зворотного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зв'язку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учнями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2) активна участь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свого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3)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коригування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процесу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урахуванням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результатів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оцінювання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4)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здатність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самостійного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оцінювання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своїх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знань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 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5)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визнання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глибокого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впливу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оцінювання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мотивацію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самоповагу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які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в свою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чергу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мають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неабиякий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вплив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Впровадження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формувального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оцінювання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уроках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математики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має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розпочинатися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із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планування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навчальної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Так, мета уроку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математики повинна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відображувати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попередні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результати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вивчення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теми, а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також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заохочувати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їх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досягнення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Мета уроку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математики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має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бути: 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конкретною –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давати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чітке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уявлення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 те,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чого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слід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домогтися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 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вимірюваною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можна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було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точно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сказати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досягнуто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мети; 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досяжною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відповідати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умовам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можливостям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 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орієнтованою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дію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дає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можливість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зрозуміти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яка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саме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принесе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бажаний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результат; </a:t>
            </a:r>
            <a:endParaRPr kumimoji="0" lang="uk-UA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чіткі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терміни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досягнення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2428868"/>
            <a:ext cx="642942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4400" b="1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Техніки</a:t>
            </a:r>
            <a:r>
              <a:rPr lang="ru-RU" sz="44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формувального</a:t>
            </a:r>
            <a:r>
              <a:rPr lang="ru-RU" sz="44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оцінювання</a:t>
            </a:r>
            <a:endParaRPr lang="ru-RU" sz="44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000108"/>
            <a:ext cx="707236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Світлофор</a:t>
            </a:r>
            <a:r>
              <a:rPr lang="ru-RU" sz="4000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кожного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учня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картки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трьох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кольорів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світлофора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Учитель просить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показувати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карткою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відповідного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кольору</a:t>
            </a:r>
            <a:r>
              <a:rPr lang="ru-RU" sz="28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ru-RU" sz="2400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083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3857628"/>
            <a:ext cx="5391160" cy="1347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14414" y="1428736"/>
            <a:ext cx="67151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Тижневий</a:t>
            </a:r>
            <a:r>
              <a:rPr lang="ru-RU" sz="4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звіт</a:t>
            </a:r>
            <a:r>
              <a:rPr lang="ru-RU" sz="4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кінці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навчального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тижня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кожному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учневі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пропонується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дати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відповіді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запитання</a:t>
            </a:r>
            <a:endParaRPr lang="ru-RU" sz="2000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«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навчився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тиждень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?»</a:t>
            </a:r>
          </a:p>
          <a:p>
            <a:pPr>
              <a:buFontTx/>
              <a:buChar char="-"/>
            </a:pP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для мене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залишилося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нез’ясованим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?»</a:t>
            </a:r>
          </a:p>
          <a:p>
            <a:pPr>
              <a:buFontTx/>
              <a:buChar char="-"/>
            </a:pP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я б поставив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учням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якби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учителем?»</a:t>
            </a:r>
          </a:p>
          <a:p>
            <a:r>
              <a:rPr lang="ru-RU" sz="2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49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3929066"/>
            <a:ext cx="2625808" cy="2109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3357562"/>
            <a:ext cx="1752600" cy="189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714348" y="1000108"/>
            <a:ext cx="692945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Вимірювання</a:t>
            </a:r>
            <a:r>
              <a:rPr lang="ru-RU" sz="4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температури</a:t>
            </a:r>
            <a:endParaRPr lang="ru-RU" sz="4000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Метод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використовують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виявлення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того,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наскільки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учні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правильно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виконують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цього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діяльність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призупиняється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запитанням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ми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робимо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?»</a:t>
            </a:r>
          </a:p>
          <a:p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Відповідь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поставлене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демонстрація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процесу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разі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парах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групах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учитель просить пару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групу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продемонструвати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спостерігають</a:t>
            </a:r>
            <a:r>
              <a:rPr lang="ru-RU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142984"/>
            <a:ext cx="650085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Шкала</a:t>
            </a:r>
          </a:p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полях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зошита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учень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креслить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шкалу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відзначає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хрестиком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якому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рівні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думку,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виконана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робота.</a:t>
            </a:r>
          </a:p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Внизу- не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впорався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посередині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впорався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виникли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Вгорі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все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вийшло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перевірки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вчитель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обводить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хрестик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згоден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оцінкою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малює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згоден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228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3714752"/>
            <a:ext cx="3286148" cy="2177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43042" y="857232"/>
            <a:ext cx="63579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Сигнали</a:t>
            </a:r>
            <a:r>
              <a:rPr lang="ru-RU" sz="36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рукою</a:t>
            </a:r>
          </a:p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Учитель просить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показувати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сигнали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позначають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матеріалу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Попередньо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потрібно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домовитись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учнями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таких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сигналів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218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5823984" cy="1514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785918" y="3857628"/>
            <a:ext cx="578647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ознайомлення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сигналами учитель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опитує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учнів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кожної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:</a:t>
            </a:r>
          </a:p>
          <a:p>
            <a:pPr>
              <a:buFontTx/>
              <a:buChar char="-"/>
            </a:pP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саме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зрозуміли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FontTx/>
              <a:buChar char="-"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відчуваєте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невпевненість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>
              <a:buFontTx/>
              <a:buChar char="-"/>
            </a:pP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зрозуміли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можете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пояснити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результатами 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отриманих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відповідей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учитель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приймає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повторне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закріплення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теми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продовження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тем за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програмою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71670" y="1785926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000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Мініогляд</a:t>
            </a:r>
            <a:endParaRPr lang="ru-RU" sz="4000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кінці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уроку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учні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окремих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листках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відповідають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i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запитання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pic>
        <p:nvPicPr>
          <p:cNvPr id="11981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214686"/>
            <a:ext cx="1214446" cy="1512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1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4071942"/>
            <a:ext cx="1285884" cy="167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1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4214818"/>
            <a:ext cx="1288454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9816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78" y="3071810"/>
            <a:ext cx="1347790" cy="1723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00166" y="1142984"/>
            <a:ext cx="4932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Дякую</a:t>
            </a:r>
            <a:r>
              <a:rPr lang="ru-RU" sz="54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5400" b="1" i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54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endParaRPr lang="ru-RU" sz="54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906" name="AutoShape 2" descr="Ковель - офіційний сайт міста - Ковельські школярі – призери обласного  конкурсу науково-дослідницьких робіт «Космос. Людина. Духовність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23908" name="AutoShape 4" descr="Ковель - офіційний сайт міста - Ковельські школярі – призери обласного  конкурсу науково-дослідницьких робіт «Космос. Людина. Духовність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2390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357430"/>
            <a:ext cx="4514850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181</TotalTime>
  <Words>424</Words>
  <PresentationFormat>Экран (4:3)</PresentationFormat>
  <Paragraphs>62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22</cp:revision>
  <dcterms:created xsi:type="dcterms:W3CDTF">2021-09-14T15:33:03Z</dcterms:created>
  <dcterms:modified xsi:type="dcterms:W3CDTF">2021-10-23T17:28:21Z</dcterms:modified>
</cp:coreProperties>
</file>