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4" r:id="rId9"/>
  </p:sldIdLst>
  <p:sldSz cx="18288000" cy="10287000"/>
  <p:notesSz cx="6858000" cy="9144000"/>
  <p:embeddedFontLst>
    <p:embeddedFont>
      <p:font typeface="Calibri" panose="020F0502020204030204" pitchFamily="34" charset="0"/>
      <p:regular r:id="rId10"/>
      <p:bold r:id="rId11"/>
      <p:italic r:id="rId12"/>
      <p:boldItalic r:id="rId13"/>
    </p:embeddedFont>
    <p:embeddedFont>
      <p:font typeface="Open Sans" panose="020B0606030504020204" pitchFamily="34" charset="0"/>
      <p:regular r:id="rId14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41" d="100"/>
          <a:sy n="41" d="100"/>
        </p:scale>
        <p:origin x="820" y="4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4.fntdata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font" Target="fonts/font3.fntdata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2.fntdata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font" Target="fonts/font1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5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4/6/2025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4/6/2025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4/6/2025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4/6/2025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4/6/2025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4/6/2025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4/6/2025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‹№›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svg"/><Relationship Id="rId18" Type="http://schemas.openxmlformats.org/officeDocument/2006/relationships/image" Target="../media/image17.png"/><Relationship Id="rId3" Type="http://schemas.openxmlformats.org/officeDocument/2006/relationships/image" Target="../media/image2.svg"/><Relationship Id="rId7" Type="http://schemas.openxmlformats.org/officeDocument/2006/relationships/image" Target="../media/image6.svg"/><Relationship Id="rId12" Type="http://schemas.openxmlformats.org/officeDocument/2006/relationships/image" Target="../media/image11.png"/><Relationship Id="rId17" Type="http://schemas.openxmlformats.org/officeDocument/2006/relationships/image" Target="../media/image16.svg"/><Relationship Id="rId2" Type="http://schemas.openxmlformats.org/officeDocument/2006/relationships/image" Target="../media/image1.png"/><Relationship Id="rId16" Type="http://schemas.openxmlformats.org/officeDocument/2006/relationships/image" Target="../media/image15.png"/><Relationship Id="rId20" Type="http://schemas.openxmlformats.org/officeDocument/2006/relationships/image" Target="../media/image1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10.svg"/><Relationship Id="rId5" Type="http://schemas.openxmlformats.org/officeDocument/2006/relationships/image" Target="../media/image4.svg"/><Relationship Id="rId15" Type="http://schemas.openxmlformats.org/officeDocument/2006/relationships/image" Target="../media/image14.svg"/><Relationship Id="rId10" Type="http://schemas.openxmlformats.org/officeDocument/2006/relationships/image" Target="../media/image9.png"/><Relationship Id="rId19" Type="http://schemas.openxmlformats.org/officeDocument/2006/relationships/image" Target="../media/image18.svg"/><Relationship Id="rId4" Type="http://schemas.openxmlformats.org/officeDocument/2006/relationships/image" Target="../media/image3.png"/><Relationship Id="rId9" Type="http://schemas.openxmlformats.org/officeDocument/2006/relationships/image" Target="../media/image8.svg"/><Relationship Id="rId14" Type="http://schemas.openxmlformats.org/officeDocument/2006/relationships/image" Target="../media/image1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ADoApIPKxa4" TargetMode="External"/><Relationship Id="rId2" Type="http://schemas.openxmlformats.org/officeDocument/2006/relationships/slideLayout" Target="../slideLayouts/slideLayout7.xml"/><Relationship Id="rId1" Type="http://schemas.openxmlformats.org/officeDocument/2006/relationships/video" Target="https://www.youtube.com/embed/ADoApIPKxa4?feature=oembed" TargetMode="External"/><Relationship Id="rId4" Type="http://schemas.openxmlformats.org/officeDocument/2006/relationships/image" Target="../media/image3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3E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-270074" y="6141445"/>
            <a:ext cx="2597548" cy="2223698"/>
          </a:xfrm>
          <a:custGeom>
            <a:avLst/>
            <a:gdLst/>
            <a:ahLst/>
            <a:cxnLst/>
            <a:rect l="l" t="t" r="r" b="b"/>
            <a:pathLst>
              <a:path w="2597548" h="2223698">
                <a:moveTo>
                  <a:pt x="0" y="0"/>
                </a:moveTo>
                <a:lnTo>
                  <a:pt x="2597548" y="0"/>
                </a:lnTo>
                <a:lnTo>
                  <a:pt x="2597548" y="2223698"/>
                </a:lnTo>
                <a:lnTo>
                  <a:pt x="0" y="222369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-20728"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13438175" y="219499"/>
            <a:ext cx="3507784" cy="2487338"/>
          </a:xfrm>
          <a:custGeom>
            <a:avLst/>
            <a:gdLst/>
            <a:ahLst/>
            <a:cxnLst/>
            <a:rect l="l" t="t" r="r" b="b"/>
            <a:pathLst>
              <a:path w="3507784" h="2487338">
                <a:moveTo>
                  <a:pt x="0" y="0"/>
                </a:moveTo>
                <a:lnTo>
                  <a:pt x="3507784" y="0"/>
                </a:lnTo>
                <a:lnTo>
                  <a:pt x="3507784" y="2487338"/>
                </a:lnTo>
                <a:lnTo>
                  <a:pt x="0" y="248733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 rot="244735">
            <a:off x="14187221" y="3276018"/>
            <a:ext cx="1474078" cy="5001884"/>
          </a:xfrm>
          <a:custGeom>
            <a:avLst/>
            <a:gdLst/>
            <a:ahLst/>
            <a:cxnLst/>
            <a:rect l="l" t="t" r="r" b="b"/>
            <a:pathLst>
              <a:path w="1474078" h="5001884">
                <a:moveTo>
                  <a:pt x="0" y="0"/>
                </a:moveTo>
                <a:lnTo>
                  <a:pt x="1474078" y="0"/>
                </a:lnTo>
                <a:lnTo>
                  <a:pt x="1474078" y="5001884"/>
                </a:lnTo>
                <a:lnTo>
                  <a:pt x="0" y="5001884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r="-177010"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14564445" y="5077134"/>
            <a:ext cx="5008916" cy="4352320"/>
          </a:xfrm>
          <a:custGeom>
            <a:avLst/>
            <a:gdLst/>
            <a:ahLst/>
            <a:cxnLst/>
            <a:rect l="l" t="t" r="r" b="b"/>
            <a:pathLst>
              <a:path w="5008916" h="4352320">
                <a:moveTo>
                  <a:pt x="0" y="0"/>
                </a:moveTo>
                <a:lnTo>
                  <a:pt x="5008916" y="0"/>
                </a:lnTo>
                <a:lnTo>
                  <a:pt x="5008916" y="4352320"/>
                </a:lnTo>
                <a:lnTo>
                  <a:pt x="0" y="435232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r="-83162"/>
            </a:stretch>
          </a:blipFill>
        </p:spPr>
      </p:sp>
      <p:sp>
        <p:nvSpPr>
          <p:cNvPr id="6" name="Freeform 6"/>
          <p:cNvSpPr/>
          <p:nvPr/>
        </p:nvSpPr>
        <p:spPr>
          <a:xfrm rot="351354">
            <a:off x="17234152" y="5716778"/>
            <a:ext cx="1305486" cy="3306080"/>
          </a:xfrm>
          <a:custGeom>
            <a:avLst/>
            <a:gdLst/>
            <a:ahLst/>
            <a:cxnLst/>
            <a:rect l="l" t="t" r="r" b="b"/>
            <a:pathLst>
              <a:path w="1305486" h="3306080">
                <a:moveTo>
                  <a:pt x="0" y="0"/>
                </a:moveTo>
                <a:lnTo>
                  <a:pt x="1305485" y="0"/>
                </a:lnTo>
                <a:lnTo>
                  <a:pt x="1305485" y="3306081"/>
                </a:lnTo>
                <a:lnTo>
                  <a:pt x="0" y="3306081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-220156" b="-54859"/>
            </a:stretch>
          </a:blipFill>
        </p:spPr>
      </p:sp>
      <p:sp>
        <p:nvSpPr>
          <p:cNvPr id="7" name="Freeform 7"/>
          <p:cNvSpPr/>
          <p:nvPr/>
        </p:nvSpPr>
        <p:spPr>
          <a:xfrm rot="-119311">
            <a:off x="10653874" y="5816296"/>
            <a:ext cx="1438700" cy="3298934"/>
          </a:xfrm>
          <a:custGeom>
            <a:avLst/>
            <a:gdLst/>
            <a:ahLst/>
            <a:cxnLst/>
            <a:rect l="l" t="t" r="r" b="b"/>
            <a:pathLst>
              <a:path w="1438700" h="3298934">
                <a:moveTo>
                  <a:pt x="0" y="0"/>
                </a:moveTo>
                <a:lnTo>
                  <a:pt x="1438700" y="0"/>
                </a:lnTo>
                <a:lnTo>
                  <a:pt x="1438700" y="3298934"/>
                </a:lnTo>
                <a:lnTo>
                  <a:pt x="0" y="3298934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-224786" b="-73504"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9863695" y="7361156"/>
            <a:ext cx="9401500" cy="4167332"/>
          </a:xfrm>
          <a:custGeom>
            <a:avLst/>
            <a:gdLst/>
            <a:ahLst/>
            <a:cxnLst/>
            <a:rect l="l" t="t" r="r" b="b"/>
            <a:pathLst>
              <a:path w="9401500" h="4167332">
                <a:moveTo>
                  <a:pt x="0" y="0"/>
                </a:moveTo>
                <a:lnTo>
                  <a:pt x="9401500" y="0"/>
                </a:lnTo>
                <a:lnTo>
                  <a:pt x="9401500" y="4167332"/>
                </a:lnTo>
                <a:lnTo>
                  <a:pt x="0" y="4167332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>
            <a:off x="16349921" y="2485409"/>
            <a:ext cx="3073946" cy="2179707"/>
          </a:xfrm>
          <a:custGeom>
            <a:avLst/>
            <a:gdLst/>
            <a:ahLst/>
            <a:cxnLst/>
            <a:rect l="l" t="t" r="r" b="b"/>
            <a:pathLst>
              <a:path w="3073946" h="2179707">
                <a:moveTo>
                  <a:pt x="0" y="0"/>
                </a:moveTo>
                <a:lnTo>
                  <a:pt x="3073947" y="0"/>
                </a:lnTo>
                <a:lnTo>
                  <a:pt x="3073947" y="2179707"/>
                </a:lnTo>
                <a:lnTo>
                  <a:pt x="0" y="217970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10" name="Freeform 10"/>
          <p:cNvSpPr/>
          <p:nvPr/>
        </p:nvSpPr>
        <p:spPr>
          <a:xfrm>
            <a:off x="11932310" y="3819410"/>
            <a:ext cx="2493823" cy="5731846"/>
          </a:xfrm>
          <a:custGeom>
            <a:avLst/>
            <a:gdLst/>
            <a:ahLst/>
            <a:cxnLst/>
            <a:rect l="l" t="t" r="r" b="b"/>
            <a:pathLst>
              <a:path w="2493823" h="5731846">
                <a:moveTo>
                  <a:pt x="0" y="0"/>
                </a:moveTo>
                <a:lnTo>
                  <a:pt x="2493822" y="0"/>
                </a:lnTo>
                <a:lnTo>
                  <a:pt x="2493822" y="5731845"/>
                </a:lnTo>
                <a:lnTo>
                  <a:pt x="0" y="5731845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:asvg="http://schemas.microsoft.com/office/drawing/2016/SVG/main" r:embed="rId15"/>
                </a:ext>
              </a:extLst>
            </a:blip>
            <a:stretch>
              <a:fillRect t="-123"/>
            </a:stretch>
          </a:blipFill>
        </p:spPr>
      </p:sp>
      <p:sp>
        <p:nvSpPr>
          <p:cNvPr id="11" name="Freeform 11"/>
          <p:cNvSpPr/>
          <p:nvPr/>
        </p:nvSpPr>
        <p:spPr>
          <a:xfrm>
            <a:off x="-615277" y="7023430"/>
            <a:ext cx="4214413" cy="4114800"/>
          </a:xfrm>
          <a:custGeom>
            <a:avLst/>
            <a:gdLst/>
            <a:ahLst/>
            <a:cxnLst/>
            <a:rect l="l" t="t" r="r" b="b"/>
            <a:pathLst>
              <a:path w="4214413" h="4114800">
                <a:moveTo>
                  <a:pt x="0" y="0"/>
                </a:moveTo>
                <a:lnTo>
                  <a:pt x="4214413" y="0"/>
                </a:lnTo>
                <a:lnTo>
                  <a:pt x="4214413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16">
              <a:extLst>
                <a:ext uri="{96DAC541-7B7A-43D3-8B79-37D633B846F1}">
                  <asvg:svgBlip xmlns:asvg="http://schemas.microsoft.com/office/drawing/2016/SVG/main" r:embed="rId17"/>
                </a:ext>
              </a:extLst>
            </a:blip>
            <a:stretch>
              <a:fillRect/>
            </a:stretch>
          </a:blipFill>
        </p:spPr>
      </p:sp>
      <p:sp>
        <p:nvSpPr>
          <p:cNvPr id="12" name="Freeform 12"/>
          <p:cNvSpPr/>
          <p:nvPr/>
        </p:nvSpPr>
        <p:spPr>
          <a:xfrm>
            <a:off x="-1136892" y="9429454"/>
            <a:ext cx="7315200" cy="2649233"/>
          </a:xfrm>
          <a:custGeom>
            <a:avLst/>
            <a:gdLst/>
            <a:ahLst/>
            <a:cxnLst/>
            <a:rect l="l" t="t" r="r" b="b"/>
            <a:pathLst>
              <a:path w="7315200" h="2649233">
                <a:moveTo>
                  <a:pt x="0" y="0"/>
                </a:moveTo>
                <a:lnTo>
                  <a:pt x="7315200" y="0"/>
                </a:lnTo>
                <a:lnTo>
                  <a:pt x="7315200" y="2649233"/>
                </a:lnTo>
                <a:lnTo>
                  <a:pt x="0" y="2649233"/>
                </a:lnTo>
                <a:lnTo>
                  <a:pt x="0" y="0"/>
                </a:lnTo>
                <a:close/>
              </a:path>
            </a:pathLst>
          </a:custGeom>
          <a:blipFill>
            <a:blip r:embed="rId18">
              <a:extLst>
                <a:ext uri="{96DAC541-7B7A-43D3-8B79-37D633B846F1}">
                  <asvg:svgBlip xmlns:asvg="http://schemas.microsoft.com/office/drawing/2016/SVG/main" r:embed="rId19"/>
                </a:ext>
              </a:extLst>
            </a:blip>
            <a:stretch>
              <a:fillRect/>
            </a:stretch>
          </a:blipFill>
        </p:spPr>
      </p:sp>
      <p:sp>
        <p:nvSpPr>
          <p:cNvPr id="13" name="Freeform 13"/>
          <p:cNvSpPr/>
          <p:nvPr/>
        </p:nvSpPr>
        <p:spPr>
          <a:xfrm>
            <a:off x="2424091" y="671058"/>
            <a:ext cx="8076364" cy="6582237"/>
          </a:xfrm>
          <a:custGeom>
            <a:avLst/>
            <a:gdLst/>
            <a:ahLst/>
            <a:cxnLst/>
            <a:rect l="l" t="t" r="r" b="b"/>
            <a:pathLst>
              <a:path w="8076364" h="6582237">
                <a:moveTo>
                  <a:pt x="0" y="0"/>
                </a:moveTo>
                <a:lnTo>
                  <a:pt x="8076364" y="0"/>
                </a:lnTo>
                <a:lnTo>
                  <a:pt x="8076364" y="6582236"/>
                </a:lnTo>
                <a:lnTo>
                  <a:pt x="0" y="6582236"/>
                </a:lnTo>
                <a:lnTo>
                  <a:pt x="0" y="0"/>
                </a:lnTo>
                <a:close/>
              </a:path>
            </a:pathLst>
          </a:custGeom>
          <a:blipFill>
            <a:blip r:embed="rId20"/>
            <a:stretch>
              <a:fillRect/>
            </a:stretch>
          </a:blipFill>
        </p:spPr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3E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922993" y="6446520"/>
            <a:ext cx="3291840" cy="3291840"/>
            <a:chOff x="0" y="0"/>
            <a:chExt cx="6350000" cy="6350000"/>
          </a:xfrm>
        </p:grpSpPr>
        <p:sp>
          <p:nvSpPr>
            <p:cNvPr id="3" name="Freeform 3"/>
            <p:cNvSpPr/>
            <p:nvPr/>
          </p:nvSpPr>
          <p:spPr>
            <a:xfrm flipH="1">
              <a:off x="0" y="0"/>
              <a:ext cx="6350000" cy="6350000"/>
            </a:xfrm>
            <a:custGeom>
              <a:avLst/>
              <a:gdLst/>
              <a:ahLst/>
              <a:cxnLst/>
              <a:rect l="l" t="t" r="r" b="b"/>
              <a:pathLst>
                <a:path w="6350000" h="6350000">
                  <a:moveTo>
                    <a:pt x="3175000" y="0"/>
                  </a:moveTo>
                  <a:cubicBezTo>
                    <a:pt x="4928504" y="0"/>
                    <a:pt x="6350000" y="1421496"/>
                    <a:pt x="6350000" y="3175000"/>
                  </a:cubicBezTo>
                  <a:cubicBezTo>
                    <a:pt x="6350000" y="4928504"/>
                    <a:pt x="4928504" y="6350000"/>
                    <a:pt x="3175000" y="6350000"/>
                  </a:cubicBezTo>
                  <a:cubicBezTo>
                    <a:pt x="1421496" y="6350000"/>
                    <a:pt x="0" y="4928504"/>
                    <a:pt x="0" y="3175000"/>
                  </a:cubicBezTo>
                  <a:cubicBezTo>
                    <a:pt x="0" y="1421496"/>
                    <a:pt x="1421496" y="0"/>
                    <a:pt x="3175000" y="0"/>
                  </a:cubicBezTo>
                  <a:close/>
                </a:path>
              </a:pathLst>
            </a:custGeom>
            <a:blipFill>
              <a:blip r:embed="rId2"/>
              <a:stretch>
                <a:fillRect l="-38888" r="-38888"/>
              </a:stretch>
            </a:blipFill>
          </p:spPr>
        </p:sp>
      </p:grpSp>
      <p:sp>
        <p:nvSpPr>
          <p:cNvPr id="4" name="Freeform 4"/>
          <p:cNvSpPr/>
          <p:nvPr/>
        </p:nvSpPr>
        <p:spPr>
          <a:xfrm>
            <a:off x="1922993" y="4162474"/>
            <a:ext cx="14501363" cy="6124526"/>
          </a:xfrm>
          <a:custGeom>
            <a:avLst/>
            <a:gdLst/>
            <a:ahLst/>
            <a:cxnLst/>
            <a:rect l="l" t="t" r="r" b="b"/>
            <a:pathLst>
              <a:path w="14501363" h="6124526">
                <a:moveTo>
                  <a:pt x="0" y="0"/>
                </a:moveTo>
                <a:lnTo>
                  <a:pt x="14501363" y="0"/>
                </a:lnTo>
                <a:lnTo>
                  <a:pt x="14501363" y="6124526"/>
                </a:lnTo>
                <a:lnTo>
                  <a:pt x="0" y="6124526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t="-21825" r="-684" b="-12867"/>
            </a:stretch>
          </a:blipFill>
        </p:spPr>
      </p:sp>
      <p:sp>
        <p:nvSpPr>
          <p:cNvPr id="5" name="TextBox 5"/>
          <p:cNvSpPr txBox="1"/>
          <p:nvPr/>
        </p:nvSpPr>
        <p:spPr>
          <a:xfrm>
            <a:off x="4113397" y="895350"/>
            <a:ext cx="10595926" cy="243205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799"/>
              </a:lnSpc>
              <a:spcBef>
                <a:spcPct val="0"/>
              </a:spcBef>
            </a:pPr>
            <a:r>
              <a:rPr lang="en-US" sz="6999" dirty="0" err="1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Журавлі</a:t>
            </a:r>
            <a:r>
              <a:rPr lang="en-US" sz="6999" dirty="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</a:p>
          <a:p>
            <a:pPr algn="ctr">
              <a:lnSpc>
                <a:spcPts val="9799"/>
              </a:lnSpc>
              <a:spcBef>
                <a:spcPct val="0"/>
              </a:spcBef>
            </a:pPr>
            <a:r>
              <a:rPr lang="en-US" sz="6999" dirty="0" err="1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Леся</a:t>
            </a:r>
            <a:r>
              <a:rPr lang="en-US" sz="6999" dirty="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uk-UA" sz="6999" dirty="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В</a:t>
            </a:r>
            <a:r>
              <a:rPr lang="en-US" sz="6999" dirty="0" err="1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ознюк</a:t>
            </a:r>
            <a:endParaRPr lang="en-US" sz="6999" dirty="0">
              <a:solidFill>
                <a:srgbClr val="000000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3E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3756017" y="6329177"/>
            <a:ext cx="3291840" cy="3291840"/>
            <a:chOff x="0" y="0"/>
            <a:chExt cx="6350000" cy="6350000"/>
          </a:xfrm>
        </p:grpSpPr>
        <p:sp>
          <p:nvSpPr>
            <p:cNvPr id="3" name="Freeform 3"/>
            <p:cNvSpPr/>
            <p:nvPr/>
          </p:nvSpPr>
          <p:spPr>
            <a:xfrm flipH="1">
              <a:off x="0" y="0"/>
              <a:ext cx="6350000" cy="6350000"/>
            </a:xfrm>
            <a:custGeom>
              <a:avLst/>
              <a:gdLst/>
              <a:ahLst/>
              <a:cxnLst/>
              <a:rect l="l" t="t" r="r" b="b"/>
              <a:pathLst>
                <a:path w="6350000" h="6350000">
                  <a:moveTo>
                    <a:pt x="3175000" y="0"/>
                  </a:moveTo>
                  <a:cubicBezTo>
                    <a:pt x="4928504" y="0"/>
                    <a:pt x="6350000" y="1421496"/>
                    <a:pt x="6350000" y="3175000"/>
                  </a:cubicBezTo>
                  <a:cubicBezTo>
                    <a:pt x="6350000" y="4928504"/>
                    <a:pt x="4928504" y="6350000"/>
                    <a:pt x="3175000" y="6350000"/>
                  </a:cubicBezTo>
                  <a:cubicBezTo>
                    <a:pt x="1421496" y="6350000"/>
                    <a:pt x="0" y="4928504"/>
                    <a:pt x="0" y="3175000"/>
                  </a:cubicBezTo>
                  <a:cubicBezTo>
                    <a:pt x="0" y="1421496"/>
                    <a:pt x="1421496" y="0"/>
                    <a:pt x="3175000" y="0"/>
                  </a:cubicBezTo>
                  <a:close/>
                </a:path>
              </a:pathLst>
            </a:custGeom>
            <a:blipFill>
              <a:blip r:embed="rId2"/>
              <a:stretch>
                <a:fillRect l="-38888" r="-38888"/>
              </a:stretch>
            </a:blipFill>
          </p:spPr>
        </p:sp>
      </p:grpSp>
      <p:sp>
        <p:nvSpPr>
          <p:cNvPr id="4" name="Freeform 4"/>
          <p:cNvSpPr/>
          <p:nvPr/>
        </p:nvSpPr>
        <p:spPr>
          <a:xfrm>
            <a:off x="1688122" y="3256691"/>
            <a:ext cx="14303188" cy="7030309"/>
          </a:xfrm>
          <a:custGeom>
            <a:avLst/>
            <a:gdLst/>
            <a:ahLst/>
            <a:cxnLst/>
            <a:rect l="l" t="t" r="r" b="b"/>
            <a:pathLst>
              <a:path w="14303188" h="7030309">
                <a:moveTo>
                  <a:pt x="0" y="0"/>
                </a:moveTo>
                <a:lnTo>
                  <a:pt x="14303188" y="0"/>
                </a:lnTo>
                <a:lnTo>
                  <a:pt x="14303188" y="7030309"/>
                </a:lnTo>
                <a:lnTo>
                  <a:pt x="0" y="7030309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t="-9572" b="-5376"/>
            </a:stretch>
          </a:blipFill>
        </p:spPr>
      </p:sp>
      <p:sp>
        <p:nvSpPr>
          <p:cNvPr id="5" name="TextBox 5"/>
          <p:cNvSpPr txBox="1"/>
          <p:nvPr/>
        </p:nvSpPr>
        <p:spPr>
          <a:xfrm>
            <a:off x="479323" y="178845"/>
            <a:ext cx="15511987" cy="307784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799"/>
              </a:lnSpc>
              <a:spcBef>
                <a:spcPct val="0"/>
              </a:spcBef>
            </a:pPr>
            <a:r>
              <a:rPr lang="en-US" sz="6999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Журавлі ключами замикають літо, в золоту обнову вбралися ліси.</a:t>
            </a:r>
          </a:p>
          <a:p>
            <a:pPr algn="ctr">
              <a:lnSpc>
                <a:spcPts val="4759"/>
              </a:lnSpc>
              <a:spcBef>
                <a:spcPct val="0"/>
              </a:spcBef>
            </a:pPr>
            <a:endParaRPr lang="en-US" sz="6999">
              <a:solidFill>
                <a:srgbClr val="000000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3E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3091073" y="6686653"/>
            <a:ext cx="3291840" cy="3291840"/>
            <a:chOff x="0" y="0"/>
            <a:chExt cx="6350000" cy="6350000"/>
          </a:xfrm>
        </p:grpSpPr>
        <p:sp>
          <p:nvSpPr>
            <p:cNvPr id="3" name="Freeform 3"/>
            <p:cNvSpPr/>
            <p:nvPr/>
          </p:nvSpPr>
          <p:spPr>
            <a:xfrm flipH="1">
              <a:off x="0" y="0"/>
              <a:ext cx="6350000" cy="6350000"/>
            </a:xfrm>
            <a:custGeom>
              <a:avLst/>
              <a:gdLst/>
              <a:ahLst/>
              <a:cxnLst/>
              <a:rect l="l" t="t" r="r" b="b"/>
              <a:pathLst>
                <a:path w="6350000" h="6350000">
                  <a:moveTo>
                    <a:pt x="3175000" y="0"/>
                  </a:moveTo>
                  <a:cubicBezTo>
                    <a:pt x="4928504" y="0"/>
                    <a:pt x="6350000" y="1421496"/>
                    <a:pt x="6350000" y="3175000"/>
                  </a:cubicBezTo>
                  <a:cubicBezTo>
                    <a:pt x="6350000" y="4928504"/>
                    <a:pt x="4928504" y="6350000"/>
                    <a:pt x="3175000" y="6350000"/>
                  </a:cubicBezTo>
                  <a:cubicBezTo>
                    <a:pt x="1421496" y="6350000"/>
                    <a:pt x="0" y="4928504"/>
                    <a:pt x="0" y="3175000"/>
                  </a:cubicBezTo>
                  <a:cubicBezTo>
                    <a:pt x="0" y="1421496"/>
                    <a:pt x="1421496" y="0"/>
                    <a:pt x="3175000" y="0"/>
                  </a:cubicBezTo>
                  <a:close/>
                </a:path>
              </a:pathLst>
            </a:custGeom>
            <a:blipFill>
              <a:blip r:embed="rId2"/>
              <a:stretch>
                <a:fillRect l="-38888" r="-38888"/>
              </a:stretch>
            </a:blipFill>
          </p:spPr>
        </p:sp>
      </p:grpSp>
      <p:sp>
        <p:nvSpPr>
          <p:cNvPr id="4" name="TextBox 4"/>
          <p:cNvSpPr txBox="1"/>
          <p:nvPr/>
        </p:nvSpPr>
        <p:spPr>
          <a:xfrm>
            <a:off x="479323" y="178845"/>
            <a:ext cx="15511987" cy="431609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799"/>
              </a:lnSpc>
              <a:spcBef>
                <a:spcPct val="0"/>
              </a:spcBef>
            </a:pPr>
            <a:r>
              <a:rPr lang="en-US" sz="6999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Кетяги калини, сонечком зігріті, бережуть краплини літньої краси.</a:t>
            </a:r>
          </a:p>
          <a:p>
            <a:pPr algn="ctr">
              <a:lnSpc>
                <a:spcPts val="9799"/>
              </a:lnSpc>
              <a:spcBef>
                <a:spcPct val="0"/>
              </a:spcBef>
            </a:pPr>
            <a:endParaRPr lang="en-US" sz="6999">
              <a:solidFill>
                <a:srgbClr val="000000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algn="ctr">
              <a:lnSpc>
                <a:spcPts val="4759"/>
              </a:lnSpc>
              <a:spcBef>
                <a:spcPct val="0"/>
              </a:spcBef>
            </a:pPr>
            <a:endParaRPr lang="en-US" sz="6999">
              <a:solidFill>
                <a:srgbClr val="000000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5" name="Freeform 5"/>
          <p:cNvSpPr/>
          <p:nvPr/>
        </p:nvSpPr>
        <p:spPr>
          <a:xfrm>
            <a:off x="1978555" y="3086306"/>
            <a:ext cx="14309166" cy="7200694"/>
          </a:xfrm>
          <a:custGeom>
            <a:avLst/>
            <a:gdLst/>
            <a:ahLst/>
            <a:cxnLst/>
            <a:rect l="l" t="t" r="r" b="b"/>
            <a:pathLst>
              <a:path w="14309166" h="7200694">
                <a:moveTo>
                  <a:pt x="0" y="0"/>
                </a:moveTo>
                <a:lnTo>
                  <a:pt x="14309166" y="0"/>
                </a:lnTo>
                <a:lnTo>
                  <a:pt x="14309166" y="7200694"/>
                </a:lnTo>
                <a:lnTo>
                  <a:pt x="0" y="7200694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t="-6138" b="-6138"/>
            </a:stretch>
          </a:blipFill>
        </p:spPr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3E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479323" y="178845"/>
            <a:ext cx="15511987" cy="555434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799"/>
              </a:lnSpc>
              <a:spcBef>
                <a:spcPct val="0"/>
              </a:spcBef>
            </a:pPr>
            <a:r>
              <a:rPr lang="en-US" sz="6999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Журавлі ключами відімкнули осінь, на крилі понесли літо в далечінь. </a:t>
            </a:r>
          </a:p>
          <a:p>
            <a:pPr algn="ctr">
              <a:lnSpc>
                <a:spcPts val="9799"/>
              </a:lnSpc>
              <a:spcBef>
                <a:spcPct val="0"/>
              </a:spcBef>
            </a:pPr>
            <a:endParaRPr lang="en-US" sz="6999">
              <a:solidFill>
                <a:srgbClr val="000000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algn="ctr">
              <a:lnSpc>
                <a:spcPts val="9799"/>
              </a:lnSpc>
              <a:spcBef>
                <a:spcPct val="0"/>
              </a:spcBef>
            </a:pPr>
            <a:endParaRPr lang="en-US" sz="6999">
              <a:solidFill>
                <a:srgbClr val="000000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algn="ctr">
              <a:lnSpc>
                <a:spcPts val="4759"/>
              </a:lnSpc>
              <a:spcBef>
                <a:spcPct val="0"/>
              </a:spcBef>
            </a:pPr>
            <a:endParaRPr lang="en-US" sz="6999">
              <a:solidFill>
                <a:srgbClr val="000000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grpSp>
        <p:nvGrpSpPr>
          <p:cNvPr id="3" name="Group 3"/>
          <p:cNvGrpSpPr/>
          <p:nvPr/>
        </p:nvGrpSpPr>
        <p:grpSpPr>
          <a:xfrm>
            <a:off x="1771368" y="6446520"/>
            <a:ext cx="3291840" cy="3291840"/>
            <a:chOff x="0" y="0"/>
            <a:chExt cx="6350000" cy="6350000"/>
          </a:xfrm>
        </p:grpSpPr>
        <p:sp>
          <p:nvSpPr>
            <p:cNvPr id="4" name="Freeform 4"/>
            <p:cNvSpPr/>
            <p:nvPr/>
          </p:nvSpPr>
          <p:spPr>
            <a:xfrm flipH="1">
              <a:off x="0" y="0"/>
              <a:ext cx="6350000" cy="6350000"/>
            </a:xfrm>
            <a:custGeom>
              <a:avLst/>
              <a:gdLst/>
              <a:ahLst/>
              <a:cxnLst/>
              <a:rect l="l" t="t" r="r" b="b"/>
              <a:pathLst>
                <a:path w="6350000" h="6350000">
                  <a:moveTo>
                    <a:pt x="3175000" y="0"/>
                  </a:moveTo>
                  <a:cubicBezTo>
                    <a:pt x="4928504" y="0"/>
                    <a:pt x="6350000" y="1421496"/>
                    <a:pt x="6350000" y="3175000"/>
                  </a:cubicBezTo>
                  <a:cubicBezTo>
                    <a:pt x="6350000" y="4928504"/>
                    <a:pt x="4928504" y="6350000"/>
                    <a:pt x="3175000" y="6350000"/>
                  </a:cubicBezTo>
                  <a:cubicBezTo>
                    <a:pt x="1421496" y="6350000"/>
                    <a:pt x="0" y="4928504"/>
                    <a:pt x="0" y="3175000"/>
                  </a:cubicBezTo>
                  <a:cubicBezTo>
                    <a:pt x="0" y="1421496"/>
                    <a:pt x="1421496" y="0"/>
                    <a:pt x="3175000" y="0"/>
                  </a:cubicBezTo>
                  <a:close/>
                </a:path>
              </a:pathLst>
            </a:custGeom>
            <a:blipFill>
              <a:blip r:embed="rId2"/>
              <a:stretch>
                <a:fillRect l="-38888" r="-38888"/>
              </a:stretch>
            </a:blipFill>
          </p:spPr>
        </p:sp>
      </p:grpSp>
      <p:sp>
        <p:nvSpPr>
          <p:cNvPr id="5" name="Freeform 5"/>
          <p:cNvSpPr/>
          <p:nvPr/>
        </p:nvSpPr>
        <p:spPr>
          <a:xfrm>
            <a:off x="1771368" y="3822867"/>
            <a:ext cx="15487932" cy="6464133"/>
          </a:xfrm>
          <a:custGeom>
            <a:avLst/>
            <a:gdLst/>
            <a:ahLst/>
            <a:cxnLst/>
            <a:rect l="l" t="t" r="r" b="b"/>
            <a:pathLst>
              <a:path w="15487932" h="6464133">
                <a:moveTo>
                  <a:pt x="0" y="0"/>
                </a:moveTo>
                <a:lnTo>
                  <a:pt x="15487932" y="0"/>
                </a:lnTo>
                <a:lnTo>
                  <a:pt x="15487932" y="6464133"/>
                </a:lnTo>
                <a:lnTo>
                  <a:pt x="0" y="6464133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t="-20586" b="-14785"/>
            </a:stretch>
          </a:blipFill>
        </p:spPr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222" b="-222"/>
            </a:stretch>
          </a:blipFill>
        </p:spPr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3E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479323" y="178845"/>
            <a:ext cx="15511987" cy="679259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799"/>
              </a:lnSpc>
              <a:spcBef>
                <a:spcPct val="0"/>
              </a:spcBef>
            </a:pPr>
            <a:r>
              <a:rPr lang="en-US" sz="6999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Ну а нам лишили золоті вітрила і тумани сині,неба глибочінь.</a:t>
            </a:r>
          </a:p>
          <a:p>
            <a:pPr algn="ctr">
              <a:lnSpc>
                <a:spcPts val="9799"/>
              </a:lnSpc>
              <a:spcBef>
                <a:spcPct val="0"/>
              </a:spcBef>
            </a:pPr>
            <a:endParaRPr lang="en-US" sz="6999">
              <a:solidFill>
                <a:srgbClr val="000000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algn="ctr">
              <a:lnSpc>
                <a:spcPts val="9799"/>
              </a:lnSpc>
              <a:spcBef>
                <a:spcPct val="0"/>
              </a:spcBef>
            </a:pPr>
            <a:endParaRPr lang="en-US" sz="6999">
              <a:solidFill>
                <a:srgbClr val="000000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algn="ctr">
              <a:lnSpc>
                <a:spcPts val="9799"/>
              </a:lnSpc>
              <a:spcBef>
                <a:spcPct val="0"/>
              </a:spcBef>
            </a:pPr>
            <a:endParaRPr lang="en-US" sz="6999">
              <a:solidFill>
                <a:srgbClr val="000000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algn="ctr">
              <a:lnSpc>
                <a:spcPts val="4759"/>
              </a:lnSpc>
              <a:spcBef>
                <a:spcPct val="0"/>
              </a:spcBef>
            </a:pPr>
            <a:endParaRPr lang="en-US" sz="6999">
              <a:solidFill>
                <a:srgbClr val="000000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grpSp>
        <p:nvGrpSpPr>
          <p:cNvPr id="3" name="Group 3"/>
          <p:cNvGrpSpPr/>
          <p:nvPr/>
        </p:nvGrpSpPr>
        <p:grpSpPr>
          <a:xfrm>
            <a:off x="2543472" y="6368291"/>
            <a:ext cx="3291840" cy="3291840"/>
            <a:chOff x="0" y="0"/>
            <a:chExt cx="6350000" cy="6350000"/>
          </a:xfrm>
        </p:grpSpPr>
        <p:sp>
          <p:nvSpPr>
            <p:cNvPr id="4" name="Freeform 4"/>
            <p:cNvSpPr/>
            <p:nvPr/>
          </p:nvSpPr>
          <p:spPr>
            <a:xfrm flipH="1">
              <a:off x="0" y="0"/>
              <a:ext cx="6350000" cy="6350000"/>
            </a:xfrm>
            <a:custGeom>
              <a:avLst/>
              <a:gdLst/>
              <a:ahLst/>
              <a:cxnLst/>
              <a:rect l="l" t="t" r="r" b="b"/>
              <a:pathLst>
                <a:path w="6350000" h="6350000">
                  <a:moveTo>
                    <a:pt x="3175000" y="0"/>
                  </a:moveTo>
                  <a:cubicBezTo>
                    <a:pt x="4928504" y="0"/>
                    <a:pt x="6350000" y="1421496"/>
                    <a:pt x="6350000" y="3175000"/>
                  </a:cubicBezTo>
                  <a:cubicBezTo>
                    <a:pt x="6350000" y="4928504"/>
                    <a:pt x="4928504" y="6350000"/>
                    <a:pt x="3175000" y="6350000"/>
                  </a:cubicBezTo>
                  <a:cubicBezTo>
                    <a:pt x="1421496" y="6350000"/>
                    <a:pt x="0" y="4928504"/>
                    <a:pt x="0" y="3175000"/>
                  </a:cubicBezTo>
                  <a:cubicBezTo>
                    <a:pt x="0" y="1421496"/>
                    <a:pt x="1421496" y="0"/>
                    <a:pt x="3175000" y="0"/>
                  </a:cubicBezTo>
                  <a:close/>
                </a:path>
              </a:pathLst>
            </a:custGeom>
            <a:blipFill>
              <a:blip r:embed="rId2"/>
              <a:stretch>
                <a:fillRect l="-38888" r="-38888"/>
              </a:stretch>
            </a:blipFill>
          </p:spPr>
        </p:sp>
      </p:grpSp>
      <p:sp>
        <p:nvSpPr>
          <p:cNvPr id="5" name="Freeform 5"/>
          <p:cNvSpPr/>
          <p:nvPr/>
        </p:nvSpPr>
        <p:spPr>
          <a:xfrm>
            <a:off x="1028700" y="2822671"/>
            <a:ext cx="15634206" cy="7464329"/>
          </a:xfrm>
          <a:custGeom>
            <a:avLst/>
            <a:gdLst/>
            <a:ahLst/>
            <a:cxnLst/>
            <a:rect l="l" t="t" r="r" b="b"/>
            <a:pathLst>
              <a:path w="15634206" h="7464329">
                <a:moveTo>
                  <a:pt x="0" y="0"/>
                </a:moveTo>
                <a:lnTo>
                  <a:pt x="15634206" y="0"/>
                </a:lnTo>
                <a:lnTo>
                  <a:pt x="15634206" y="7464329"/>
                </a:lnTo>
                <a:lnTo>
                  <a:pt x="0" y="7464329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t="-4250" b="-14089"/>
            </a:stretch>
          </a:blipFill>
        </p:spPr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3E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479323" y="178845"/>
            <a:ext cx="15511987" cy="572041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799"/>
              </a:lnSpc>
              <a:spcBef>
                <a:spcPct val="0"/>
              </a:spcBef>
            </a:pPr>
            <a:r>
              <a:rPr lang="uk-UA" sz="7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📺 </a:t>
            </a:r>
            <a:r>
              <a:rPr lang="uk-UA" sz="7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 тепер давайте послухаємо, як звучить цей вірш!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https://www.youtube.com/watch?v=ADoApIPKxa4</a:t>
            </a:r>
            <a:br>
              <a:rPr lang="uk-UA" sz="7200" dirty="0"/>
            </a:br>
            <a:endParaRPr lang="en-US" sz="6999" dirty="0">
              <a:solidFill>
                <a:srgbClr val="000000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algn="ctr">
              <a:lnSpc>
                <a:spcPts val="9799"/>
              </a:lnSpc>
              <a:spcBef>
                <a:spcPct val="0"/>
              </a:spcBef>
            </a:pPr>
            <a:endParaRPr lang="en-US" sz="6999" dirty="0">
              <a:solidFill>
                <a:srgbClr val="000000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algn="ctr">
              <a:lnSpc>
                <a:spcPts val="4759"/>
              </a:lnSpc>
              <a:spcBef>
                <a:spcPct val="0"/>
              </a:spcBef>
            </a:pPr>
            <a:endParaRPr lang="en-US" sz="6999" dirty="0">
              <a:solidFill>
                <a:srgbClr val="000000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pic>
        <p:nvPicPr>
          <p:cNvPr id="6" name="Мультимедіа з Інтернету 5" title="Вірш на пам'ять Леся Вознюк ЖУРАВЛІ">
            <a:hlinkClick r:id="" action="ppaction://media"/>
            <a:extLst>
              <a:ext uri="{FF2B5EF4-FFF2-40B4-BE49-F238E27FC236}">
                <a16:creationId xmlns:a16="http://schemas.microsoft.com/office/drawing/2014/main" id="{962E0065-7A65-4B76-AA6B-E8E04F05D46F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4"/>
          <a:stretch>
            <a:fillRect/>
          </a:stretch>
        </p:blipFill>
        <p:spPr>
          <a:xfrm>
            <a:off x="1981200" y="2628900"/>
            <a:ext cx="13030200" cy="73620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08353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6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76</Words>
  <Application>Microsoft Office PowerPoint</Application>
  <PresentationFormat>Довільний</PresentationFormat>
  <Paragraphs>10</Paragraphs>
  <Slides>8</Slides>
  <Notes>0</Notes>
  <HiddenSlides>0</HiddenSlides>
  <MMClips>1</MMClips>
  <ScaleCrop>false</ScaleCrop>
  <HeadingPairs>
    <vt:vector size="6" baseType="variant">
      <vt:variant>
        <vt:lpstr>Використані шрифти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8</vt:i4>
      </vt:variant>
    </vt:vector>
  </HeadingPairs>
  <TitlesOfParts>
    <vt:vector size="13" baseType="lpstr">
      <vt:lpstr>Arial</vt:lpstr>
      <vt:lpstr>Times New Roman</vt:lpstr>
      <vt:lpstr>Calibri</vt:lpstr>
      <vt:lpstr>Open Sans</vt:lpstr>
      <vt:lpstr>Office Theme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Blue, Green and Brown Hand Drawn Human Geography Education Presentation, копия</dc:title>
  <cp:lastModifiedBy>User</cp:lastModifiedBy>
  <cp:revision>3</cp:revision>
  <dcterms:created xsi:type="dcterms:W3CDTF">2006-08-16T00:00:00Z</dcterms:created>
  <dcterms:modified xsi:type="dcterms:W3CDTF">2025-04-06T18:14:06Z</dcterms:modified>
  <dc:identifier>DAGjxSNKcyw</dc:identifier>
</cp:coreProperties>
</file>