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notesMasterIdLst>
    <p:notesMasterId r:id="rId10"/>
  </p:notesMasterIdLst>
  <p:sldSz cx="14630400" cy="8229600"/>
  <p:notesSz cx="8229600" cy="146304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notesMaster" Target="notesMasters/notesMaster1.xml"/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image" Target="../media/image-1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image" Target="../media/image-7-2.png"/><Relationship Id="rId3" Type="http://schemas.openxmlformats.org/officeDocument/2006/relationships/image" Target="../media/image-7-3.png"/><Relationship Id="rId4" Type="http://schemas.openxmlformats.org/officeDocument/2006/relationships/image" Target="../media/image-7-4.png"/><Relationship Id="rId5" Type="http://schemas.openxmlformats.org/officeDocument/2006/relationships/slideLayout" Target="../slideLayouts/slideLayout1.xml"/><Relationship Id="rId6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image" Target="../media/image-8-2.png"/><Relationship Id="rId3" Type="http://schemas.openxmlformats.org/officeDocument/2006/relationships/image" Target="../media/image-8-3.png"/><Relationship Id="rId4" Type="http://schemas.openxmlformats.org/officeDocument/2006/relationships/image" Target="../media/image-8-4.png"/><Relationship Id="rId5" Type="http://schemas.openxmlformats.org/officeDocument/2006/relationships/slideLayout" Target="../slideLayouts/slideLayout1.xml"/><Relationship Id="rId6" Type="http://schemas.openxmlformats.org/officeDocument/2006/relationships/notesSlide" Target="../notesSlides/notesSlide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10303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12121"/>
          </a:solidFill>
          <a:ln/>
        </p:spPr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350437" y="2252424"/>
            <a:ext cx="7415927" cy="106465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8384"/>
              </a:lnSpc>
              <a:buNone/>
            </a:pPr>
            <a:r>
              <a:rPr lang="en-US" sz="6707" spc="-201" kern="0" dirty="0">
                <a:solidFill>
                  <a:srgbClr val="FFFFFF"/>
                </a:solidFill>
                <a:latin typeface="Roboto Mono" pitchFamily="34" charset="0"/>
                <a:ea typeface="Roboto Mono" pitchFamily="34" charset="-122"/>
                <a:cs typeface="Roboto Mono" pitchFamily="34" charset="-120"/>
              </a:rPr>
              <a:t>Віруси</a:t>
            </a:r>
            <a:endParaRPr lang="en-US" sz="6707" dirty="0"/>
          </a:p>
        </p:txBody>
      </p:sp>
      <p:sp>
        <p:nvSpPr>
          <p:cNvPr id="6" name="Text 3"/>
          <p:cNvSpPr/>
          <p:nvPr/>
        </p:nvSpPr>
        <p:spPr>
          <a:xfrm>
            <a:off x="6350437" y="3687366"/>
            <a:ext cx="7415927" cy="158019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110"/>
              </a:lnSpc>
              <a:buNone/>
            </a:pPr>
            <a:r>
              <a:rPr lang="en-US" sz="1944" spc="-19" kern="0" dirty="0">
                <a:solidFill>
                  <a:srgbClr val="E5E0D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Віруси - це мікроскопічні частинки, які не мають власного обміну речовин і можуть розмножуватися лише всередині живих клітин. Вони являють собою складні структури з генетичним матеріалом, обгорнутим білковою оболонкою.</a:t>
            </a:r>
            <a:endParaRPr lang="en-US" sz="1944" dirty="0"/>
          </a:p>
        </p:txBody>
      </p:sp>
      <p:sp>
        <p:nvSpPr>
          <p:cNvPr id="7" name="Shape 4"/>
          <p:cNvSpPr/>
          <p:nvPr/>
        </p:nvSpPr>
        <p:spPr>
          <a:xfrm>
            <a:off x="6350437" y="5563672"/>
            <a:ext cx="394930" cy="394930"/>
          </a:xfrm>
          <a:prstGeom prst="roundRect">
            <a:avLst>
              <a:gd name="adj" fmla="val 23151155"/>
            </a:avLst>
          </a:prstGeom>
          <a:noFill/>
          <a:ln w="7620">
            <a:solidFill>
              <a:srgbClr val="FFFFFF"/>
            </a:solidFill>
            <a:prstDash val="solid"/>
          </a:ln>
        </p:spPr>
      </p:sp>
      <p:pic>
        <p:nvPicPr>
          <p:cNvPr id="8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8057" y="5571292"/>
            <a:ext cx="379690" cy="379690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6868716" y="5545217"/>
            <a:ext cx="3672245" cy="43195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3402"/>
              </a:lnSpc>
              <a:buNone/>
            </a:pPr>
            <a:r>
              <a:rPr lang="en-US" sz="2430" b="1" spc="-19" kern="0" dirty="0">
                <a:solidFill>
                  <a:srgbClr val="E5E0D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by Світлана Дербеденева</a:t>
            </a:r>
            <a:endParaRPr lang="en-US" sz="243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10303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12121"/>
          </a:solidFill>
          <a:ln/>
        </p:spPr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864037" y="1289685"/>
            <a:ext cx="6172200" cy="77152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6075"/>
              </a:lnSpc>
              <a:buNone/>
            </a:pPr>
            <a:r>
              <a:rPr lang="en-US" sz="4860" spc="-146" kern="0" dirty="0">
                <a:solidFill>
                  <a:srgbClr val="FFFFFF"/>
                </a:solidFill>
                <a:latin typeface="Roboto Mono" pitchFamily="34" charset="0"/>
                <a:ea typeface="Roboto Mono" pitchFamily="34" charset="-122"/>
                <a:cs typeface="Roboto Mono" pitchFamily="34" charset="-120"/>
              </a:rPr>
              <a:t>Види вірусів</a:t>
            </a:r>
            <a:endParaRPr lang="en-US" sz="4860" dirty="0"/>
          </a:p>
        </p:txBody>
      </p:sp>
      <p:sp>
        <p:nvSpPr>
          <p:cNvPr id="6" name="Shape 3"/>
          <p:cNvSpPr/>
          <p:nvPr/>
        </p:nvSpPr>
        <p:spPr>
          <a:xfrm>
            <a:off x="864037" y="2709148"/>
            <a:ext cx="555427" cy="555427"/>
          </a:xfrm>
          <a:prstGeom prst="roundRect">
            <a:avLst>
              <a:gd name="adj" fmla="val 8001"/>
            </a:avLst>
          </a:prstGeom>
          <a:solidFill>
            <a:srgbClr val="404040"/>
          </a:solidFill>
          <a:ln/>
        </p:spPr>
      </p:sp>
      <p:sp>
        <p:nvSpPr>
          <p:cNvPr id="7" name="Text 4"/>
          <p:cNvSpPr/>
          <p:nvPr/>
        </p:nvSpPr>
        <p:spPr>
          <a:xfrm>
            <a:off x="1036201" y="2801660"/>
            <a:ext cx="211098" cy="370284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916"/>
              </a:lnSpc>
              <a:buNone/>
            </a:pPr>
            <a:r>
              <a:rPr lang="en-US" sz="2916" spc="-87" kern="0" dirty="0">
                <a:solidFill>
                  <a:srgbClr val="E5E0DF"/>
                </a:solidFill>
                <a:latin typeface="Roboto Mono" pitchFamily="34" charset="0"/>
                <a:ea typeface="Roboto Mono" pitchFamily="34" charset="-122"/>
                <a:cs typeface="Roboto Mono" pitchFamily="34" charset="-120"/>
              </a:rPr>
              <a:t>1</a:t>
            </a:r>
            <a:endParaRPr lang="en-US" sz="2916" dirty="0"/>
          </a:p>
        </p:txBody>
      </p:sp>
      <p:sp>
        <p:nvSpPr>
          <p:cNvPr id="8" name="Text 5"/>
          <p:cNvSpPr/>
          <p:nvPr/>
        </p:nvSpPr>
        <p:spPr>
          <a:xfrm>
            <a:off x="1666280" y="2709148"/>
            <a:ext cx="3086100" cy="38576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3038"/>
              </a:lnSpc>
              <a:buNone/>
            </a:pPr>
            <a:r>
              <a:rPr lang="en-US" sz="2430" spc="-73" kern="0" dirty="0">
                <a:solidFill>
                  <a:srgbClr val="E5E0DF"/>
                </a:solidFill>
                <a:latin typeface="Roboto Mono" pitchFamily="34" charset="0"/>
                <a:ea typeface="Roboto Mono" pitchFamily="34" charset="-122"/>
                <a:cs typeface="Roboto Mono" pitchFamily="34" charset="-120"/>
              </a:rPr>
              <a:t>Рибовіруси</a:t>
            </a:r>
            <a:endParaRPr lang="en-US" sz="2430" dirty="0"/>
          </a:p>
        </p:txBody>
      </p:sp>
      <p:sp>
        <p:nvSpPr>
          <p:cNvPr id="9" name="Text 6"/>
          <p:cNvSpPr/>
          <p:nvPr/>
        </p:nvSpPr>
        <p:spPr>
          <a:xfrm>
            <a:off x="1666280" y="3243024"/>
            <a:ext cx="6613684" cy="39504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3110"/>
              </a:lnSpc>
              <a:buNone/>
            </a:pPr>
            <a:r>
              <a:rPr lang="en-US" sz="1944" spc="-19" kern="0" dirty="0">
                <a:solidFill>
                  <a:srgbClr val="E5E0D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Віруси, які містять РНК як генетичний матеріал.</a:t>
            </a:r>
            <a:endParaRPr lang="en-US" sz="1944" dirty="0"/>
          </a:p>
        </p:txBody>
      </p:sp>
      <p:sp>
        <p:nvSpPr>
          <p:cNvPr id="10" name="Shape 7"/>
          <p:cNvSpPr/>
          <p:nvPr/>
        </p:nvSpPr>
        <p:spPr>
          <a:xfrm>
            <a:off x="864037" y="4162544"/>
            <a:ext cx="555427" cy="555427"/>
          </a:xfrm>
          <a:prstGeom prst="roundRect">
            <a:avLst>
              <a:gd name="adj" fmla="val 8001"/>
            </a:avLst>
          </a:prstGeom>
          <a:solidFill>
            <a:srgbClr val="404040"/>
          </a:solidFill>
          <a:ln/>
        </p:spPr>
      </p:sp>
      <p:sp>
        <p:nvSpPr>
          <p:cNvPr id="11" name="Text 8"/>
          <p:cNvSpPr/>
          <p:nvPr/>
        </p:nvSpPr>
        <p:spPr>
          <a:xfrm>
            <a:off x="1036201" y="4255056"/>
            <a:ext cx="211098" cy="370284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916"/>
              </a:lnSpc>
              <a:buNone/>
            </a:pPr>
            <a:r>
              <a:rPr lang="en-US" sz="2916" spc="-87" kern="0" dirty="0">
                <a:solidFill>
                  <a:srgbClr val="E5E0DF"/>
                </a:solidFill>
                <a:latin typeface="Roboto Mono" pitchFamily="34" charset="0"/>
                <a:ea typeface="Roboto Mono" pitchFamily="34" charset="-122"/>
                <a:cs typeface="Roboto Mono" pitchFamily="34" charset="-120"/>
              </a:rPr>
              <a:t>2</a:t>
            </a:r>
            <a:endParaRPr lang="en-US" sz="2916" dirty="0"/>
          </a:p>
        </p:txBody>
      </p:sp>
      <p:sp>
        <p:nvSpPr>
          <p:cNvPr id="12" name="Text 9"/>
          <p:cNvSpPr/>
          <p:nvPr/>
        </p:nvSpPr>
        <p:spPr>
          <a:xfrm>
            <a:off x="1666280" y="4162544"/>
            <a:ext cx="3086100" cy="38576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3038"/>
              </a:lnSpc>
              <a:buNone/>
            </a:pPr>
            <a:r>
              <a:rPr lang="en-US" sz="2430" spc="-73" kern="0" dirty="0">
                <a:solidFill>
                  <a:srgbClr val="E5E0DF"/>
                </a:solidFill>
                <a:latin typeface="Roboto Mono" pitchFamily="34" charset="0"/>
                <a:ea typeface="Roboto Mono" pitchFamily="34" charset="-122"/>
                <a:cs typeface="Roboto Mono" pitchFamily="34" charset="-120"/>
              </a:rPr>
              <a:t>Ретровіруси</a:t>
            </a:r>
            <a:endParaRPr lang="en-US" sz="2430" dirty="0"/>
          </a:p>
        </p:txBody>
      </p:sp>
      <p:sp>
        <p:nvSpPr>
          <p:cNvPr id="13" name="Text 10"/>
          <p:cNvSpPr/>
          <p:nvPr/>
        </p:nvSpPr>
        <p:spPr>
          <a:xfrm>
            <a:off x="1666280" y="4696420"/>
            <a:ext cx="6613684" cy="790099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110"/>
              </a:lnSpc>
              <a:buNone/>
            </a:pPr>
            <a:r>
              <a:rPr lang="en-US" sz="1944" spc="-19" kern="0" dirty="0">
                <a:solidFill>
                  <a:srgbClr val="E5E0D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Віруси, які зберігають свій генетичний матеріал у вигляді РНК, але копіюються і розмножуються через ДНК.</a:t>
            </a:r>
            <a:endParaRPr lang="en-US" sz="1944" dirty="0"/>
          </a:p>
        </p:txBody>
      </p:sp>
      <p:sp>
        <p:nvSpPr>
          <p:cNvPr id="14" name="Shape 11"/>
          <p:cNvSpPr/>
          <p:nvPr/>
        </p:nvSpPr>
        <p:spPr>
          <a:xfrm>
            <a:off x="864037" y="6010989"/>
            <a:ext cx="555427" cy="555427"/>
          </a:xfrm>
          <a:prstGeom prst="roundRect">
            <a:avLst>
              <a:gd name="adj" fmla="val 8001"/>
            </a:avLst>
          </a:prstGeom>
          <a:solidFill>
            <a:srgbClr val="404040"/>
          </a:solidFill>
          <a:ln/>
        </p:spPr>
      </p:sp>
      <p:sp>
        <p:nvSpPr>
          <p:cNvPr id="15" name="Text 12"/>
          <p:cNvSpPr/>
          <p:nvPr/>
        </p:nvSpPr>
        <p:spPr>
          <a:xfrm>
            <a:off x="1036201" y="6103501"/>
            <a:ext cx="211098" cy="370284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916"/>
              </a:lnSpc>
              <a:buNone/>
            </a:pPr>
            <a:r>
              <a:rPr lang="en-US" sz="2916" spc="-87" kern="0" dirty="0">
                <a:solidFill>
                  <a:srgbClr val="E5E0DF"/>
                </a:solidFill>
                <a:latin typeface="Roboto Mono" pitchFamily="34" charset="0"/>
                <a:ea typeface="Roboto Mono" pitchFamily="34" charset="-122"/>
                <a:cs typeface="Roboto Mono" pitchFamily="34" charset="-120"/>
              </a:rPr>
              <a:t>3</a:t>
            </a:r>
            <a:endParaRPr lang="en-US" sz="2916" dirty="0"/>
          </a:p>
        </p:txBody>
      </p:sp>
      <p:sp>
        <p:nvSpPr>
          <p:cNvPr id="16" name="Text 13"/>
          <p:cNvSpPr/>
          <p:nvPr/>
        </p:nvSpPr>
        <p:spPr>
          <a:xfrm>
            <a:off x="1666280" y="6010989"/>
            <a:ext cx="3086100" cy="38576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3038"/>
              </a:lnSpc>
              <a:buNone/>
            </a:pPr>
            <a:r>
              <a:rPr lang="en-US" sz="2430" spc="-73" kern="0" dirty="0">
                <a:solidFill>
                  <a:srgbClr val="E5E0DF"/>
                </a:solidFill>
                <a:latin typeface="Roboto Mono" pitchFamily="34" charset="0"/>
                <a:ea typeface="Roboto Mono" pitchFamily="34" charset="-122"/>
                <a:cs typeface="Roboto Mono" pitchFamily="34" charset="-120"/>
              </a:rPr>
              <a:t>ДНК-віруси</a:t>
            </a:r>
            <a:endParaRPr lang="en-US" sz="2430" dirty="0"/>
          </a:p>
        </p:txBody>
      </p:sp>
      <p:sp>
        <p:nvSpPr>
          <p:cNvPr id="17" name="Text 14"/>
          <p:cNvSpPr/>
          <p:nvPr/>
        </p:nvSpPr>
        <p:spPr>
          <a:xfrm>
            <a:off x="1666280" y="6544866"/>
            <a:ext cx="6613684" cy="39504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3110"/>
              </a:lnSpc>
              <a:buNone/>
            </a:pPr>
            <a:r>
              <a:rPr lang="en-US" sz="1944" spc="-19" kern="0" dirty="0">
                <a:solidFill>
                  <a:srgbClr val="E5E0D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Віруси, які містять ДНК як генетичний матеріал.</a:t>
            </a:r>
            <a:endParaRPr lang="en-US" sz="1944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10303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12121"/>
          </a:solidFill>
          <a:ln/>
        </p:spPr>
      </p:sp>
      <p:sp>
        <p:nvSpPr>
          <p:cNvPr id="4" name="Text 2"/>
          <p:cNvSpPr/>
          <p:nvPr/>
        </p:nvSpPr>
        <p:spPr>
          <a:xfrm>
            <a:off x="864037" y="2005489"/>
            <a:ext cx="9148882" cy="77152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6075"/>
              </a:lnSpc>
              <a:buNone/>
            </a:pPr>
            <a:r>
              <a:rPr lang="en-US" sz="4860" spc="-146" kern="0" dirty="0">
                <a:solidFill>
                  <a:srgbClr val="FFFFFF"/>
                </a:solidFill>
                <a:latin typeface="Roboto Mono" pitchFamily="34" charset="0"/>
                <a:ea typeface="Roboto Mono" pitchFamily="34" charset="-122"/>
                <a:cs typeface="Roboto Mono" pitchFamily="34" charset="-120"/>
              </a:rPr>
              <a:t>Розмір вірусів та бактерій</a:t>
            </a:r>
            <a:endParaRPr lang="en-US" sz="4860" dirty="0"/>
          </a:p>
        </p:txBody>
      </p:sp>
      <p:sp>
        <p:nvSpPr>
          <p:cNvPr id="5" name="Text 3"/>
          <p:cNvSpPr/>
          <p:nvPr/>
        </p:nvSpPr>
        <p:spPr>
          <a:xfrm>
            <a:off x="864037" y="3394115"/>
            <a:ext cx="3086100" cy="38576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3038"/>
              </a:lnSpc>
              <a:buNone/>
            </a:pPr>
            <a:r>
              <a:rPr lang="en-US" sz="2430" spc="-73" kern="0" dirty="0">
                <a:solidFill>
                  <a:srgbClr val="FFFFFF"/>
                </a:solidFill>
                <a:latin typeface="Roboto Mono" pitchFamily="34" charset="0"/>
                <a:ea typeface="Roboto Mono" pitchFamily="34" charset="-122"/>
                <a:cs typeface="Roboto Mono" pitchFamily="34" charset="-120"/>
              </a:rPr>
              <a:t>Розмір вірусів</a:t>
            </a:r>
            <a:endParaRPr lang="en-US" sz="2430" dirty="0"/>
          </a:p>
        </p:txBody>
      </p:sp>
      <p:sp>
        <p:nvSpPr>
          <p:cNvPr id="6" name="Text 4"/>
          <p:cNvSpPr/>
          <p:nvPr/>
        </p:nvSpPr>
        <p:spPr>
          <a:xfrm>
            <a:off x="864037" y="4026694"/>
            <a:ext cx="3898821" cy="1975247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110"/>
              </a:lnSpc>
              <a:buNone/>
            </a:pPr>
            <a:r>
              <a:rPr lang="en-US" sz="1944" spc="-19" kern="0" dirty="0">
                <a:solidFill>
                  <a:srgbClr val="E5E0D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Віруси надзвичайно малі, їх можна побачити лише під електронним мікроскопом. Вони варіюються від 20 до 300 нанометрів в діаметрі.</a:t>
            </a:r>
            <a:endParaRPr lang="en-US" sz="1944" dirty="0"/>
          </a:p>
        </p:txBody>
      </p:sp>
      <p:sp>
        <p:nvSpPr>
          <p:cNvPr id="7" name="Text 5"/>
          <p:cNvSpPr/>
          <p:nvPr/>
        </p:nvSpPr>
        <p:spPr>
          <a:xfrm>
            <a:off x="5372695" y="3394115"/>
            <a:ext cx="3086100" cy="38576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3038"/>
              </a:lnSpc>
              <a:buNone/>
            </a:pPr>
            <a:r>
              <a:rPr lang="en-US" sz="2430" spc="-73" kern="0" dirty="0">
                <a:solidFill>
                  <a:srgbClr val="FFFFFF"/>
                </a:solidFill>
                <a:latin typeface="Roboto Mono" pitchFamily="34" charset="0"/>
                <a:ea typeface="Roboto Mono" pitchFamily="34" charset="-122"/>
                <a:cs typeface="Roboto Mono" pitchFamily="34" charset="-120"/>
              </a:rPr>
              <a:t>Розмір бактерій</a:t>
            </a:r>
            <a:endParaRPr lang="en-US" sz="2430" dirty="0"/>
          </a:p>
        </p:txBody>
      </p:sp>
      <p:sp>
        <p:nvSpPr>
          <p:cNvPr id="8" name="Text 6"/>
          <p:cNvSpPr/>
          <p:nvPr/>
        </p:nvSpPr>
        <p:spPr>
          <a:xfrm>
            <a:off x="5372695" y="4026694"/>
            <a:ext cx="3898821" cy="1975247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110"/>
              </a:lnSpc>
              <a:buNone/>
            </a:pPr>
            <a:r>
              <a:rPr lang="en-US" sz="1944" spc="-19" kern="0" dirty="0">
                <a:solidFill>
                  <a:srgbClr val="E5E0D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Бактерії значно більші за віруси, їх можна побачити під світловим мікроскопом. Вони зазвичай сягають від 0,2 до 10 мікрометрів у діаметрі.</a:t>
            </a:r>
            <a:endParaRPr lang="en-US" sz="1944" dirty="0"/>
          </a:p>
        </p:txBody>
      </p:sp>
      <p:sp>
        <p:nvSpPr>
          <p:cNvPr id="9" name="Text 7"/>
          <p:cNvSpPr/>
          <p:nvPr/>
        </p:nvSpPr>
        <p:spPr>
          <a:xfrm>
            <a:off x="9881354" y="3394115"/>
            <a:ext cx="3086100" cy="38576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3038"/>
              </a:lnSpc>
              <a:buNone/>
            </a:pPr>
            <a:r>
              <a:rPr lang="en-US" sz="2430" spc="-73" kern="0" dirty="0">
                <a:solidFill>
                  <a:srgbClr val="FFFFFF"/>
                </a:solidFill>
                <a:latin typeface="Roboto Mono" pitchFamily="34" charset="0"/>
                <a:ea typeface="Roboto Mono" pitchFamily="34" charset="-122"/>
                <a:cs typeface="Roboto Mono" pitchFamily="34" charset="-120"/>
              </a:rPr>
              <a:t>Порівняння</a:t>
            </a:r>
            <a:endParaRPr lang="en-US" sz="2430" dirty="0"/>
          </a:p>
        </p:txBody>
      </p:sp>
      <p:sp>
        <p:nvSpPr>
          <p:cNvPr id="10" name="Text 8"/>
          <p:cNvSpPr/>
          <p:nvPr/>
        </p:nvSpPr>
        <p:spPr>
          <a:xfrm>
            <a:off x="9881354" y="4026694"/>
            <a:ext cx="3898821" cy="158019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110"/>
              </a:lnSpc>
              <a:buNone/>
            </a:pPr>
            <a:r>
              <a:rPr lang="en-US" sz="1944" spc="-19" kern="0" dirty="0">
                <a:solidFill>
                  <a:srgbClr val="E5E0D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Отже, віруси набагато менші за бактерії. Це пов'язано з тим, що віруси не мають власного обміну речовин і метаболізму.</a:t>
            </a:r>
            <a:endParaRPr lang="en-US" sz="1944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10303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12121"/>
          </a:solidFill>
          <a:ln/>
        </p:spPr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58535" y="1263372"/>
            <a:ext cx="7239119" cy="58793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4630"/>
              </a:lnSpc>
              <a:buNone/>
            </a:pPr>
            <a:r>
              <a:rPr lang="en-US" sz="3704" spc="-111" kern="0" dirty="0">
                <a:solidFill>
                  <a:srgbClr val="FFFFFF"/>
                </a:solidFill>
                <a:latin typeface="Roboto Mono" pitchFamily="34" charset="0"/>
                <a:ea typeface="Roboto Mono" pitchFamily="34" charset="-122"/>
                <a:cs typeface="Roboto Mono" pitchFamily="34" charset="-120"/>
              </a:rPr>
              <a:t>Функції вірусів та бактерій</a:t>
            </a:r>
            <a:endParaRPr lang="en-US" sz="3704" dirty="0"/>
          </a:p>
        </p:txBody>
      </p:sp>
      <p:sp>
        <p:nvSpPr>
          <p:cNvPr id="6" name="Shape 3"/>
          <p:cNvSpPr/>
          <p:nvPr/>
        </p:nvSpPr>
        <p:spPr>
          <a:xfrm>
            <a:off x="658535" y="2133481"/>
            <a:ext cx="7826931" cy="1385173"/>
          </a:xfrm>
          <a:prstGeom prst="roundRect">
            <a:avLst>
              <a:gd name="adj" fmla="val 2445"/>
            </a:avLst>
          </a:prstGeom>
          <a:solidFill>
            <a:srgbClr val="404040"/>
          </a:solidFill>
          <a:ln/>
        </p:spPr>
      </p:sp>
      <p:sp>
        <p:nvSpPr>
          <p:cNvPr id="7" name="Text 4"/>
          <p:cNvSpPr/>
          <p:nvPr/>
        </p:nvSpPr>
        <p:spPr>
          <a:xfrm>
            <a:off x="846653" y="2321600"/>
            <a:ext cx="2352080" cy="294084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315"/>
              </a:lnSpc>
              <a:buNone/>
            </a:pPr>
            <a:r>
              <a:rPr lang="en-US" sz="1852" spc="-56" kern="0" dirty="0">
                <a:solidFill>
                  <a:srgbClr val="E5E0DF"/>
                </a:solidFill>
                <a:latin typeface="Roboto Mono" pitchFamily="34" charset="0"/>
                <a:ea typeface="Roboto Mono" pitchFamily="34" charset="-122"/>
                <a:cs typeface="Roboto Mono" pitchFamily="34" charset="-120"/>
              </a:rPr>
              <a:t>Функції вірусів</a:t>
            </a:r>
            <a:endParaRPr lang="en-US" sz="1852" dirty="0"/>
          </a:p>
        </p:txBody>
      </p:sp>
      <p:sp>
        <p:nvSpPr>
          <p:cNvPr id="8" name="Text 5"/>
          <p:cNvSpPr/>
          <p:nvPr/>
        </p:nvSpPr>
        <p:spPr>
          <a:xfrm>
            <a:off x="846653" y="2728555"/>
            <a:ext cx="7450693" cy="6019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371"/>
              </a:lnSpc>
              <a:buNone/>
            </a:pPr>
            <a:r>
              <a:rPr lang="en-US" sz="1482" spc="-15" kern="0" dirty="0">
                <a:solidFill>
                  <a:srgbClr val="E5E0D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Віруси використовують живі клітини господаря для розмноження та поширення. Вони можуть викликати різні захворювання в організмі.</a:t>
            </a:r>
            <a:endParaRPr lang="en-US" sz="1482" dirty="0"/>
          </a:p>
        </p:txBody>
      </p:sp>
      <p:sp>
        <p:nvSpPr>
          <p:cNvPr id="9" name="Shape 6"/>
          <p:cNvSpPr/>
          <p:nvPr/>
        </p:nvSpPr>
        <p:spPr>
          <a:xfrm>
            <a:off x="658535" y="3706773"/>
            <a:ext cx="7826931" cy="1686163"/>
          </a:xfrm>
          <a:prstGeom prst="roundRect">
            <a:avLst>
              <a:gd name="adj" fmla="val 2009"/>
            </a:avLst>
          </a:prstGeom>
          <a:solidFill>
            <a:srgbClr val="404040"/>
          </a:solidFill>
          <a:ln/>
        </p:spPr>
      </p:sp>
      <p:sp>
        <p:nvSpPr>
          <p:cNvPr id="10" name="Text 7"/>
          <p:cNvSpPr/>
          <p:nvPr/>
        </p:nvSpPr>
        <p:spPr>
          <a:xfrm>
            <a:off x="846653" y="3894892"/>
            <a:ext cx="2352080" cy="294084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315"/>
              </a:lnSpc>
              <a:buNone/>
            </a:pPr>
            <a:r>
              <a:rPr lang="en-US" sz="1852" spc="-56" kern="0" dirty="0">
                <a:solidFill>
                  <a:srgbClr val="E5E0DF"/>
                </a:solidFill>
                <a:latin typeface="Roboto Mono" pitchFamily="34" charset="0"/>
                <a:ea typeface="Roboto Mono" pitchFamily="34" charset="-122"/>
                <a:cs typeface="Roboto Mono" pitchFamily="34" charset="-120"/>
              </a:rPr>
              <a:t>Функції бактерій</a:t>
            </a:r>
            <a:endParaRPr lang="en-US" sz="1852" dirty="0"/>
          </a:p>
        </p:txBody>
      </p:sp>
      <p:sp>
        <p:nvSpPr>
          <p:cNvPr id="11" name="Text 8"/>
          <p:cNvSpPr/>
          <p:nvPr/>
        </p:nvSpPr>
        <p:spPr>
          <a:xfrm>
            <a:off x="846653" y="4301847"/>
            <a:ext cx="7450693" cy="90297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371"/>
              </a:lnSpc>
              <a:buNone/>
            </a:pPr>
            <a:r>
              <a:rPr lang="en-US" sz="1482" spc="-15" kern="0" dirty="0">
                <a:solidFill>
                  <a:srgbClr val="E5E0D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Бактерії можуть бути корисними (наприклад, для травлення) або шкідливими (наприклад, викликати інфекції). Вони здатні самостійно живитися, рухатися та розмножуватися.</a:t>
            </a:r>
            <a:endParaRPr lang="en-US" sz="1482" dirty="0"/>
          </a:p>
        </p:txBody>
      </p:sp>
      <p:sp>
        <p:nvSpPr>
          <p:cNvPr id="12" name="Shape 9"/>
          <p:cNvSpPr/>
          <p:nvPr/>
        </p:nvSpPr>
        <p:spPr>
          <a:xfrm>
            <a:off x="658535" y="5581055"/>
            <a:ext cx="7826931" cy="1385173"/>
          </a:xfrm>
          <a:prstGeom prst="roundRect">
            <a:avLst>
              <a:gd name="adj" fmla="val 2445"/>
            </a:avLst>
          </a:prstGeom>
          <a:solidFill>
            <a:srgbClr val="404040"/>
          </a:solidFill>
          <a:ln/>
        </p:spPr>
      </p:sp>
      <p:sp>
        <p:nvSpPr>
          <p:cNvPr id="13" name="Text 10"/>
          <p:cNvSpPr/>
          <p:nvPr/>
        </p:nvSpPr>
        <p:spPr>
          <a:xfrm>
            <a:off x="846653" y="5769173"/>
            <a:ext cx="2547104" cy="294084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315"/>
              </a:lnSpc>
              <a:buNone/>
            </a:pPr>
            <a:r>
              <a:rPr lang="en-US" sz="1852" spc="-56" kern="0" dirty="0">
                <a:solidFill>
                  <a:srgbClr val="E5E0DF"/>
                </a:solidFill>
                <a:latin typeface="Roboto Mono" pitchFamily="34" charset="0"/>
                <a:ea typeface="Roboto Mono" pitchFamily="34" charset="-122"/>
                <a:cs typeface="Roboto Mono" pitchFamily="34" charset="-120"/>
              </a:rPr>
              <a:t>Основна відмінність</a:t>
            </a:r>
            <a:endParaRPr lang="en-US" sz="1852" dirty="0"/>
          </a:p>
        </p:txBody>
      </p:sp>
      <p:sp>
        <p:nvSpPr>
          <p:cNvPr id="14" name="Text 11"/>
          <p:cNvSpPr/>
          <p:nvPr/>
        </p:nvSpPr>
        <p:spPr>
          <a:xfrm>
            <a:off x="846653" y="6176129"/>
            <a:ext cx="7450693" cy="6019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371"/>
              </a:lnSpc>
              <a:buNone/>
            </a:pPr>
            <a:r>
              <a:rPr lang="en-US" sz="1482" spc="-15" kern="0" dirty="0">
                <a:solidFill>
                  <a:srgbClr val="E5E0D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Основна відмінність полягає в тому, що бактерії є самостійними організмами, а віруси залежать від клітин господаря для свого розмноження.</a:t>
            </a:r>
            <a:endParaRPr lang="en-US" sz="1482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10303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12121"/>
          </a:solidFill>
          <a:ln/>
        </p:spPr>
      </p:sp>
      <p:sp>
        <p:nvSpPr>
          <p:cNvPr id="4" name="Text 2"/>
          <p:cNvSpPr/>
          <p:nvPr/>
        </p:nvSpPr>
        <p:spPr>
          <a:xfrm>
            <a:off x="864037" y="1229320"/>
            <a:ext cx="12902327" cy="154305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6075"/>
              </a:lnSpc>
              <a:buNone/>
            </a:pPr>
            <a:r>
              <a:rPr lang="en-US" sz="4860" spc="-146" kern="0" dirty="0">
                <a:solidFill>
                  <a:srgbClr val="FFFFFF"/>
                </a:solidFill>
                <a:latin typeface="Roboto Mono" pitchFamily="34" charset="0"/>
                <a:ea typeface="Roboto Mono" pitchFamily="34" charset="-122"/>
                <a:cs typeface="Roboto Mono" pitchFamily="34" charset="-120"/>
              </a:rPr>
              <a:t>Ознаки живих організмів у вірусів та бактерій</a:t>
            </a:r>
            <a:endParaRPr lang="en-US" sz="4860" dirty="0"/>
          </a:p>
        </p:txBody>
      </p:sp>
      <p:sp>
        <p:nvSpPr>
          <p:cNvPr id="5" name="Text 3"/>
          <p:cNvSpPr/>
          <p:nvPr/>
        </p:nvSpPr>
        <p:spPr>
          <a:xfrm>
            <a:off x="864037" y="3389471"/>
            <a:ext cx="3898821" cy="77152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038"/>
              </a:lnSpc>
              <a:buNone/>
            </a:pPr>
            <a:r>
              <a:rPr lang="en-US" sz="2430" spc="-73" kern="0" dirty="0">
                <a:solidFill>
                  <a:srgbClr val="FFFFFF"/>
                </a:solidFill>
                <a:latin typeface="Roboto Mono" pitchFamily="34" charset="0"/>
                <a:ea typeface="Roboto Mono" pitchFamily="34" charset="-122"/>
                <a:cs typeface="Roboto Mono" pitchFamily="34" charset="-120"/>
              </a:rPr>
              <a:t>Ознаки живого у вірусів</a:t>
            </a:r>
            <a:endParaRPr lang="en-US" sz="2430" dirty="0"/>
          </a:p>
        </p:txBody>
      </p:sp>
      <p:sp>
        <p:nvSpPr>
          <p:cNvPr id="6" name="Text 4"/>
          <p:cNvSpPr/>
          <p:nvPr/>
        </p:nvSpPr>
        <p:spPr>
          <a:xfrm>
            <a:off x="864037" y="4407813"/>
            <a:ext cx="3898821" cy="23702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110"/>
              </a:lnSpc>
              <a:buNone/>
            </a:pPr>
            <a:r>
              <a:rPr lang="en-US" sz="1944" spc="-19" kern="0" dirty="0">
                <a:solidFill>
                  <a:srgbClr val="E5E0D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Віруси мають генетичний матеріал, але не мають власних механізмів для життєдіяльності. Вони можуть проявляти ознаки життя лише всередині клітин-господарів.</a:t>
            </a:r>
            <a:endParaRPr lang="en-US" sz="1944" dirty="0"/>
          </a:p>
        </p:txBody>
      </p:sp>
      <p:sp>
        <p:nvSpPr>
          <p:cNvPr id="7" name="Text 5"/>
          <p:cNvSpPr/>
          <p:nvPr/>
        </p:nvSpPr>
        <p:spPr>
          <a:xfrm>
            <a:off x="5372695" y="3389471"/>
            <a:ext cx="3898821" cy="77152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038"/>
              </a:lnSpc>
              <a:buNone/>
            </a:pPr>
            <a:r>
              <a:rPr lang="en-US" sz="2430" spc="-73" kern="0" dirty="0">
                <a:solidFill>
                  <a:srgbClr val="FFFFFF"/>
                </a:solidFill>
                <a:latin typeface="Roboto Mono" pitchFamily="34" charset="0"/>
                <a:ea typeface="Roboto Mono" pitchFamily="34" charset="-122"/>
                <a:cs typeface="Roboto Mono" pitchFamily="34" charset="-120"/>
              </a:rPr>
              <a:t>Ознаки живого у бактерій</a:t>
            </a:r>
            <a:endParaRPr lang="en-US" sz="2430" dirty="0"/>
          </a:p>
        </p:txBody>
      </p:sp>
      <p:sp>
        <p:nvSpPr>
          <p:cNvPr id="8" name="Text 6"/>
          <p:cNvSpPr/>
          <p:nvPr/>
        </p:nvSpPr>
        <p:spPr>
          <a:xfrm>
            <a:off x="5372695" y="4407813"/>
            <a:ext cx="3898821" cy="1975247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110"/>
              </a:lnSpc>
              <a:buNone/>
            </a:pPr>
            <a:r>
              <a:rPr lang="en-US" sz="1944" spc="-19" kern="0" dirty="0">
                <a:solidFill>
                  <a:srgbClr val="E5E0D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Бактерії є повноцінними живими організмами. Вони мають власний обмін речовин, здатні до руху, розмноження та адаптації до навколишнього середовища.</a:t>
            </a:r>
            <a:endParaRPr lang="en-US" sz="1944" dirty="0"/>
          </a:p>
        </p:txBody>
      </p:sp>
      <p:sp>
        <p:nvSpPr>
          <p:cNvPr id="9" name="Text 7"/>
          <p:cNvSpPr/>
          <p:nvPr/>
        </p:nvSpPr>
        <p:spPr>
          <a:xfrm>
            <a:off x="9881354" y="3389471"/>
            <a:ext cx="3086100" cy="38576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3038"/>
              </a:lnSpc>
              <a:buNone/>
            </a:pPr>
            <a:r>
              <a:rPr lang="en-US" sz="2430" spc="-73" kern="0" dirty="0">
                <a:solidFill>
                  <a:srgbClr val="FFFFFF"/>
                </a:solidFill>
                <a:latin typeface="Roboto Mono" pitchFamily="34" charset="0"/>
                <a:ea typeface="Roboto Mono" pitchFamily="34" charset="-122"/>
                <a:cs typeface="Roboto Mono" pitchFamily="34" charset="-120"/>
              </a:rPr>
              <a:t>Висновок</a:t>
            </a:r>
            <a:endParaRPr lang="en-US" sz="2430" dirty="0"/>
          </a:p>
        </p:txBody>
      </p:sp>
      <p:sp>
        <p:nvSpPr>
          <p:cNvPr id="10" name="Text 8"/>
          <p:cNvSpPr/>
          <p:nvPr/>
        </p:nvSpPr>
        <p:spPr>
          <a:xfrm>
            <a:off x="9881354" y="4022050"/>
            <a:ext cx="3898821" cy="158019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110"/>
              </a:lnSpc>
              <a:buNone/>
            </a:pPr>
            <a:r>
              <a:rPr lang="en-US" sz="1944" spc="-19" kern="0" dirty="0">
                <a:solidFill>
                  <a:srgbClr val="E5E0D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Тобто бактерії мають усі ознаки живих організмів, а віруси можуть їх проявляти лише всередині клітин-господарів.</a:t>
            </a:r>
            <a:endParaRPr lang="en-US" sz="1944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10303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12121"/>
          </a:solidFill>
          <a:ln/>
        </p:spPr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216027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2594967" y="2952750"/>
            <a:ext cx="9357836" cy="54006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4253"/>
              </a:lnSpc>
              <a:buNone/>
            </a:pPr>
            <a:r>
              <a:rPr lang="en-US" sz="3402" spc="-102" kern="0" dirty="0">
                <a:solidFill>
                  <a:srgbClr val="FFFFFF"/>
                </a:solidFill>
                <a:latin typeface="Roboto Mono" pitchFamily="34" charset="0"/>
                <a:ea typeface="Roboto Mono" pitchFamily="34" charset="-122"/>
                <a:cs typeface="Roboto Mono" pitchFamily="34" charset="-120"/>
              </a:rPr>
              <a:t>Відмінності між вірусами та бактеріями</a:t>
            </a:r>
            <a:endParaRPr lang="en-US" sz="3402" dirty="0"/>
          </a:p>
        </p:txBody>
      </p:sp>
      <p:sp>
        <p:nvSpPr>
          <p:cNvPr id="6" name="Shape 3"/>
          <p:cNvSpPr/>
          <p:nvPr/>
        </p:nvSpPr>
        <p:spPr>
          <a:xfrm>
            <a:off x="2594967" y="5456277"/>
            <a:ext cx="9440347" cy="21550"/>
          </a:xfrm>
          <a:prstGeom prst="roundRect">
            <a:avLst>
              <a:gd name="adj" fmla="val 144352"/>
            </a:avLst>
          </a:prstGeom>
          <a:solidFill>
            <a:srgbClr val="595959"/>
          </a:solidFill>
          <a:ln/>
        </p:spPr>
      </p:sp>
      <p:sp>
        <p:nvSpPr>
          <p:cNvPr id="7" name="Shape 4"/>
          <p:cNvSpPr/>
          <p:nvPr/>
        </p:nvSpPr>
        <p:spPr>
          <a:xfrm>
            <a:off x="4901029" y="4851499"/>
            <a:ext cx="21550" cy="604838"/>
          </a:xfrm>
          <a:prstGeom prst="roundRect">
            <a:avLst>
              <a:gd name="adj" fmla="val 144352"/>
            </a:avLst>
          </a:prstGeom>
          <a:solidFill>
            <a:srgbClr val="595959"/>
          </a:solidFill>
          <a:ln/>
        </p:spPr>
      </p:sp>
      <p:sp>
        <p:nvSpPr>
          <p:cNvPr id="8" name="Shape 5"/>
          <p:cNvSpPr/>
          <p:nvPr/>
        </p:nvSpPr>
        <p:spPr>
          <a:xfrm>
            <a:off x="4717494" y="5261908"/>
            <a:ext cx="388739" cy="388739"/>
          </a:xfrm>
          <a:prstGeom prst="roundRect">
            <a:avLst>
              <a:gd name="adj" fmla="val 8002"/>
            </a:avLst>
          </a:prstGeom>
          <a:solidFill>
            <a:srgbClr val="404040"/>
          </a:solidFill>
          <a:ln/>
        </p:spPr>
      </p:sp>
      <p:sp>
        <p:nvSpPr>
          <p:cNvPr id="9" name="Text 6"/>
          <p:cNvSpPr/>
          <p:nvPr/>
        </p:nvSpPr>
        <p:spPr>
          <a:xfrm>
            <a:off x="4837867" y="5326678"/>
            <a:ext cx="147876" cy="25919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041"/>
              </a:lnSpc>
              <a:buNone/>
            </a:pPr>
            <a:r>
              <a:rPr lang="en-US" sz="2041" spc="-61" kern="0" dirty="0">
                <a:solidFill>
                  <a:srgbClr val="E5E0DF"/>
                </a:solidFill>
                <a:latin typeface="Roboto Mono" pitchFamily="34" charset="0"/>
                <a:ea typeface="Roboto Mono" pitchFamily="34" charset="-122"/>
                <a:cs typeface="Roboto Mono" pitchFamily="34" charset="-120"/>
              </a:rPr>
              <a:t>1</a:t>
            </a:r>
            <a:endParaRPr lang="en-US" sz="2041" dirty="0"/>
          </a:p>
        </p:txBody>
      </p:sp>
      <p:sp>
        <p:nvSpPr>
          <p:cNvPr id="10" name="Text 7"/>
          <p:cNvSpPr/>
          <p:nvPr/>
        </p:nvSpPr>
        <p:spPr>
          <a:xfrm>
            <a:off x="3831669" y="4028599"/>
            <a:ext cx="2160270" cy="26991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126"/>
              </a:lnSpc>
              <a:buNone/>
            </a:pPr>
            <a:r>
              <a:rPr lang="en-US" sz="1701" spc="-51" kern="0" dirty="0">
                <a:solidFill>
                  <a:srgbClr val="E5E0DF"/>
                </a:solidFill>
                <a:latin typeface="Roboto Mono" pitchFamily="34" charset="0"/>
                <a:ea typeface="Roboto Mono" pitchFamily="34" charset="-122"/>
                <a:cs typeface="Roboto Mono" pitchFamily="34" charset="-120"/>
              </a:rPr>
              <a:t>Розмір</a:t>
            </a:r>
            <a:endParaRPr lang="en-US" sz="1701" dirty="0"/>
          </a:p>
        </p:txBody>
      </p:sp>
      <p:sp>
        <p:nvSpPr>
          <p:cNvPr id="11" name="Text 8"/>
          <p:cNvSpPr/>
          <p:nvPr/>
        </p:nvSpPr>
        <p:spPr>
          <a:xfrm>
            <a:off x="2767727" y="4402098"/>
            <a:ext cx="4288274" cy="27658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177"/>
              </a:lnSpc>
              <a:buNone/>
            </a:pPr>
            <a:r>
              <a:rPr lang="en-US" sz="1361" spc="-14" kern="0" dirty="0">
                <a:solidFill>
                  <a:srgbClr val="E5E0D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Віруси значно менші за бактерії.</a:t>
            </a:r>
            <a:endParaRPr lang="en-US" sz="1361" dirty="0"/>
          </a:p>
        </p:txBody>
      </p:sp>
      <p:sp>
        <p:nvSpPr>
          <p:cNvPr id="12" name="Shape 9"/>
          <p:cNvSpPr/>
          <p:nvPr/>
        </p:nvSpPr>
        <p:spPr>
          <a:xfrm>
            <a:off x="7304306" y="5456218"/>
            <a:ext cx="21550" cy="604838"/>
          </a:xfrm>
          <a:prstGeom prst="roundRect">
            <a:avLst>
              <a:gd name="adj" fmla="val 144352"/>
            </a:avLst>
          </a:prstGeom>
          <a:solidFill>
            <a:srgbClr val="595959"/>
          </a:solidFill>
          <a:ln/>
        </p:spPr>
      </p:sp>
      <p:sp>
        <p:nvSpPr>
          <p:cNvPr id="13" name="Shape 10"/>
          <p:cNvSpPr/>
          <p:nvPr/>
        </p:nvSpPr>
        <p:spPr>
          <a:xfrm>
            <a:off x="7120771" y="5261908"/>
            <a:ext cx="388739" cy="388739"/>
          </a:xfrm>
          <a:prstGeom prst="roundRect">
            <a:avLst>
              <a:gd name="adj" fmla="val 8002"/>
            </a:avLst>
          </a:prstGeom>
          <a:solidFill>
            <a:srgbClr val="404040"/>
          </a:solidFill>
          <a:ln/>
        </p:spPr>
      </p:sp>
      <p:sp>
        <p:nvSpPr>
          <p:cNvPr id="14" name="Text 11"/>
          <p:cNvSpPr/>
          <p:nvPr/>
        </p:nvSpPr>
        <p:spPr>
          <a:xfrm>
            <a:off x="7241143" y="5326678"/>
            <a:ext cx="147876" cy="25919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041"/>
              </a:lnSpc>
              <a:buNone/>
            </a:pPr>
            <a:r>
              <a:rPr lang="en-US" sz="2041" spc="-61" kern="0" dirty="0">
                <a:solidFill>
                  <a:srgbClr val="E5E0DF"/>
                </a:solidFill>
                <a:latin typeface="Roboto Mono" pitchFamily="34" charset="0"/>
                <a:ea typeface="Roboto Mono" pitchFamily="34" charset="-122"/>
                <a:cs typeface="Roboto Mono" pitchFamily="34" charset="-120"/>
              </a:rPr>
              <a:t>2</a:t>
            </a:r>
            <a:endParaRPr lang="en-US" sz="2041" dirty="0"/>
          </a:p>
        </p:txBody>
      </p:sp>
      <p:sp>
        <p:nvSpPr>
          <p:cNvPr id="15" name="Text 12"/>
          <p:cNvSpPr/>
          <p:nvPr/>
        </p:nvSpPr>
        <p:spPr>
          <a:xfrm>
            <a:off x="6234946" y="6233874"/>
            <a:ext cx="2160270" cy="26991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126"/>
              </a:lnSpc>
              <a:buNone/>
            </a:pPr>
            <a:r>
              <a:rPr lang="en-US" sz="1701" spc="-51" kern="0" dirty="0">
                <a:solidFill>
                  <a:srgbClr val="E5E0DF"/>
                </a:solidFill>
                <a:latin typeface="Roboto Mono" pitchFamily="34" charset="0"/>
                <a:ea typeface="Roboto Mono" pitchFamily="34" charset="-122"/>
                <a:cs typeface="Roboto Mono" pitchFamily="34" charset="-120"/>
              </a:rPr>
              <a:t>Будова</a:t>
            </a:r>
            <a:endParaRPr lang="en-US" sz="1701" dirty="0"/>
          </a:p>
        </p:txBody>
      </p:sp>
      <p:sp>
        <p:nvSpPr>
          <p:cNvPr id="16" name="Text 13"/>
          <p:cNvSpPr/>
          <p:nvPr/>
        </p:nvSpPr>
        <p:spPr>
          <a:xfrm>
            <a:off x="5171003" y="6607373"/>
            <a:ext cx="4288274" cy="829747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lnSpc>
                <a:spcPts val="2177"/>
              </a:lnSpc>
              <a:buNone/>
            </a:pPr>
            <a:r>
              <a:rPr lang="en-US" sz="1361" spc="-14" kern="0" dirty="0">
                <a:solidFill>
                  <a:srgbClr val="E5E0D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Віруси складаються лише з генетичного матеріалу та білкової оболонки, а бактерії мають складну внутрішню структуру.</a:t>
            </a:r>
            <a:endParaRPr lang="en-US" sz="1361" dirty="0"/>
          </a:p>
        </p:txBody>
      </p:sp>
      <p:sp>
        <p:nvSpPr>
          <p:cNvPr id="17" name="Shape 14"/>
          <p:cNvSpPr/>
          <p:nvPr/>
        </p:nvSpPr>
        <p:spPr>
          <a:xfrm>
            <a:off x="9707582" y="4851499"/>
            <a:ext cx="21550" cy="604838"/>
          </a:xfrm>
          <a:prstGeom prst="roundRect">
            <a:avLst>
              <a:gd name="adj" fmla="val 144352"/>
            </a:avLst>
          </a:prstGeom>
          <a:solidFill>
            <a:srgbClr val="595959"/>
          </a:solidFill>
          <a:ln/>
        </p:spPr>
      </p:sp>
      <p:sp>
        <p:nvSpPr>
          <p:cNvPr id="18" name="Shape 15"/>
          <p:cNvSpPr/>
          <p:nvPr/>
        </p:nvSpPr>
        <p:spPr>
          <a:xfrm>
            <a:off x="9524048" y="5261908"/>
            <a:ext cx="388739" cy="388739"/>
          </a:xfrm>
          <a:prstGeom prst="roundRect">
            <a:avLst>
              <a:gd name="adj" fmla="val 8002"/>
            </a:avLst>
          </a:prstGeom>
          <a:solidFill>
            <a:srgbClr val="404040"/>
          </a:solidFill>
          <a:ln/>
        </p:spPr>
      </p:sp>
      <p:sp>
        <p:nvSpPr>
          <p:cNvPr id="19" name="Text 16"/>
          <p:cNvSpPr/>
          <p:nvPr/>
        </p:nvSpPr>
        <p:spPr>
          <a:xfrm>
            <a:off x="9644420" y="5326678"/>
            <a:ext cx="147876" cy="25919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041"/>
              </a:lnSpc>
              <a:buNone/>
            </a:pPr>
            <a:r>
              <a:rPr lang="en-US" sz="2041" spc="-61" kern="0" dirty="0">
                <a:solidFill>
                  <a:srgbClr val="E5E0DF"/>
                </a:solidFill>
                <a:latin typeface="Roboto Mono" pitchFamily="34" charset="0"/>
                <a:ea typeface="Roboto Mono" pitchFamily="34" charset="-122"/>
                <a:cs typeface="Roboto Mono" pitchFamily="34" charset="-120"/>
              </a:rPr>
              <a:t>3</a:t>
            </a:r>
            <a:endParaRPr lang="en-US" sz="2041" dirty="0"/>
          </a:p>
        </p:txBody>
      </p:sp>
      <p:sp>
        <p:nvSpPr>
          <p:cNvPr id="20" name="Text 17"/>
          <p:cNvSpPr/>
          <p:nvPr/>
        </p:nvSpPr>
        <p:spPr>
          <a:xfrm>
            <a:off x="8638223" y="3752017"/>
            <a:ext cx="2160270" cy="26991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126"/>
              </a:lnSpc>
              <a:buNone/>
            </a:pPr>
            <a:r>
              <a:rPr lang="en-US" sz="1701" spc="-51" kern="0" dirty="0">
                <a:solidFill>
                  <a:srgbClr val="E5E0DF"/>
                </a:solidFill>
                <a:latin typeface="Roboto Mono" pitchFamily="34" charset="0"/>
                <a:ea typeface="Roboto Mono" pitchFamily="34" charset="-122"/>
                <a:cs typeface="Roboto Mono" pitchFamily="34" charset="-120"/>
              </a:rPr>
              <a:t>Спосіб життя</a:t>
            </a:r>
            <a:endParaRPr lang="en-US" sz="1701" dirty="0"/>
          </a:p>
        </p:txBody>
      </p:sp>
      <p:sp>
        <p:nvSpPr>
          <p:cNvPr id="21" name="Text 18"/>
          <p:cNvSpPr/>
          <p:nvPr/>
        </p:nvSpPr>
        <p:spPr>
          <a:xfrm>
            <a:off x="7574280" y="4125516"/>
            <a:ext cx="4288274" cy="5531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lnSpc>
                <a:spcPts val="2177"/>
              </a:lnSpc>
              <a:buNone/>
            </a:pPr>
            <a:r>
              <a:rPr lang="en-US" sz="1361" spc="-14" kern="0" dirty="0">
                <a:solidFill>
                  <a:srgbClr val="E5E0D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Бактерії можуть самостійно жити та функціонувати, а віруси потребують живої клітини-господаря.</a:t>
            </a:r>
            <a:endParaRPr lang="en-US" sz="136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10303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12121"/>
          </a:solidFill>
          <a:ln/>
        </p:spPr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28412" y="918210"/>
            <a:ext cx="6907292" cy="56102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4418"/>
              </a:lnSpc>
              <a:buNone/>
            </a:pPr>
            <a:r>
              <a:rPr lang="en-US" sz="3535" spc="-106" kern="0" dirty="0">
                <a:solidFill>
                  <a:srgbClr val="FFFFFF"/>
                </a:solidFill>
                <a:latin typeface="Roboto Mono" pitchFamily="34" charset="0"/>
                <a:ea typeface="Roboto Mono" pitchFamily="34" charset="-122"/>
                <a:cs typeface="Roboto Mono" pitchFamily="34" charset="-120"/>
              </a:rPr>
              <a:t>Значення вірусів для людини</a:t>
            </a:r>
            <a:endParaRPr lang="en-US" sz="3535" dirty="0"/>
          </a:p>
        </p:txBody>
      </p:sp>
      <p:pic>
        <p:nvPicPr>
          <p:cNvPr id="6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412" y="1748552"/>
            <a:ext cx="448866" cy="448866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628412" y="2376964"/>
            <a:ext cx="2244328" cy="28051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209"/>
              </a:lnSpc>
              <a:buNone/>
            </a:pPr>
            <a:r>
              <a:rPr lang="en-US" sz="1767" spc="-53" kern="0" dirty="0">
                <a:solidFill>
                  <a:srgbClr val="E5E0DF"/>
                </a:solidFill>
                <a:latin typeface="Roboto Mono" pitchFamily="34" charset="0"/>
                <a:ea typeface="Roboto Mono" pitchFamily="34" charset="-122"/>
                <a:cs typeface="Roboto Mono" pitchFamily="34" charset="-120"/>
              </a:rPr>
              <a:t>Захворювання</a:t>
            </a:r>
            <a:endParaRPr lang="en-US" sz="1767" dirty="0"/>
          </a:p>
        </p:txBody>
      </p:sp>
      <p:sp>
        <p:nvSpPr>
          <p:cNvPr id="8" name="Text 4"/>
          <p:cNvSpPr/>
          <p:nvPr/>
        </p:nvSpPr>
        <p:spPr>
          <a:xfrm>
            <a:off x="628412" y="2765108"/>
            <a:ext cx="7887176" cy="57435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262"/>
              </a:lnSpc>
              <a:buNone/>
            </a:pPr>
            <a:r>
              <a:rPr lang="en-US" sz="1414" spc="-14" kern="0" dirty="0">
                <a:solidFill>
                  <a:srgbClr val="E5E0D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Віруси можуть викликати різноманітні захворювання у людини, як-от грип, COVID-19, СНІД тощо.</a:t>
            </a:r>
            <a:endParaRPr lang="en-US" sz="1414" dirty="0"/>
          </a:p>
        </p:txBody>
      </p:sp>
      <p:pic>
        <p:nvPicPr>
          <p:cNvPr id="9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412" y="3878104"/>
            <a:ext cx="448866" cy="448866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628412" y="4506516"/>
            <a:ext cx="2429708" cy="28051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209"/>
              </a:lnSpc>
              <a:buNone/>
            </a:pPr>
            <a:r>
              <a:rPr lang="en-US" sz="1767" spc="-53" kern="0" dirty="0">
                <a:solidFill>
                  <a:srgbClr val="E5E0DF"/>
                </a:solidFill>
                <a:latin typeface="Roboto Mono" pitchFamily="34" charset="0"/>
                <a:ea typeface="Roboto Mono" pitchFamily="34" charset="-122"/>
                <a:cs typeface="Roboto Mono" pitchFamily="34" charset="-120"/>
              </a:rPr>
              <a:t>Наукові дослідження</a:t>
            </a:r>
            <a:endParaRPr lang="en-US" sz="1767" dirty="0"/>
          </a:p>
        </p:txBody>
      </p:sp>
      <p:sp>
        <p:nvSpPr>
          <p:cNvPr id="11" name="Text 6"/>
          <p:cNvSpPr/>
          <p:nvPr/>
        </p:nvSpPr>
        <p:spPr>
          <a:xfrm>
            <a:off x="628412" y="4894659"/>
            <a:ext cx="7887176" cy="57435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262"/>
              </a:lnSpc>
              <a:buNone/>
            </a:pPr>
            <a:r>
              <a:rPr lang="en-US" sz="1414" spc="-14" kern="0" dirty="0">
                <a:solidFill>
                  <a:srgbClr val="E5E0D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Вивчення вірусів допомагає в розробці ліків та вакцин, а також у розумінні біологічних процесів.</a:t>
            </a:r>
            <a:endParaRPr lang="en-US" sz="1414" dirty="0"/>
          </a:p>
        </p:txBody>
      </p:sp>
      <p:pic>
        <p:nvPicPr>
          <p:cNvPr id="12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412" y="6007656"/>
            <a:ext cx="448866" cy="448866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628412" y="6636068"/>
            <a:ext cx="2244328" cy="28051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209"/>
              </a:lnSpc>
              <a:buNone/>
            </a:pPr>
            <a:r>
              <a:rPr lang="en-US" sz="1767" spc="-53" kern="0" dirty="0">
                <a:solidFill>
                  <a:srgbClr val="E5E0DF"/>
                </a:solidFill>
                <a:latin typeface="Roboto Mono" pitchFamily="34" charset="0"/>
                <a:ea typeface="Roboto Mono" pitchFamily="34" charset="-122"/>
                <a:cs typeface="Roboto Mono" pitchFamily="34" charset="-120"/>
              </a:rPr>
              <a:t>Роль у геномі</a:t>
            </a:r>
            <a:endParaRPr lang="en-US" sz="1767" dirty="0"/>
          </a:p>
        </p:txBody>
      </p:sp>
      <p:sp>
        <p:nvSpPr>
          <p:cNvPr id="14" name="Text 8"/>
          <p:cNvSpPr/>
          <p:nvPr/>
        </p:nvSpPr>
        <p:spPr>
          <a:xfrm>
            <a:off x="628412" y="7024211"/>
            <a:ext cx="7887176" cy="28717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262"/>
              </a:lnSpc>
              <a:buNone/>
            </a:pPr>
            <a:r>
              <a:rPr lang="en-US" sz="1414" spc="-14" kern="0" dirty="0">
                <a:solidFill>
                  <a:srgbClr val="E5E0D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Деякі віруси можуть вбудовуватися в ДНК клітин господаря і впливати на генетичні процеси.</a:t>
            </a:r>
            <a:endParaRPr lang="en-US" sz="1414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10303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12121"/>
          </a:solidFill>
          <a:ln/>
        </p:spPr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716161" y="989290"/>
            <a:ext cx="5115758" cy="63948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5035"/>
              </a:lnSpc>
              <a:buNone/>
            </a:pPr>
            <a:r>
              <a:rPr lang="en-US" sz="4028" spc="-121" kern="0" dirty="0">
                <a:solidFill>
                  <a:srgbClr val="FFFFFF"/>
                </a:solidFill>
                <a:latin typeface="Roboto Mono" pitchFamily="34" charset="0"/>
                <a:ea typeface="Roboto Mono" pitchFamily="34" charset="-122"/>
                <a:cs typeface="Roboto Mono" pitchFamily="34" charset="-120"/>
              </a:rPr>
              <a:t>Висновки</a:t>
            </a:r>
            <a:endParaRPr lang="en-US" sz="4028" dirty="0"/>
          </a:p>
        </p:txBody>
      </p:sp>
      <p:pic>
        <p:nvPicPr>
          <p:cNvPr id="6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161" y="1935718"/>
            <a:ext cx="1023104" cy="1833801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2046208" y="2140267"/>
            <a:ext cx="2557820" cy="31968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518"/>
              </a:lnSpc>
              <a:buNone/>
            </a:pPr>
            <a:r>
              <a:rPr lang="en-US" sz="2014" spc="-60" kern="0" dirty="0">
                <a:solidFill>
                  <a:srgbClr val="E5E0DF"/>
                </a:solidFill>
                <a:latin typeface="Roboto Mono" pitchFamily="34" charset="0"/>
                <a:ea typeface="Roboto Mono" pitchFamily="34" charset="-122"/>
                <a:cs typeface="Roboto Mono" pitchFamily="34" charset="-120"/>
              </a:rPr>
              <a:t>Віруси</a:t>
            </a:r>
            <a:endParaRPr lang="en-US" sz="2014" dirty="0"/>
          </a:p>
        </p:txBody>
      </p:sp>
      <p:sp>
        <p:nvSpPr>
          <p:cNvPr id="8" name="Text 4"/>
          <p:cNvSpPr/>
          <p:nvPr/>
        </p:nvSpPr>
        <p:spPr>
          <a:xfrm>
            <a:off x="2046208" y="2582704"/>
            <a:ext cx="6381631" cy="98226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578"/>
              </a:lnSpc>
              <a:buNone/>
            </a:pPr>
            <a:r>
              <a:rPr lang="en-US" sz="1611" spc="-16" kern="0" dirty="0">
                <a:solidFill>
                  <a:srgbClr val="E5E0D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Віруси - це мікроскопічні частинки, які можуть викликати захворювання, але також мають важливе значення для наукових досліджень та генетики.</a:t>
            </a:r>
            <a:endParaRPr lang="en-US" sz="1611" dirty="0"/>
          </a:p>
        </p:txBody>
      </p:sp>
      <p:pic>
        <p:nvPicPr>
          <p:cNvPr id="9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161" y="3769519"/>
            <a:ext cx="1023104" cy="1833801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2046208" y="3974068"/>
            <a:ext cx="3497461" cy="31968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518"/>
              </a:lnSpc>
              <a:buNone/>
            </a:pPr>
            <a:r>
              <a:rPr lang="en-US" sz="2014" spc="-60" kern="0" dirty="0">
                <a:solidFill>
                  <a:srgbClr val="E5E0DF"/>
                </a:solidFill>
                <a:latin typeface="Roboto Mono" pitchFamily="34" charset="0"/>
                <a:ea typeface="Roboto Mono" pitchFamily="34" charset="-122"/>
                <a:cs typeface="Roboto Mono" pitchFamily="34" charset="-120"/>
              </a:rPr>
              <a:t>Відмінності від бактерій</a:t>
            </a:r>
            <a:endParaRPr lang="en-US" sz="2014" dirty="0"/>
          </a:p>
        </p:txBody>
      </p:sp>
      <p:sp>
        <p:nvSpPr>
          <p:cNvPr id="11" name="Text 6"/>
          <p:cNvSpPr/>
          <p:nvPr/>
        </p:nvSpPr>
        <p:spPr>
          <a:xfrm>
            <a:off x="2046208" y="4416504"/>
            <a:ext cx="6381631" cy="98226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578"/>
              </a:lnSpc>
              <a:buNone/>
            </a:pPr>
            <a:r>
              <a:rPr lang="en-US" sz="1611" spc="-16" kern="0" dirty="0">
                <a:solidFill>
                  <a:srgbClr val="E5E0D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Основна відмінність - це те, що віруси не мають власного обміну речовин і можуть жити лише всередині клітин-господарів, на відміну від самостійних бактерій.</a:t>
            </a:r>
            <a:endParaRPr lang="en-US" sz="1611" dirty="0"/>
          </a:p>
        </p:txBody>
      </p:sp>
      <p:pic>
        <p:nvPicPr>
          <p:cNvPr id="12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6161" y="5603319"/>
            <a:ext cx="1023104" cy="1636990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2046208" y="5807869"/>
            <a:ext cx="2768918" cy="31968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518"/>
              </a:lnSpc>
              <a:buNone/>
            </a:pPr>
            <a:r>
              <a:rPr lang="en-US" sz="2014" spc="-60" kern="0" dirty="0">
                <a:solidFill>
                  <a:srgbClr val="E5E0DF"/>
                </a:solidFill>
                <a:latin typeface="Roboto Mono" pitchFamily="34" charset="0"/>
                <a:ea typeface="Roboto Mono" pitchFamily="34" charset="-122"/>
                <a:cs typeface="Roboto Mono" pitchFamily="34" charset="-120"/>
              </a:rPr>
              <a:t>Важливість вивчення</a:t>
            </a:r>
            <a:endParaRPr lang="en-US" sz="2014" dirty="0"/>
          </a:p>
        </p:txBody>
      </p:sp>
      <p:sp>
        <p:nvSpPr>
          <p:cNvPr id="14" name="Text 8"/>
          <p:cNvSpPr/>
          <p:nvPr/>
        </p:nvSpPr>
        <p:spPr>
          <a:xfrm>
            <a:off x="2046208" y="6250305"/>
            <a:ext cx="6381631" cy="65484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578"/>
              </a:lnSpc>
              <a:buNone/>
            </a:pPr>
            <a:r>
              <a:rPr lang="en-US" sz="1611" spc="-16" kern="0" dirty="0">
                <a:solidFill>
                  <a:srgbClr val="E5E0D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Подальше вивчення вірусів та бактерій допоможе у розробці ефективних методів профілактики та лікування захворювань.</a:t>
            </a:r>
            <a:endParaRPr lang="en-US" sz="161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2024-07-20T17:47:23Z</dcterms:created>
  <dcterms:modified xsi:type="dcterms:W3CDTF">2024-07-20T17:47:23Z</dcterms:modified>
</cp:coreProperties>
</file>