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8" r:id="rId4"/>
    <p:sldId id="277" r:id="rId5"/>
    <p:sldId id="261" r:id="rId6"/>
    <p:sldId id="262" r:id="rId7"/>
    <p:sldId id="258" r:id="rId8"/>
    <p:sldId id="259" r:id="rId9"/>
    <p:sldId id="279" r:id="rId10"/>
    <p:sldId id="260" r:id="rId11"/>
    <p:sldId id="281" r:id="rId12"/>
    <p:sldId id="282" r:id="rId13"/>
    <p:sldId id="283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84" r:id="rId22"/>
    <p:sldId id="270" r:id="rId23"/>
    <p:sldId id="285" r:id="rId24"/>
    <p:sldId id="271" r:id="rId25"/>
    <p:sldId id="272" r:id="rId26"/>
    <p:sldId id="286" r:id="rId27"/>
    <p:sldId id="273" r:id="rId28"/>
    <p:sldId id="274" r:id="rId29"/>
    <p:sldId id="276" r:id="rId30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D50F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01375-106A-4C9F-9083-C5B9AB9CC6A8}" type="datetimeFigureOut">
              <a:rPr lang="uk-UA" smtClean="0"/>
              <a:pPr/>
              <a:t>04.02.2024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1729B-6359-4999-808F-AF2C11EA9DED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2132856"/>
            <a:ext cx="6984776" cy="1010543"/>
          </a:xfrm>
        </p:spPr>
        <p:txBody>
          <a:bodyPr>
            <a:noAutofit/>
          </a:bodyPr>
          <a:lstStyle/>
          <a:p>
            <a:r>
              <a:rPr lang="uk-UA" sz="4800" b="1" dirty="0" err="1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“</a:t>
            </a:r>
            <a:r>
              <a:rPr lang="uk-UA" sz="5000" b="1" dirty="0" err="1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Вишивальниця</a:t>
            </a:r>
            <a:r>
              <a:rPr lang="uk-UA" sz="5000" b="1" dirty="0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 </a:t>
            </a:r>
            <a:r>
              <a:rPr lang="uk-UA" sz="5000" b="1" dirty="0" err="1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птахів</a:t>
            </a:r>
            <a:r>
              <a:rPr lang="uk-UA" sz="4800" b="1" dirty="0" err="1" smtClean="0">
                <a:ln>
                  <a:solidFill>
                    <a:schemeClr val="bg2"/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itchFamily="2" charset="-79"/>
              </a:rPr>
              <a:t>”</a:t>
            </a:r>
            <a:endParaRPr lang="uk-UA" sz="4800" b="1" dirty="0">
              <a:ln>
                <a:solidFill>
                  <a:schemeClr val="bg2"/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itchFamily="2" charset="-79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3212976"/>
            <a:ext cx="4608512" cy="648072"/>
          </a:xfrm>
        </p:spPr>
        <p:txBody>
          <a:bodyPr/>
          <a:lstStyle/>
          <a:p>
            <a:r>
              <a:rPr lang="uk-UA" b="1" i="1" dirty="0" smtClean="0">
                <a:solidFill>
                  <a:srgbClr val="C00000"/>
                </a:solidFill>
                <a:cs typeface="Aharoni" pitchFamily="2" charset="-79"/>
              </a:rPr>
              <a:t>(грецька народна казка)</a:t>
            </a:r>
            <a:endParaRPr lang="uk-UA" b="1" i="1" dirty="0">
              <a:solidFill>
                <a:srgbClr val="C00000"/>
              </a:solidFill>
              <a:cs typeface="Aharoni" pitchFamily="2" charset="-79"/>
            </a:endParaRPr>
          </a:p>
        </p:txBody>
      </p:sp>
      <p:pic>
        <p:nvPicPr>
          <p:cNvPr id="1026" name="Picture 2" descr="Вишивальниця птахiв. Грецька народна казка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/>
          <a:stretch>
            <a:fillRect/>
          </a:stretch>
        </p:blipFill>
        <p:spPr bwMode="auto">
          <a:xfrm rot="290431">
            <a:off x="6213776" y="3379255"/>
            <a:ext cx="2368437" cy="3172014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1028" name="AutoShape 4" descr="Цікаві факти про Грецію - Про цікав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1043608" y="4293096"/>
            <a:ext cx="3096344" cy="216866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Рисунок 10" descr="Презентація до уроку Казки народів світу Зарубіжна література 5 клас |  Презентація. Зарубіжна література"/>
          <p:cNvPicPr/>
          <p:nvPr/>
        </p:nvPicPr>
        <p:blipFill>
          <a:blip r:embed="rId5" cstate="print">
            <a:lum/>
          </a:blip>
          <a:srcRect/>
          <a:stretch>
            <a:fillRect/>
          </a:stretch>
        </p:blipFill>
        <p:spPr bwMode="auto">
          <a:xfrm>
            <a:off x="3635896" y="260648"/>
            <a:ext cx="3686585" cy="180020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80728"/>
          </a:xfrm>
        </p:spPr>
        <p:txBody>
          <a:bodyPr/>
          <a:lstStyle/>
          <a:p>
            <a:r>
              <a:rPr lang="uk-UA" b="1" dirty="0" smtClean="0">
                <a:ln>
                  <a:solidFill>
                    <a:srgbClr val="0000FF"/>
                  </a:solidFill>
                </a:ln>
                <a:solidFill>
                  <a:srgbClr val="2D50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ГРЕЦІЯ</a:t>
            </a:r>
            <a:endParaRPr lang="uk-UA" b="1" dirty="0">
              <a:ln>
                <a:solidFill>
                  <a:srgbClr val="0000FF"/>
                </a:solidFill>
              </a:ln>
              <a:solidFill>
                <a:srgbClr val="2D50F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03648" y="980728"/>
            <a:ext cx="7283152" cy="5145435"/>
          </a:xfrm>
        </p:spPr>
        <p:txBody>
          <a:bodyPr/>
          <a:lstStyle/>
          <a:p>
            <a:r>
              <a:rPr lang="uk-UA" dirty="0" smtClean="0"/>
              <a:t>Грецію омивають</a:t>
            </a:r>
            <a:r>
              <a:rPr lang="uk-UA" b="1" dirty="0" smtClean="0"/>
              <a:t> </a:t>
            </a:r>
            <a:r>
              <a:rPr lang="uk-UA" dirty="0" smtClean="0"/>
              <a:t>5</a:t>
            </a:r>
            <a:r>
              <a:rPr lang="uk-UA" b="1" dirty="0" smtClean="0"/>
              <a:t> </a:t>
            </a:r>
            <a:r>
              <a:rPr lang="uk-UA" dirty="0" smtClean="0"/>
              <a:t>морів.</a:t>
            </a:r>
          </a:p>
          <a:p>
            <a:r>
              <a:rPr lang="uk-UA" dirty="0" smtClean="0"/>
              <a:t>Відстань з будь-якої точки Греції до морського узбережжя не перевищує 137 км.</a:t>
            </a:r>
          </a:p>
          <a:p>
            <a:r>
              <a:rPr lang="uk-UA" dirty="0" smtClean="0"/>
              <a:t>Греція – країна сонця, більше 250 днів в році ясна погода</a:t>
            </a:r>
            <a:r>
              <a:rPr lang="ru-RU" dirty="0" smtClean="0"/>
              <a:t>. </a:t>
            </a:r>
            <a:endParaRPr lang="uk-UA" dirty="0"/>
          </a:p>
        </p:txBody>
      </p:sp>
      <p:pic>
        <p:nvPicPr>
          <p:cNvPr id="18434" name="Picture 2" descr="Интересные факты о Греции - Новости туризма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/>
          <a:stretch>
            <a:fillRect/>
          </a:stretch>
        </p:blipFill>
        <p:spPr bwMode="auto">
          <a:xfrm>
            <a:off x="4788024" y="4293096"/>
            <a:ext cx="4175787" cy="2348880"/>
          </a:xfrm>
          <a:prstGeom prst="rect">
            <a:avLst/>
          </a:prstGeom>
          <a:noFill/>
        </p:spPr>
      </p:pic>
      <p:pic>
        <p:nvPicPr>
          <p:cNvPr id="18438" name="Picture 6" descr="✓ Цікаві факти про Грецію 🛫🏝 Сайт про найцікавіші куточки нашого світ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683567" y="4365104"/>
            <a:ext cx="3510389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51720" y="260648"/>
            <a:ext cx="6768752" cy="6336704"/>
          </a:xfrm>
        </p:spPr>
        <p:txBody>
          <a:bodyPr>
            <a:normAutofit/>
          </a:bodyPr>
          <a:lstStyle/>
          <a:p>
            <a:r>
              <a:rPr lang="uk-UA" dirty="0" smtClean="0"/>
              <a:t>Жителі Греції їдять більше </a:t>
            </a:r>
            <a:r>
              <a:rPr lang="uk-UA" b="1" dirty="0" smtClean="0"/>
              <a:t>сиру</a:t>
            </a:r>
            <a:r>
              <a:rPr lang="uk-UA" dirty="0" smtClean="0"/>
              <a:t>, ніж будь-хто на Землі – близько 2 кг на місяць</a:t>
            </a:r>
          </a:p>
          <a:p>
            <a:pPr>
              <a:buNone/>
            </a:pPr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sz="3600" dirty="0" smtClean="0"/>
          </a:p>
          <a:p>
            <a:r>
              <a:rPr lang="uk-UA" dirty="0" smtClean="0"/>
              <a:t>Греція входить до трійки найбільших в світі виробників </a:t>
            </a:r>
            <a:r>
              <a:rPr lang="uk-UA" b="1" dirty="0" smtClean="0"/>
              <a:t>оливок</a:t>
            </a:r>
            <a:endParaRPr lang="uk-UA" b="1" dirty="0"/>
          </a:p>
        </p:txBody>
      </p:sp>
      <p:pic>
        <p:nvPicPr>
          <p:cNvPr id="35842" name="Picture 2" descr="Як вибрати якісний твердий сир? – Городок.Cit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132856"/>
            <a:ext cx="4198234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6" name="Picture 6" descr="Оливки: склад, калорійність, застосування в кулінарії. Корисні властивості  оливок"/>
          <p:cNvPicPr>
            <a:picLocks noChangeAspect="1" noChangeArrowheads="1"/>
          </p:cNvPicPr>
          <p:nvPr/>
        </p:nvPicPr>
        <p:blipFill>
          <a:blip r:embed="rId4" cstate="print"/>
          <a:srcRect t="10404" r="4241" b="2900"/>
          <a:stretch>
            <a:fillRect/>
          </a:stretch>
        </p:blipFill>
        <p:spPr bwMode="auto">
          <a:xfrm>
            <a:off x="611560" y="2132856"/>
            <a:ext cx="3816424" cy="23914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664" y="548680"/>
            <a:ext cx="7272808" cy="5577483"/>
          </a:xfrm>
        </p:spPr>
        <p:txBody>
          <a:bodyPr/>
          <a:lstStyle/>
          <a:p>
            <a:r>
              <a:rPr lang="uk-UA" dirty="0" smtClean="0"/>
              <a:t>Приказка </a:t>
            </a:r>
            <a:r>
              <a:rPr lang="uk-UA" b="1" dirty="0" smtClean="0"/>
              <a:t>«Взяти бика за роги» </a:t>
            </a:r>
            <a:r>
              <a:rPr lang="uk-UA" dirty="0" smtClean="0"/>
              <a:t>має грецьке походження – в одному з міфів Геракл саме таким способом перемагає скаженого критського бика</a:t>
            </a:r>
            <a:r>
              <a:rPr lang="ru-RU" dirty="0" smtClean="0"/>
              <a:t>.</a:t>
            </a:r>
          </a:p>
          <a:p>
            <a:endParaRPr lang="uk-UA" dirty="0"/>
          </a:p>
        </p:txBody>
      </p:sp>
      <p:pic>
        <p:nvPicPr>
          <p:cNvPr id="34818" name="Picture 2" descr="Чого чекати народженим в рік Бика (1961, 1973 і 1985, 1997): прогноз на  2021 рік | Школа Житт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2924944"/>
            <a:ext cx="4788532" cy="273630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699793" y="5877272"/>
            <a:ext cx="48965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i="1" dirty="0" smtClean="0">
                <a:latin typeface="Times New Roman" pitchFamily="18" charset="0"/>
                <a:cs typeface="Times New Roman" pitchFamily="18" charset="0"/>
              </a:rPr>
              <a:t>Діяти енергійно, рішуче</a:t>
            </a:r>
            <a:endParaRPr lang="uk-UA" sz="28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620688"/>
            <a:ext cx="8208912" cy="5505475"/>
          </a:xfrm>
        </p:spPr>
        <p:txBody>
          <a:bodyPr/>
          <a:lstStyle/>
          <a:p>
            <a:r>
              <a:rPr lang="uk-UA" b="1" dirty="0" smtClean="0"/>
              <a:t>Вишива́льниця –</a:t>
            </a:r>
            <a:r>
              <a:rPr lang="uk-UA" dirty="0" smtClean="0"/>
              <a:t> та, яка вишиває, має своїм заняттям, ремеслом вишивання. </a:t>
            </a:r>
            <a:endParaRPr lang="uk-UA" dirty="0"/>
          </a:p>
        </p:txBody>
      </p:sp>
      <p:pic>
        <p:nvPicPr>
          <p:cNvPr id="18434" name="Picture 2" descr="Світ очима технічної книги: Сьогодні Варвари – свято вишивальниць: магія  українського вишивання"/>
          <p:cNvPicPr>
            <a:picLocks noChangeAspect="1" noChangeArrowheads="1"/>
          </p:cNvPicPr>
          <p:nvPr/>
        </p:nvPicPr>
        <p:blipFill>
          <a:blip r:embed="rId3" cstate="print"/>
          <a:srcRect r="14286"/>
          <a:stretch>
            <a:fillRect/>
          </a:stretch>
        </p:blipFill>
        <p:spPr bwMode="auto">
          <a:xfrm>
            <a:off x="683568" y="2276872"/>
            <a:ext cx="4320479" cy="3360373"/>
          </a:xfrm>
          <a:prstGeom prst="rect">
            <a:avLst/>
          </a:prstGeom>
          <a:noFill/>
        </p:spPr>
      </p:pic>
      <p:pic>
        <p:nvPicPr>
          <p:cNvPr id="18436" name="Picture 4" descr="Бібліотека-філія №7 Центральної бібліотеки ПМТГ: Міжнародний день  вишивальниць"/>
          <p:cNvPicPr>
            <a:picLocks noChangeAspect="1" noChangeArrowheads="1"/>
          </p:cNvPicPr>
          <p:nvPr/>
        </p:nvPicPr>
        <p:blipFill>
          <a:blip r:embed="rId4" cstate="print"/>
          <a:srcRect l="17911" r="15799"/>
          <a:stretch>
            <a:fillRect/>
          </a:stretch>
        </p:blipFill>
        <p:spPr bwMode="auto">
          <a:xfrm>
            <a:off x="5364088" y="2276872"/>
            <a:ext cx="3312368" cy="41764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764705"/>
            <a:ext cx="7704856" cy="1656184"/>
          </a:xfrm>
        </p:spPr>
        <p:txBody>
          <a:bodyPr/>
          <a:lstStyle/>
          <a:p>
            <a:r>
              <a:rPr lang="uk-UA" b="1" dirty="0" err="1" smtClean="0"/>
              <a:t>Скри́пка</a:t>
            </a:r>
            <a:r>
              <a:rPr lang="uk-UA" b="1" dirty="0" smtClean="0"/>
              <a:t> - </a:t>
            </a:r>
            <a:r>
              <a:rPr lang="uk-UA" dirty="0" smtClean="0"/>
              <a:t>смичковий чотирьохструнний музичний інструмент</a:t>
            </a:r>
            <a:endParaRPr lang="uk-UA" dirty="0"/>
          </a:p>
        </p:txBody>
      </p:sp>
      <p:pic>
        <p:nvPicPr>
          <p:cNvPr id="19460" name="Picture 4" descr="45 миллионов долларов за скрипку - есть желающие?"/>
          <p:cNvPicPr>
            <a:picLocks noChangeAspect="1" noChangeArrowheads="1"/>
          </p:cNvPicPr>
          <p:nvPr/>
        </p:nvPicPr>
        <p:blipFill>
          <a:blip r:embed="rId3" cstate="print">
            <a:lum bright="10000" contrast="10000"/>
          </a:blip>
          <a:srcRect l="6945" t="4255" r="2204"/>
          <a:stretch>
            <a:fillRect/>
          </a:stretch>
        </p:blipFill>
        <p:spPr bwMode="auto">
          <a:xfrm>
            <a:off x="2483768" y="2420888"/>
            <a:ext cx="4824536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584176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Жив у далекому селі бідний юнак. 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Звали його </a:t>
            </a:r>
            <a:r>
              <a:rPr lang="uk-UA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Маноліс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Батьки в нього померли, і все, що йому залишилося 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у спадок – це стара скрипка.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636912"/>
            <a:ext cx="5715000" cy="3552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2" name="Picture 4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284984"/>
            <a:ext cx="5138936" cy="331461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580112" y="4005064"/>
            <a:ext cx="32403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Шкода стало Манолісу нещасної вовчиці, її маленьких діток, пожалів він її та й випустив на волю.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Вишивальниця  птахi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19872" y="188640"/>
            <a:ext cx="5548156" cy="3384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3624" y="214290"/>
            <a:ext cx="4546054" cy="300039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14414" y="857232"/>
            <a:ext cx="32147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Вночі його розбудив стукіт… 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До хатини увійшов величезний вовк.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8" name="Picture 4" descr="Вишивальниця  птахi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3693320"/>
            <a:ext cx="4714908" cy="2907527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5214942" y="4500570"/>
            <a:ext cx="37147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Не бійся мене, </a:t>
            </a:r>
            <a:r>
              <a:rPr lang="uk-UA" sz="2200" b="1" dirty="0" err="1" smtClean="0">
                <a:latin typeface="Times New Roman" pitchFamily="18" charset="0"/>
                <a:cs typeface="Times New Roman" pitchFamily="18" charset="0"/>
              </a:rPr>
              <a:t>Манолісе</a:t>
            </a:r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r>
              <a:rPr lang="uk-UA" sz="2200" b="1" dirty="0" smtClean="0">
                <a:latin typeface="Times New Roman" pitchFamily="18" charset="0"/>
                <a:cs typeface="Times New Roman" pitchFamily="18" charset="0"/>
              </a:rPr>
              <a:t> – Я прийшов до тебе як друг.</a:t>
            </a:r>
            <a:endParaRPr lang="uk-UA" sz="2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87016"/>
          </a:xfrm>
        </p:spPr>
        <p:txBody>
          <a:bodyPr>
            <a:normAutofit/>
          </a:bodyPr>
          <a:lstStyle/>
          <a:p>
            <a:r>
              <a:rPr lang="uk-UA" sz="2400" b="1" dirty="0" smtClean="0"/>
              <a:t>Побачив </a:t>
            </a:r>
            <a:r>
              <a:rPr lang="uk-UA" sz="2400" b="1" dirty="0"/>
              <a:t>Маноліс удалині чудовий палац, </a:t>
            </a:r>
            <a:r>
              <a:rPr lang="uk-UA" sz="2400" b="1" dirty="0" smtClean="0"/>
              <a:t/>
            </a:r>
            <a:br>
              <a:rPr lang="uk-UA" sz="2400" b="1" dirty="0" smtClean="0"/>
            </a:br>
            <a:r>
              <a:rPr lang="uk-UA" sz="2400" b="1" dirty="0" smtClean="0"/>
              <a:t>вікна </a:t>
            </a:r>
            <a:r>
              <a:rPr lang="uk-UA" sz="2400" b="1" dirty="0"/>
              <a:t>його світилися кришталевими шибками, </a:t>
            </a:r>
            <a:r>
              <a:rPr lang="uk-UA" sz="2400" b="1" dirty="0" smtClean="0"/>
              <a:t/>
            </a:r>
            <a:br>
              <a:rPr lang="uk-UA" sz="2400" b="1" dirty="0" smtClean="0"/>
            </a:br>
            <a:r>
              <a:rPr lang="uk-UA" sz="2400" b="1" dirty="0" smtClean="0"/>
              <a:t>а </a:t>
            </a:r>
            <a:r>
              <a:rPr lang="uk-UA" sz="2400" b="1" dirty="0"/>
              <a:t>двері з чистого срібла виблискували ще яскравіше.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3" y="2060848"/>
            <a:ext cx="6152517" cy="4050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6866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5" y="285728"/>
            <a:ext cx="3917569" cy="2428892"/>
          </a:xfrm>
          <a:prstGeom prst="rect">
            <a:avLst/>
          </a:prstGeom>
          <a:noFill/>
        </p:spPr>
      </p:pic>
      <p:pic>
        <p:nvPicPr>
          <p:cNvPr id="36868" name="Picture 4" descr="Вишивальниця  птахi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92115" y="285728"/>
            <a:ext cx="3751811" cy="2469943"/>
          </a:xfrm>
          <a:prstGeom prst="rect">
            <a:avLst/>
          </a:prstGeom>
          <a:noFill/>
        </p:spPr>
      </p:pic>
      <p:pic>
        <p:nvPicPr>
          <p:cNvPr id="36870" name="Picture 6" descr="Вишивальниця  птахiв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595" y="3929066"/>
            <a:ext cx="3751811" cy="2469943"/>
          </a:xfrm>
          <a:prstGeom prst="rect">
            <a:avLst/>
          </a:prstGeom>
          <a:noFill/>
        </p:spPr>
      </p:pic>
      <p:pic>
        <p:nvPicPr>
          <p:cNvPr id="36872" name="Picture 8" descr="Вишивальниця  птахiв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67252" y="3929066"/>
            <a:ext cx="4048112" cy="2428892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57158" y="2967335"/>
            <a:ext cx="86439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Вовк штовхнув срібні двері, і вони опинилися у срібній залі. Тут усе: і стіни, й підлога, і стеля – було з чистого срібла!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На троні, сиділа юна принцеса. </a:t>
            </a:r>
            <a:endParaRPr lang="uk-UA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8914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714356"/>
            <a:ext cx="5715000" cy="3343275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14480" y="4643446"/>
            <a:ext cx="68580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– Вітаю тебе, принцесо! Бачиш, я виконав твоє бажання – привів до тебе того, хто зробив безкорисний вчинок.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9938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2734" y="285729"/>
            <a:ext cx="4865506" cy="3000396"/>
          </a:xfrm>
          <a:prstGeom prst="rect">
            <a:avLst/>
          </a:prstGeom>
          <a:noFill/>
        </p:spPr>
      </p:pic>
      <p:pic>
        <p:nvPicPr>
          <p:cNvPr id="39940" name="Picture 4" descr="Вишивальниця  птахi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58" y="3429000"/>
            <a:ext cx="4857744" cy="3044186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214414" y="1285860"/>
            <a:ext cx="27146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– Завтра ти станеш королем. 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500694" y="4071942"/>
            <a:ext cx="36433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Тому вже сьогодні тобі слід оглянути всі скарби, що зберігаються у палаці.</a:t>
            </a:r>
            <a:endParaRPr lang="uk-UA" sz="2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692696"/>
            <a:ext cx="6851104" cy="1008112"/>
          </a:xfrm>
        </p:spPr>
        <p:txBody>
          <a:bodyPr>
            <a:normAutofit fontScale="90000"/>
          </a:bodyPr>
          <a:lstStyle/>
          <a:p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>– У цій вежі немає нічого цінного і заходити до неї не варто.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1988840"/>
            <a:ext cx="6188794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548680"/>
            <a:ext cx="7005464" cy="1296144"/>
          </a:xfrm>
        </p:spPr>
        <p:txBody>
          <a:bodyPr>
            <a:norm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У єдиній кімнатці, розташованій під самісіньким дахом, біля вікна сиділа дівчина за п'яльцями й вишивала.</a:t>
            </a:r>
          </a:p>
        </p:txBody>
      </p:sp>
      <p:pic>
        <p:nvPicPr>
          <p:cNvPr id="21506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2204864"/>
            <a:ext cx="5976664" cy="39147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76672"/>
            <a:ext cx="8229600" cy="1359024"/>
          </a:xfrm>
        </p:spPr>
        <p:txBody>
          <a:bodyPr>
            <a:normAutofit/>
          </a:bodyPr>
          <a:lstStyle/>
          <a:p>
            <a:r>
              <a:rPr lang="uk-UA" sz="2400" dirty="0"/>
              <a:t>–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Це моя бідна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родичка.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Вона оселилася у цій вежі й нікуди не виходить, 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щоб не зустрічати людей. Адже вона така негарна!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2530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420888"/>
            <a:ext cx="6192688" cy="3880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2160" y="332656"/>
            <a:ext cx="2756992" cy="2232248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Під її моторними пальцями на шовку з'явився дивовижної краси птах.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 l="9225" r="7746"/>
          <a:stretch>
            <a:fillRect/>
          </a:stretch>
        </p:blipFill>
        <p:spPr bwMode="auto">
          <a:xfrm>
            <a:off x="1547664" y="116632"/>
            <a:ext cx="4104456" cy="3073148"/>
          </a:xfrm>
          <a:prstGeom prst="rect">
            <a:avLst/>
          </a:prstGeom>
          <a:noFill/>
        </p:spPr>
      </p:pic>
      <p:pic>
        <p:nvPicPr>
          <p:cNvPr id="23556" name="Picture 4" descr="Вишивальниця  птахi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08334" y="3284984"/>
            <a:ext cx="4782522" cy="3323853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67544" y="4221088"/>
            <a:ext cx="35283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Коли дівчина зробила останній стібок, 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птах випурхнув 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і полетів у вікно.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6861448" cy="2232248"/>
          </a:xfrm>
        </p:spPr>
        <p:txBody>
          <a:bodyPr>
            <a:noAutofit/>
          </a:bodyPr>
          <a:lstStyle/>
          <a:p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– Я готова вишивати скільки завгодно.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Терпінню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моєму немає кінця.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Аби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тільки птахи не відлітали.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Але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варто мені зробити останній стібок, 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як 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всі вони оживають і летять геть!</a:t>
            </a:r>
          </a:p>
        </p:txBody>
      </p:sp>
      <p:pic>
        <p:nvPicPr>
          <p:cNvPr id="24578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780928"/>
            <a:ext cx="5859016" cy="36521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5602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99" y="260648"/>
            <a:ext cx="4413393" cy="2736304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220072" y="836712"/>
            <a:ext cx="37444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О, як поспішав, 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як біг Маноліс по свою скрипку!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4" name="Picture 4" descr="Вишивальниця  птахiв"/>
          <p:cNvPicPr>
            <a:picLocks noChangeAspect="1" noChangeArrowheads="1"/>
          </p:cNvPicPr>
          <p:nvPr/>
        </p:nvPicPr>
        <p:blipFill>
          <a:blip r:embed="rId4" cstate="print"/>
          <a:srcRect l="4880" r="4401" b="3709"/>
          <a:stretch>
            <a:fillRect/>
          </a:stretch>
        </p:blipFill>
        <p:spPr bwMode="auto">
          <a:xfrm>
            <a:off x="3563888" y="3212976"/>
            <a:ext cx="5184576" cy="3384376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323528" y="3789040"/>
            <a:ext cx="28803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Ніколи він так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не грав. 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Ніколи так 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не співала його скрипка.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404664"/>
            <a:ext cx="3610744" cy="2376264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Спочатку вони прислухалися до звуків скрипки, потім підлетіли до вікна, потім залетіли до кімнати і ...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04664"/>
            <a:ext cx="4536504" cy="278239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27584" y="4293096"/>
            <a:ext cx="30963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стали сідати на вишивання.</a:t>
            </a:r>
          </a:p>
        </p:txBody>
      </p:sp>
      <p:pic>
        <p:nvPicPr>
          <p:cNvPr id="26628" name="Picture 4" descr="Вишивальниця  птахiв"/>
          <p:cNvPicPr>
            <a:picLocks noChangeAspect="1" noChangeArrowheads="1"/>
          </p:cNvPicPr>
          <p:nvPr/>
        </p:nvPicPr>
        <p:blipFill>
          <a:blip r:embed="rId4" cstate="print"/>
          <a:srcRect l="6105" t="4696"/>
          <a:stretch>
            <a:fillRect/>
          </a:stretch>
        </p:blipFill>
        <p:spPr bwMode="auto">
          <a:xfrm>
            <a:off x="4063416" y="3429000"/>
            <a:ext cx="4866510" cy="32106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62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214290"/>
            <a:ext cx="4547777" cy="285752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214414" y="1500174"/>
            <a:ext cx="3505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Маноліс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усе грав.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4" name="Picture 4" descr="Вишивальниця  птахi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357562"/>
            <a:ext cx="4857744" cy="3141342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5643570" y="3929066"/>
            <a:ext cx="33575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Потворне обличчя зачаклованої дівчини освітилося якимсь дивним сяйвом, коли вона подивилася на птахів, і в серці її спалахнула надія.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0" y="404664"/>
            <a:ext cx="5554960" cy="1143000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А птахи все влітали й влітали до кімнати...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2" name="Picture 4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37966" y="2132856"/>
            <a:ext cx="6188794" cy="38164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1986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2214554"/>
            <a:ext cx="5715000" cy="395287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071670" y="714356"/>
            <a:ext cx="628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Несподівано двері з гуркотом розчинилися </a:t>
            </a:r>
          </a:p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і до кімнати вбігла принцеса.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404664"/>
            <a:ext cx="6923112" cy="1143000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Останній гучний стогін видала скрипка. </a:t>
            </a:r>
            <a:br>
              <a:rPr lang="uk-UA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Розлючена принцеса вирвала її з рук юнака…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4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2204864"/>
            <a:ext cx="6075040" cy="39589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285728"/>
            <a:ext cx="6203032" cy="1214446"/>
          </a:xfrm>
        </p:spPr>
        <p:txBody>
          <a:bodyPr>
            <a:no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Виблискуючи красою, вона піднялася зі свого місця і простягнула принцесі сукню. Сто птахів прикрашали її.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8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5984" y="1714488"/>
            <a:ext cx="6271665" cy="388843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5984" y="5857892"/>
            <a:ext cx="64294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– Візьми цю сукню! – сказала вона принцесі. 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0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357562"/>
            <a:ext cx="4714868" cy="308823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214942" y="3857628"/>
            <a:ext cx="37862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І тут тільки </a:t>
            </a:r>
            <a:r>
              <a:rPr lang="uk-UA" sz="2000" b="1" dirty="0" err="1" smtClean="0">
                <a:latin typeface="Times New Roman" pitchFamily="18" charset="0"/>
                <a:cs typeface="Times New Roman" pitchFamily="18" charset="0"/>
              </a:rPr>
              <a:t>Маноліс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побачив, яким потворним стало обличчя принцеси.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2" name="Picture 4" descr="Вишивальниця  птахiв"/>
          <p:cNvPicPr>
            <a:picLocks noChangeAspect="1" noChangeArrowheads="1"/>
          </p:cNvPicPr>
          <p:nvPr/>
        </p:nvPicPr>
        <p:blipFill>
          <a:blip r:embed="rId4" cstate="print"/>
          <a:srcRect l="4615" r="9231"/>
          <a:stretch>
            <a:fillRect/>
          </a:stretch>
        </p:blipFill>
        <p:spPr bwMode="auto">
          <a:xfrm flipH="1">
            <a:off x="4929190" y="357166"/>
            <a:ext cx="4000528" cy="253067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928662" y="928670"/>
            <a:ext cx="40005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Твоєму батькові було мало того, що він захопив усі мої багатства, йому треба було ще забрати в мене й красу і віддати її тобі!</a:t>
            </a:r>
            <a:endParaRPr lang="uk-UA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274638"/>
            <a:ext cx="6059016" cy="1570186"/>
          </a:xfrm>
        </p:spPr>
        <p:txBody>
          <a:bodyPr>
            <a:norm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Щасливий юнак узяв за руки вишивальницю, і вони спустилися до зали, де вже все було готове до свята.</a:t>
            </a:r>
            <a:endParaRPr lang="uk-UA" sz="2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22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2007561"/>
            <a:ext cx="6408712" cy="4229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6672"/>
            <a:ext cx="6419056" cy="1656184"/>
          </a:xfrm>
        </p:spPr>
        <p:txBody>
          <a:bodyPr>
            <a:normAutofit fontScale="90000"/>
          </a:bodyPr>
          <a:lstStyle/>
          <a:p>
            <a:r>
              <a:rPr lang="uk-UA" sz="2700" b="1" dirty="0" smtClean="0">
                <a:latin typeface="Times New Roman" pitchFamily="18" charset="0"/>
                <a:cs typeface="Times New Roman" pitchFamily="18" charset="0"/>
              </a:rPr>
              <a:t>І найкращою піснею, що прикрасила це свято, була пісня, яку проспівала скрипка Маноліса в ранковий час у бідній кімнаті самотньої вежі.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uk-UA" sz="2400" dirty="0"/>
          </a:p>
        </p:txBody>
      </p:sp>
      <p:pic>
        <p:nvPicPr>
          <p:cNvPr id="31746" name="Picture 2" descr="Вишивальниця  птахiв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92686" y="2348880"/>
            <a:ext cx="6495738" cy="40490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0" name="Picture 2" descr="Всеукраїнський інтернет-конкурс «Сторінками казок народів світу» - «На Урок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1268760"/>
            <a:ext cx="4464496" cy="446449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87624" y="1556792"/>
            <a:ext cx="3056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Молодці!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3645024"/>
            <a:ext cx="36004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Дякую </a:t>
            </a:r>
          </a:p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за роботу!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512</Words>
  <Application>Microsoft Office PowerPoint</Application>
  <PresentationFormat>Экран (4:3)</PresentationFormat>
  <Paragraphs>59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“Вишивальниця птахів”</vt:lpstr>
      <vt:lpstr>ГРЕЦІЯ</vt:lpstr>
      <vt:lpstr>Слайд 3</vt:lpstr>
      <vt:lpstr>Слайд 4</vt:lpstr>
      <vt:lpstr>Слайд 5</vt:lpstr>
      <vt:lpstr>Слайд 6</vt:lpstr>
      <vt:lpstr>Жив у далекому селі бідний юнак.  Звали його Маноліс.  Батьки в нього померли, і все, що йому залишилося  у спадок – це стара скрипка.</vt:lpstr>
      <vt:lpstr>Слайд 8</vt:lpstr>
      <vt:lpstr>Слайд 9</vt:lpstr>
      <vt:lpstr>Побачив Маноліс удалині чудовий палац,  вікна його світилися кришталевими шибками,  а двері з чистого срібла виблискували ще яскравіше.</vt:lpstr>
      <vt:lpstr>Слайд 11</vt:lpstr>
      <vt:lpstr>Слайд 12</vt:lpstr>
      <vt:lpstr>Слайд 13</vt:lpstr>
      <vt:lpstr>– У цій вежі немає нічого цінного і заходити до неї не варто. </vt:lpstr>
      <vt:lpstr>У єдиній кімнатці, розташованій під самісіньким дахом, біля вікна сиділа дівчина за п'яльцями й вишивала.</vt:lpstr>
      <vt:lpstr>– Це моя бідна родичка. Вона оселилася у цій вежі й нікуди не виходить,  щоб не зустрічати людей. Адже вона така негарна!</vt:lpstr>
      <vt:lpstr>Під її моторними пальцями на шовку з'явився дивовижної краси птах.</vt:lpstr>
      <vt:lpstr>– Я готова вишивати скільки завгодно.  Терпінню моєму немає кінця.  Аби тільки птахи не відлітали.  Але варто мені зробити останній стібок,  як всі вони оживають і летять геть!</vt:lpstr>
      <vt:lpstr>Слайд 19</vt:lpstr>
      <vt:lpstr>Спочатку вони прислухалися до звуків скрипки, потім підлетіли до вікна, потім залетіли до кімнати і ...</vt:lpstr>
      <vt:lpstr>Слайд 21</vt:lpstr>
      <vt:lpstr>А птахи все влітали й влітали до кімнати...</vt:lpstr>
      <vt:lpstr>Слайд 23</vt:lpstr>
      <vt:lpstr>Останній гучний стогін видала скрипка.  Розлючена принцеса вирвала її з рук юнака…</vt:lpstr>
      <vt:lpstr>Виблискуючи красою, вона піднялася зі свого місця і простягнула принцесі сукню. Сто птахів прикрашали її.</vt:lpstr>
      <vt:lpstr>Слайд 26</vt:lpstr>
      <vt:lpstr>Щасливий юнак узяв за руки вишивальницю, і вони спустилися до зали, де вже все було готове до свята.</vt:lpstr>
      <vt:lpstr>І найкращою піснею, що прикрасила це свято, була пісня, яку проспівала скрипка Маноліса в ранковий час у бідній кімнаті самотньої вежі. </vt:lpstr>
      <vt:lpstr>Слайд 29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HOME</cp:lastModifiedBy>
  <cp:revision>47</cp:revision>
  <dcterms:created xsi:type="dcterms:W3CDTF">2023-10-10T17:05:53Z</dcterms:created>
  <dcterms:modified xsi:type="dcterms:W3CDTF">2024-02-04T17:03:01Z</dcterms:modified>
</cp:coreProperties>
</file>