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3" r:id="rId4"/>
    <p:sldId id="264" r:id="rId5"/>
    <p:sldId id="265" r:id="rId6"/>
    <p:sldId id="266" r:id="rId7"/>
    <p:sldId id="267" r:id="rId8"/>
    <p:sldId id="268" r:id="rId9"/>
    <p:sldId id="270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9" d="100"/>
          <a:sy n="89" d="100"/>
        </p:scale>
        <p:origin x="-1638" y="-4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6DCFD1-FA26-43AC-A1A9-00F18A737458}" type="datetimeFigureOut">
              <a:rPr lang="ru-RU" smtClean="0"/>
              <a:t>18.10.2024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33873-D55A-451D-A744-A17EE3A52B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48831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6DCFD1-FA26-43AC-A1A9-00F18A737458}" type="datetimeFigureOut">
              <a:rPr lang="ru-RU" smtClean="0"/>
              <a:t>18.10.2024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33873-D55A-451D-A744-A17EE3A52B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99413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6DCFD1-FA26-43AC-A1A9-00F18A737458}" type="datetimeFigureOut">
              <a:rPr lang="ru-RU" smtClean="0"/>
              <a:t>18.10.2024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33873-D55A-451D-A744-A17EE3A52B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02260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6DCFD1-FA26-43AC-A1A9-00F18A737458}" type="datetimeFigureOut">
              <a:rPr lang="ru-RU" smtClean="0"/>
              <a:t>18.10.2024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33873-D55A-451D-A744-A17EE3A52B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11578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6DCFD1-FA26-43AC-A1A9-00F18A737458}" type="datetimeFigureOut">
              <a:rPr lang="ru-RU" smtClean="0"/>
              <a:t>18.10.2024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33873-D55A-451D-A744-A17EE3A52B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96946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6DCFD1-FA26-43AC-A1A9-00F18A737458}" type="datetimeFigureOut">
              <a:rPr lang="ru-RU" smtClean="0"/>
              <a:t>18.10.2024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33873-D55A-451D-A744-A17EE3A52B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84564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6DCFD1-FA26-43AC-A1A9-00F18A737458}" type="datetimeFigureOut">
              <a:rPr lang="ru-RU" smtClean="0"/>
              <a:t>18.10.2024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33873-D55A-451D-A744-A17EE3A52B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81648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6DCFD1-FA26-43AC-A1A9-00F18A737458}" type="datetimeFigureOut">
              <a:rPr lang="ru-RU" smtClean="0"/>
              <a:t>18.10.2024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33873-D55A-451D-A744-A17EE3A52B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63972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6DCFD1-FA26-43AC-A1A9-00F18A737458}" type="datetimeFigureOut">
              <a:rPr lang="ru-RU" smtClean="0"/>
              <a:t>18.10.2024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33873-D55A-451D-A744-A17EE3A52B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44791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6DCFD1-FA26-43AC-A1A9-00F18A737458}" type="datetimeFigureOut">
              <a:rPr lang="ru-RU" smtClean="0"/>
              <a:t>18.10.2024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33873-D55A-451D-A744-A17EE3A52B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02841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6DCFD1-FA26-43AC-A1A9-00F18A737458}" type="datetimeFigureOut">
              <a:rPr lang="ru-RU" smtClean="0"/>
              <a:t>18.10.2024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33873-D55A-451D-A744-A17EE3A52B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65893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6DCFD1-FA26-43AC-A1A9-00F18A737458}" type="datetimeFigureOut">
              <a:rPr lang="ru-RU" smtClean="0"/>
              <a:t>18.10.2024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E33873-D55A-451D-A744-A17EE3A52B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27651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lickview.net/us/high/videos/80553364/what-is-the-united-nations?r=eyJpbnRlcm5hbFJlZmVycmVyIjoiaHR0cHM6Ly93d3cuY2xpY2t2aWV3ZWR1Y2F0aW9uLmNvbS9ibG9nL3RlYWNoaW5nLWlkZWFzL2NlbGVicmF0aW5nLXdvcmxkLXRlYWNoZXJzLWRheSIsIm9yaWdpbmFsUmVmZXJyZXIiOiJodHRwczovL3d3dy5nb29nbGUuY29tLyJ9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106186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074" y="17222"/>
            <a:ext cx="9153074" cy="68407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3678" y="1340768"/>
            <a:ext cx="5367569" cy="3355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106186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074" y="17222"/>
            <a:ext cx="9153074" cy="68407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915816" y="1412776"/>
            <a:ext cx="4572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en-US" sz="2800" b="1" dirty="0">
                <a:solidFill>
                  <a:srgbClr val="FF0000"/>
                </a:solidFill>
                <a:latin typeface="Louis George Cafe"/>
              </a:rPr>
              <a:t>World Teachers’ </a:t>
            </a:r>
            <a:r>
              <a:rPr lang="en-US" sz="2800" b="1" dirty="0">
                <a:solidFill>
                  <a:srgbClr val="002060"/>
                </a:solidFill>
                <a:latin typeface="Louis George Cafe"/>
              </a:rPr>
              <a:t>Day is an important time for recognizing the profound role teachers play in the lives of young people and the future of our world.</a:t>
            </a:r>
            <a:endParaRPr lang="ru-RU" sz="2800" b="1" dirty="0">
              <a:solidFill>
                <a:srgbClr val="002060"/>
              </a:solidFill>
            </a:endParaRPr>
          </a:p>
        </p:txBody>
      </p:sp>
      <p:pic>
        <p:nvPicPr>
          <p:cNvPr id="10242" name="Picture 2" descr="The Owl Teacher | Sticker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0915" y="1412776"/>
            <a:ext cx="1419114" cy="2677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0771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429" y="17222"/>
            <a:ext cx="9153074" cy="68407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142728" y="1772816"/>
            <a:ext cx="684076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en-US" sz="2000" b="1" dirty="0">
                <a:solidFill>
                  <a:srgbClr val="FF0000"/>
                </a:solidFill>
                <a:latin typeface="__Inter_bc20db"/>
              </a:rPr>
              <a:t>The </a:t>
            </a:r>
            <a:r>
              <a:rPr lang="en-US" sz="2000" b="1" u="sng" dirty="0">
                <a:solidFill>
                  <a:srgbClr val="FF0000"/>
                </a:solidFill>
                <a:latin typeface="__Inter_bc20db"/>
                <a:hlinkClick r:id="rId3"/>
              </a:rPr>
              <a:t>United Nations</a:t>
            </a:r>
            <a:r>
              <a:rPr lang="en-US" sz="2000" b="1" dirty="0">
                <a:solidFill>
                  <a:srgbClr val="FF0000"/>
                </a:solidFill>
                <a:latin typeface="__Inter_bc20db"/>
              </a:rPr>
              <a:t> Educational, Scientific and </a:t>
            </a:r>
            <a:r>
              <a:rPr lang="en-US" sz="2000" b="1" dirty="0" smtClean="0">
                <a:solidFill>
                  <a:srgbClr val="FF0000"/>
                </a:solidFill>
                <a:latin typeface="__Inter_bc20db"/>
              </a:rPr>
              <a:t>Cultural</a:t>
            </a:r>
            <a:r>
              <a:rPr lang="ru-RU" sz="2000" b="1" dirty="0" smtClean="0">
                <a:solidFill>
                  <a:srgbClr val="FF0000"/>
                </a:solidFill>
                <a:latin typeface="__Inter_bc20db"/>
              </a:rPr>
              <a:t> </a:t>
            </a:r>
            <a:r>
              <a:rPr lang="en-US" sz="2000" b="1" dirty="0" smtClean="0">
                <a:solidFill>
                  <a:srgbClr val="FF0000"/>
                </a:solidFill>
                <a:latin typeface="__Inter_bc20db"/>
              </a:rPr>
              <a:t>Organization</a:t>
            </a:r>
            <a:r>
              <a:rPr lang="en-US" sz="2000" b="1" dirty="0">
                <a:solidFill>
                  <a:srgbClr val="FF0000"/>
                </a:solidFill>
                <a:latin typeface="__Inter_bc20db"/>
              </a:rPr>
              <a:t>, or UNESCO, established </a:t>
            </a:r>
            <a:r>
              <a:rPr lang="en-US" sz="2000" b="1" dirty="0" smtClean="0">
                <a:solidFill>
                  <a:srgbClr val="FF0000"/>
                </a:solidFill>
                <a:latin typeface="__Inter_bc20db"/>
              </a:rPr>
              <a:t>World </a:t>
            </a:r>
            <a:r>
              <a:rPr lang="en-US" sz="2000" b="1" dirty="0">
                <a:solidFill>
                  <a:srgbClr val="FF0000"/>
                </a:solidFill>
                <a:latin typeface="__Inter_bc20db"/>
              </a:rPr>
              <a:t>Teachers’ Day after adopting </a:t>
            </a:r>
            <a:r>
              <a:rPr lang="en-US" sz="2000" b="1" dirty="0" smtClean="0">
                <a:solidFill>
                  <a:srgbClr val="FF0000"/>
                </a:solidFill>
                <a:latin typeface="__Inter_bc20db"/>
              </a:rPr>
              <a:t>the 1966</a:t>
            </a:r>
            <a:r>
              <a:rPr lang="ru-RU" sz="2000" b="1" dirty="0" smtClean="0">
                <a:solidFill>
                  <a:srgbClr val="FF0000"/>
                </a:solidFill>
                <a:latin typeface="__Inter_bc20db"/>
              </a:rPr>
              <a:t> </a:t>
            </a:r>
            <a:r>
              <a:rPr lang="en-US" sz="2000" b="1" dirty="0" smtClean="0">
                <a:solidFill>
                  <a:srgbClr val="FF0000"/>
                </a:solidFill>
                <a:latin typeface="__Inter_bc20db"/>
              </a:rPr>
              <a:t>ILO/UNESCO </a:t>
            </a:r>
            <a:r>
              <a:rPr lang="en-US" sz="2000" b="1" dirty="0">
                <a:solidFill>
                  <a:srgbClr val="FF0000"/>
                </a:solidFill>
                <a:latin typeface="__Inter_bc20db"/>
              </a:rPr>
              <a:t>Recommendation concerning the Status of Teachers. </a:t>
            </a:r>
            <a:endParaRPr lang="ru-RU" sz="2000" b="1" dirty="0">
              <a:solidFill>
                <a:srgbClr val="FF0000"/>
              </a:solidFill>
            </a:endParaRPr>
          </a:p>
        </p:txBody>
      </p:sp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2701" y="3166638"/>
            <a:ext cx="1420813" cy="23505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70771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074" y="17222"/>
            <a:ext cx="9153074" cy="68407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952256" y="2062819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just"/>
            <a:r>
              <a:rPr lang="ru-RU" b="1" dirty="0">
                <a:solidFill>
                  <a:srgbClr val="7030A0"/>
                </a:solidFill>
                <a:latin typeface="Arial"/>
              </a:rPr>
              <a:t> 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  <a:latin typeface="Arial"/>
              </a:rPr>
              <a:t>More than 100 countries </a:t>
            </a: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  <a:latin typeface="Arial"/>
              </a:rPr>
              <a:t>celebrate </a:t>
            </a:r>
            <a:r>
              <a:rPr lang="en-US" sz="2000" b="1" dirty="0">
                <a:solidFill>
                  <a:srgbClr val="00B050"/>
                </a:solidFill>
                <a:latin typeface="Arial"/>
              </a:rPr>
              <a:t>World Teachers' Day</a:t>
            </a:r>
            <a:r>
              <a:rPr lang="ru-RU" sz="2000" b="1" baseline="30000" dirty="0">
                <a:solidFill>
                  <a:srgbClr val="00B050"/>
                </a:solidFill>
                <a:latin typeface="Arial"/>
              </a:rPr>
              <a:t> 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  <a:latin typeface="Arial"/>
              </a:rPr>
              <a:t>and each holds its own celebrations such as the case of India, which has been commemorating National Teachers' Day every 5 September. </a:t>
            </a:r>
            <a:endParaRPr lang="ru-RU" b="1" dirty="0">
              <a:solidFill>
                <a:schemeClr val="accent6">
                  <a:lumMod val="75000"/>
                </a:schemeClr>
              </a:solidFill>
              <a:latin typeface="Arial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4361" y="1992244"/>
            <a:ext cx="1420813" cy="189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70771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3074" cy="68407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311181" y="1268760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just"/>
            <a:r>
              <a:rPr lang="en-US" sz="2400" b="1" dirty="0" smtClean="0">
                <a:solidFill>
                  <a:srgbClr val="00B050"/>
                </a:solidFill>
                <a:latin typeface="Arial"/>
              </a:rPr>
              <a:t>In </a:t>
            </a:r>
            <a:r>
              <a:rPr lang="en-US" sz="2400" b="1" dirty="0">
                <a:solidFill>
                  <a:srgbClr val="00B050"/>
                </a:solidFill>
                <a:latin typeface="Arial"/>
              </a:rPr>
              <a:t>Australia, as the day usually falls during school holidays, Australian states and territories celebrate on the last Friday of October each year instead.</a:t>
            </a:r>
            <a:endParaRPr lang="ru-RU" sz="2400" dirty="0">
              <a:solidFill>
                <a:srgbClr val="00B050"/>
              </a:solidFill>
            </a:endParaRPr>
          </a:p>
        </p:txBody>
      </p:sp>
      <p:pic>
        <p:nvPicPr>
          <p:cNvPr id="8193" name="Picture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3577084"/>
            <a:ext cx="1732722" cy="2084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70771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074" y="17222"/>
            <a:ext cx="9153074" cy="68407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400131" y="836712"/>
            <a:ext cx="4572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b="1" dirty="0">
                <a:solidFill>
                  <a:srgbClr val="FF0000"/>
                </a:solidFill>
                <a:latin typeface="BritishCouncilSans"/>
              </a:rPr>
              <a:t>How to become a </a:t>
            </a:r>
            <a:r>
              <a:rPr lang="en-US" b="1" dirty="0" smtClean="0">
                <a:solidFill>
                  <a:srgbClr val="FF0000"/>
                </a:solidFill>
                <a:latin typeface="BritishCouncilSans"/>
              </a:rPr>
              <a:t>teacher</a:t>
            </a:r>
            <a:r>
              <a:rPr lang="ru-RU" b="1" dirty="0" smtClean="0">
                <a:solidFill>
                  <a:srgbClr val="FF0000"/>
                </a:solidFill>
                <a:latin typeface="BritishCouncilSans"/>
              </a:rPr>
              <a:t>…</a:t>
            </a:r>
          </a:p>
          <a:p>
            <a:endParaRPr lang="en-US" b="1" dirty="0">
              <a:solidFill>
                <a:srgbClr val="FF0000"/>
              </a:solidFill>
              <a:latin typeface="BritishCouncilSans"/>
            </a:endParaRPr>
          </a:p>
          <a:p>
            <a:pPr algn="just"/>
            <a:r>
              <a:rPr lang="en-US" dirty="0" smtClean="0">
                <a:solidFill>
                  <a:srgbClr val="002060"/>
                </a:solidFill>
                <a:latin typeface="BritishCouncilSans"/>
              </a:rPr>
              <a:t>     To </a:t>
            </a:r>
            <a:r>
              <a:rPr lang="en-US" dirty="0">
                <a:solidFill>
                  <a:srgbClr val="002060"/>
                </a:solidFill>
                <a:latin typeface="BritishCouncilSans"/>
              </a:rPr>
              <a:t>be a teacher, you need to study hard and learn many things. Teachers go </a:t>
            </a:r>
            <a:r>
              <a:rPr lang="en-US" dirty="0" smtClean="0">
                <a:solidFill>
                  <a:srgbClr val="002060"/>
                </a:solidFill>
                <a:latin typeface="BritishCouncilSans"/>
              </a:rPr>
              <a:t>to</a:t>
            </a:r>
            <a:r>
              <a:rPr lang="ru-RU" dirty="0" smtClean="0">
                <a:solidFill>
                  <a:srgbClr val="002060"/>
                </a:solidFill>
                <a:latin typeface="BritishCouncilSans"/>
              </a:rPr>
              <a:t> </a:t>
            </a:r>
            <a:r>
              <a:rPr lang="en-US" dirty="0" smtClean="0">
                <a:solidFill>
                  <a:srgbClr val="002060"/>
                </a:solidFill>
                <a:latin typeface="BritishCouncilSans"/>
              </a:rPr>
              <a:t>the </a:t>
            </a:r>
            <a:r>
              <a:rPr lang="en-US" dirty="0">
                <a:solidFill>
                  <a:srgbClr val="002060"/>
                </a:solidFill>
                <a:latin typeface="BritishCouncilSans"/>
              </a:rPr>
              <a:t>college or </a:t>
            </a:r>
            <a:r>
              <a:rPr lang="en-US" dirty="0" smtClean="0">
                <a:solidFill>
                  <a:srgbClr val="002060"/>
                </a:solidFill>
                <a:latin typeface="BritishCouncilSans"/>
              </a:rPr>
              <a:t>to the university </a:t>
            </a:r>
            <a:r>
              <a:rPr lang="en-US" dirty="0">
                <a:solidFill>
                  <a:srgbClr val="002060"/>
                </a:solidFill>
                <a:latin typeface="BritishCouncilSans"/>
              </a:rPr>
              <a:t>and do special training. They learn about different subjects and how to teach them to students. </a:t>
            </a:r>
          </a:p>
          <a:p>
            <a:pPr algn="just"/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latin typeface="BritishCouncilSans"/>
              </a:rPr>
              <a:t>     Teachers 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  <a:latin typeface="BritishCouncilSans"/>
              </a:rPr>
              <a:t>have to listen to their students and understand how they feel, so they need to be patient and kind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latin typeface="BritishCouncilSans"/>
              </a:rPr>
              <a:t>.</a:t>
            </a:r>
          </a:p>
          <a:p>
            <a:pPr algn="just"/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latin typeface="BritishCouncilSans"/>
              </a:rPr>
              <a:t>      </a:t>
            </a:r>
            <a:r>
              <a:rPr lang="en-US" dirty="0">
                <a:solidFill>
                  <a:srgbClr val="00B050"/>
                </a:solidFill>
                <a:latin typeface="BritishCouncilSans"/>
              </a:rPr>
              <a:t>Many teachers are very creative and make learning fun for their students. If you enjoy helping people learn, teaching might be a great job for you in the future!</a:t>
            </a:r>
            <a:endParaRPr lang="en-US" b="0" i="0" dirty="0">
              <a:solidFill>
                <a:srgbClr val="00B050"/>
              </a:solidFill>
              <a:effectLst/>
              <a:latin typeface="BritishCouncilSans"/>
            </a:endParaRPr>
          </a:p>
        </p:txBody>
      </p:sp>
    </p:spTree>
    <p:extLst>
      <p:ext uri="{BB962C8B-B14F-4D97-AF65-F5344CB8AC3E}">
        <p14:creationId xmlns:p14="http://schemas.microsoft.com/office/powerpoint/2010/main" val="4170771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074" y="17222"/>
            <a:ext cx="9153074" cy="68407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627784" y="1729451"/>
            <a:ext cx="4572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just"/>
            <a:r>
              <a:rPr lang="en-US" sz="2800" b="1" dirty="0">
                <a:solidFill>
                  <a:srgbClr val="FF0000"/>
                </a:solidFill>
                <a:latin typeface="DMSans"/>
              </a:rPr>
              <a:t>Teachers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DMSans"/>
              </a:rPr>
              <a:t> play a pivotal role in shaping our future leaders, scientists, artists, and more. Their passion and dedication often inspire students to pursue their dreams. </a:t>
            </a:r>
            <a:endParaRPr lang="en-US" sz="2000" dirty="0" smtClean="0">
              <a:solidFill>
                <a:schemeClr val="accent6">
                  <a:lumMod val="75000"/>
                </a:schemeClr>
              </a:solidFill>
              <a:latin typeface="DMSans"/>
            </a:endParaRPr>
          </a:p>
          <a:p>
            <a:pPr lvl="0" algn="just"/>
            <a:r>
              <a:rPr lang="en-US" sz="2400" b="1" dirty="0" smtClean="0">
                <a:solidFill>
                  <a:srgbClr val="FF0000"/>
                </a:solidFill>
                <a:latin typeface="DMSans"/>
              </a:rPr>
              <a:t>World </a:t>
            </a:r>
            <a:r>
              <a:rPr lang="en-US" sz="2400" b="1" dirty="0">
                <a:solidFill>
                  <a:srgbClr val="FF0000"/>
                </a:solidFill>
                <a:latin typeface="DMSans"/>
              </a:rPr>
              <a:t>Teachers' Day 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DMSans"/>
              </a:rPr>
              <a:t>encourages us to reflect on the positive impact teachers </a:t>
            </a:r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  <a:latin typeface="DMSans"/>
              </a:rPr>
              <a:t>have on 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DMSans"/>
              </a:rPr>
              <a:t>our lives and reminds us of the importance of becoming lifelong learners.</a:t>
            </a:r>
            <a:endParaRPr lang="ru-RU" sz="2000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7" y="731183"/>
            <a:ext cx="1440805" cy="11285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8510" y="720197"/>
            <a:ext cx="1444625" cy="1182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470" y="720197"/>
            <a:ext cx="1444625" cy="1139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70771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137"/>
            <a:ext cx="9144000" cy="69262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1668980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198</Words>
  <Application>Microsoft Office PowerPoint</Application>
  <PresentationFormat>Экран (4:3)</PresentationFormat>
  <Paragraphs>11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Дом</dc:creator>
  <cp:lastModifiedBy>Дом</cp:lastModifiedBy>
  <cp:revision>11</cp:revision>
  <dcterms:created xsi:type="dcterms:W3CDTF">2024-10-17T04:32:19Z</dcterms:created>
  <dcterms:modified xsi:type="dcterms:W3CDTF">2024-10-18T14:53:06Z</dcterms:modified>
</cp:coreProperties>
</file>