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7" r:id="rId8"/>
    <p:sldId id="261" r:id="rId9"/>
    <p:sldId id="263" r:id="rId10"/>
    <p:sldId id="266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A1C082"/>
    <a:srgbClr val="F8BE4A"/>
    <a:srgbClr val="D94205"/>
    <a:srgbClr val="D565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DBEE9-D872-4CBD-8426-4C91DD5FF143}" type="datetimeFigureOut">
              <a:rPr lang="uk-UA" smtClean="0"/>
              <a:pPr/>
              <a:t>28.11.2023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BD9A6-AABF-4CEE-94FD-07F9278C177A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Фон для презентации по детской литературе - 61 фот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907704" y="692696"/>
            <a:ext cx="655272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solidFill>
                  <a:srgbClr val="D942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ДИВОВИЖНИЙ СВІТ КАЗОК НАРОДІВ ЄВРОПИ</a:t>
            </a:r>
          </a:p>
        </p:txBody>
      </p:sp>
      <p:pic>
        <p:nvPicPr>
          <p:cNvPr id="1030" name="Picture 6" descr="Можете залишитися без грошей: що ні в якому разі не можна зберігати в  гаманці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8505" t="3398" r="2666"/>
          <a:stretch>
            <a:fillRect/>
          </a:stretch>
        </p:blipFill>
        <p:spPr bwMode="auto">
          <a:xfrm rot="20968641">
            <a:off x="194281" y="1691624"/>
            <a:ext cx="3248678" cy="2116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923928" y="2060848"/>
            <a:ext cx="425725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Загублений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гаманець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28992" y="4149080"/>
            <a:ext cx="507209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(португальська </a:t>
            </a:r>
            <a:r>
              <a:rPr lang="uk-UA" sz="3200" b="1" i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народна </a:t>
            </a:r>
            <a:r>
              <a:rPr lang="uk-UA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казка)</a:t>
            </a:r>
            <a:endParaRPr lang="uk-UA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686800" cy="5577483"/>
          </a:xfrm>
        </p:spPr>
        <p:txBody>
          <a:bodyPr/>
          <a:lstStyle/>
          <a:p>
            <a:pPr algn="ctr">
              <a:buNone/>
            </a:pPr>
            <a:r>
              <a:rPr lang="uk-UA" dirty="0" smtClean="0"/>
              <a:t>	</a:t>
            </a:r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Зробиш </a:t>
            </a:r>
            <a:r>
              <a:rPr lang="uk-UA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 – не кайся, </a:t>
            </a:r>
            <a:endParaRPr lang="uk-UA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вдієш </a:t>
            </a:r>
            <a:r>
              <a:rPr lang="uk-UA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лихо – начувайся</a:t>
            </a:r>
          </a:p>
        </p:txBody>
      </p:sp>
      <p:sp>
        <p:nvSpPr>
          <p:cNvPr id="19458" name="AutoShape 2" descr="Андрій Веселий - 💞 Робити добро – відповідально «Не живи за принципом «моя  хата скраю». Бачиш, що хтось у скруті, допоможи. Маєш можливість зробити –  зроби». Так вчили мене мої батьки, з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r="2686" b="2564"/>
          <a:stretch>
            <a:fillRect/>
          </a:stretch>
        </p:blipFill>
        <p:spPr bwMode="auto">
          <a:xfrm>
            <a:off x="971600" y="2852936"/>
            <a:ext cx="4104456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r="673" b="336"/>
          <a:stretch>
            <a:fillRect/>
          </a:stretch>
        </p:blipFill>
        <p:spPr bwMode="auto">
          <a:xfrm>
            <a:off x="5508104" y="3905672"/>
            <a:ext cx="3888432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867328" cy="126876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410944" cy="154076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uk-UA" dirty="0" smtClean="0"/>
              <a:t>	</a:t>
            </a:r>
            <a:r>
              <a:rPr lang="uk-UA" b="1" i="1" u="sng" dirty="0" smtClean="0"/>
              <a:t>Купець </a:t>
            </a:r>
            <a:r>
              <a:rPr lang="uk-UA" dirty="0" smtClean="0"/>
              <a:t>– людина (торговець), зайнятий у сфері торгівлі, купівлі-продажу</a:t>
            </a:r>
          </a:p>
        </p:txBody>
      </p:sp>
      <p:pic>
        <p:nvPicPr>
          <p:cNvPr id="13314" name="Picture 2" descr="Купець у шубі – Кустодіє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1268760"/>
            <a:ext cx="2181614" cy="2664296"/>
          </a:xfrm>
          <a:prstGeom prst="rect">
            <a:avLst/>
          </a:prstGeom>
          <a:noFill/>
        </p:spPr>
      </p:pic>
      <p:pic>
        <p:nvPicPr>
          <p:cNvPr id="13316" name="Picture 4" descr="Свято &quot;Бабусина скриня&quot;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t="2217" r="5238" b="2453"/>
          <a:stretch>
            <a:fillRect/>
          </a:stretch>
        </p:blipFill>
        <p:spPr bwMode="auto">
          <a:xfrm>
            <a:off x="899592" y="3933056"/>
            <a:ext cx="2486788" cy="23762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067944" y="422108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200" b="1" i="1" u="sng" dirty="0" smtClean="0"/>
              <a:t>Скриня</a:t>
            </a:r>
            <a:r>
              <a:rPr lang="uk-UA" sz="3200" dirty="0" smtClean="0"/>
              <a:t> – великий ящик з кришкою і замком для зберігання одягу, коштовних предметів</a:t>
            </a:r>
            <a:endParaRPr lang="uk-UA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404664"/>
            <a:ext cx="6715172" cy="16561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	</a:t>
            </a:r>
            <a:r>
              <a:rPr lang="uk-UA" b="1" i="1" u="sng" dirty="0" smtClean="0"/>
              <a:t>Ескудо</a:t>
            </a:r>
            <a:r>
              <a:rPr lang="uk-UA" dirty="0" smtClean="0"/>
              <a:t> - давня іспанська золота монета</a:t>
            </a:r>
          </a:p>
          <a:p>
            <a:pPr>
              <a:buNone/>
            </a:pPr>
            <a:r>
              <a:rPr lang="uk-UA" dirty="0"/>
              <a:t>	</a:t>
            </a:r>
          </a:p>
        </p:txBody>
      </p:sp>
      <p:pic>
        <p:nvPicPr>
          <p:cNvPr id="15364" name="Picture 4" descr="Португальське ескудо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28604"/>
            <a:ext cx="1457652" cy="1440160"/>
          </a:xfrm>
          <a:prstGeom prst="rect">
            <a:avLst/>
          </a:prstGeom>
          <a:noFill/>
        </p:spPr>
      </p:pic>
      <p:pic>
        <p:nvPicPr>
          <p:cNvPr id="15366" name="Picture 6" descr="Герцог — Википедия"/>
          <p:cNvPicPr>
            <a:picLocks noChangeAspect="1" noChangeArrowheads="1"/>
          </p:cNvPicPr>
          <p:nvPr/>
        </p:nvPicPr>
        <p:blipFill>
          <a:blip r:embed="rId4" cstate="print"/>
          <a:srcRect l="11517" t="5556" r="5559" b="3704"/>
          <a:stretch>
            <a:fillRect/>
          </a:stretch>
        </p:blipFill>
        <p:spPr bwMode="auto">
          <a:xfrm>
            <a:off x="683568" y="1916832"/>
            <a:ext cx="2116153" cy="288032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059832" y="227687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200" b="1" i="1" u="sng" dirty="0" smtClean="0"/>
              <a:t>Герцог</a:t>
            </a:r>
            <a:r>
              <a:rPr lang="uk-UA" sz="3200" dirty="0" smtClean="0"/>
              <a:t> - призначений королем керівник певної території, наділений військовою владою</a:t>
            </a:r>
            <a:endParaRPr lang="uk-UA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5589240"/>
            <a:ext cx="57670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u="sng" dirty="0"/>
              <a:t>Гаманець</a:t>
            </a:r>
            <a:r>
              <a:rPr lang="uk-UA" sz="3200" dirty="0"/>
              <a:t> </a:t>
            </a:r>
            <a:r>
              <a:rPr lang="uk-UA" sz="3200" dirty="0" smtClean="0"/>
              <a:t>- </a:t>
            </a:r>
            <a:r>
              <a:rPr lang="uk-UA" sz="3200" dirty="0"/>
              <a:t>сумочка для </a:t>
            </a:r>
            <a:r>
              <a:rPr lang="uk-UA" sz="3200" dirty="0" smtClean="0"/>
              <a:t>грошей</a:t>
            </a:r>
            <a:endParaRPr lang="uk-UA" sz="3200" dirty="0"/>
          </a:p>
        </p:txBody>
      </p:sp>
      <p:pic>
        <p:nvPicPr>
          <p:cNvPr id="15368" name="Picture 8" descr="Гаманці Tony Perotti - купити в Києві, Україні: ціна, відгуки, продаж |  ROZETKA"/>
          <p:cNvPicPr>
            <a:picLocks noChangeAspect="1" noChangeArrowheads="1"/>
          </p:cNvPicPr>
          <p:nvPr/>
        </p:nvPicPr>
        <p:blipFill>
          <a:blip r:embed="rId5" cstate="print"/>
          <a:srcRect l="10800" t="10800" r="11441" b="4961"/>
          <a:stretch>
            <a:fillRect/>
          </a:stretch>
        </p:blipFill>
        <p:spPr bwMode="auto">
          <a:xfrm>
            <a:off x="6660232" y="4337720"/>
            <a:ext cx="2326412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9083352" cy="5886416"/>
          </a:xfrm>
        </p:spPr>
        <p:txBody>
          <a:bodyPr/>
          <a:lstStyle/>
          <a:p>
            <a:r>
              <a:rPr lang="uk-UA" sz="3600" b="1" dirty="0"/>
              <a:t>Скриня</a:t>
            </a:r>
            <a:r>
              <a:rPr lang="uk-UA" b="1" dirty="0"/>
              <a:t>			</a:t>
            </a:r>
            <a:r>
              <a:rPr lang="uk-UA" b="1" dirty="0" smtClean="0"/>
              <a:t>правитель </a:t>
            </a:r>
            <a:r>
              <a:rPr lang="uk-UA" b="1" dirty="0"/>
              <a:t>міста</a:t>
            </a:r>
          </a:p>
          <a:p>
            <a:r>
              <a:rPr lang="uk-UA" sz="3600" b="1" dirty="0"/>
              <a:t>Ескудо</a:t>
            </a:r>
            <a:r>
              <a:rPr lang="uk-UA" b="1" dirty="0"/>
              <a:t>			</a:t>
            </a:r>
            <a:r>
              <a:rPr lang="uk-UA" b="1" dirty="0" smtClean="0"/>
              <a:t>річ </a:t>
            </a:r>
            <a:r>
              <a:rPr lang="uk-UA" b="1" dirty="0"/>
              <a:t>для зберігання грошей</a:t>
            </a:r>
          </a:p>
          <a:p>
            <a:r>
              <a:rPr lang="uk-UA" sz="3600" b="1" dirty="0"/>
              <a:t>Жадібний</a:t>
            </a:r>
            <a:r>
              <a:rPr lang="uk-UA" b="1" dirty="0"/>
              <a:t>		</a:t>
            </a:r>
            <a:r>
              <a:rPr lang="uk-UA" b="1" dirty="0" smtClean="0"/>
              <a:t>грошова </a:t>
            </a:r>
            <a:r>
              <a:rPr lang="uk-UA" b="1" dirty="0"/>
              <a:t>одиниця Португалії</a:t>
            </a:r>
          </a:p>
          <a:p>
            <a:r>
              <a:rPr lang="uk-UA" sz="3600" b="1" dirty="0"/>
              <a:t>Герцог</a:t>
            </a:r>
            <a:r>
              <a:rPr lang="uk-UA" b="1" dirty="0"/>
              <a:t>			</a:t>
            </a:r>
            <a:r>
              <a:rPr lang="uk-UA" b="1" dirty="0" smtClean="0"/>
              <a:t>місце </a:t>
            </a:r>
            <a:r>
              <a:rPr lang="uk-UA" b="1" dirty="0"/>
              <a:t>для зберігання одягу</a:t>
            </a:r>
          </a:p>
          <a:p>
            <a:r>
              <a:rPr lang="uk-UA" sz="3600" b="1" dirty="0"/>
              <a:t>Гаманець</a:t>
            </a:r>
            <a:r>
              <a:rPr lang="uk-UA" b="1" dirty="0"/>
              <a:t> 		</a:t>
            </a:r>
            <a:r>
              <a:rPr lang="uk-UA" b="1" dirty="0" smtClean="0"/>
              <a:t>людина </a:t>
            </a:r>
            <a:r>
              <a:rPr lang="uk-UA" b="1" dirty="0"/>
              <a:t>яка не хоче ділитися</a:t>
            </a:r>
          </a:p>
          <a:p>
            <a:r>
              <a:rPr lang="uk-UA" sz="3600" b="1" dirty="0"/>
              <a:t>Винагорода</a:t>
            </a:r>
            <a:r>
              <a:rPr lang="uk-UA" b="1" dirty="0"/>
              <a:t>  	</a:t>
            </a:r>
            <a:r>
              <a:rPr lang="uk-UA" b="1" dirty="0" smtClean="0"/>
              <a:t>плата </a:t>
            </a:r>
            <a:r>
              <a:rPr lang="uk-UA" b="1" dirty="0"/>
              <a:t>за справедливість і </a:t>
            </a:r>
            <a:r>
              <a:rPr lang="uk-UA" b="1" dirty="0" smtClean="0"/>
              <a:t>					чесність</a:t>
            </a:r>
            <a:endParaRPr lang="uk-UA" b="1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428860" y="1500174"/>
            <a:ext cx="1728192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388" name="AutoShape 4" descr="старинная книга на прозрачн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" name="Рисунок 10" descr="Библиотека, книги ПНГ на Прозрачном Фоне • Скачать PNG Библиотека, книги"/>
          <p:cNvPicPr/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163152" y="5085184"/>
            <a:ext cx="1980848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867328" cy="107154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Знайди пояснення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867328" cy="119675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«Дочитай речення»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867328" cy="5517232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Жив у Ліссабоні багатий …</a:t>
            </a:r>
          </a:p>
          <a:p>
            <a:r>
              <a:rPr lang="uk-UA" b="1" dirty="0" smtClean="0"/>
              <a:t>Повертаючись із базару, він співав …</a:t>
            </a:r>
          </a:p>
          <a:p>
            <a:r>
              <a:rPr lang="uk-UA" dirty="0" smtClean="0"/>
              <a:t>Жадібний купець так замріявся, що не помітив, як …</a:t>
            </a:r>
          </a:p>
          <a:p>
            <a:r>
              <a:rPr lang="uk-UA" b="1" dirty="0" smtClean="0"/>
              <a:t>В нагороду я віддам …</a:t>
            </a:r>
          </a:p>
          <a:p>
            <a:r>
              <a:rPr lang="uk-UA" dirty="0" smtClean="0"/>
              <a:t>За три дні до герцога прийшла …</a:t>
            </a:r>
          </a:p>
          <a:p>
            <a:r>
              <a:rPr lang="uk-UA" b="1" dirty="0" smtClean="0"/>
              <a:t>Купець висипав гроші на стіл і перелічив ескудо, їх було …</a:t>
            </a:r>
          </a:p>
          <a:p>
            <a:r>
              <a:rPr lang="uk-UA" dirty="0" smtClean="0"/>
              <a:t>- Сеньйоро, дарує не той, хто </a:t>
            </a:r>
          </a:p>
          <a:p>
            <a:pPr>
              <a:buNone/>
            </a:pPr>
            <a:r>
              <a:rPr lang="uk-UA" dirty="0"/>
              <a:t>	</a:t>
            </a:r>
            <a:r>
              <a:rPr lang="uk-UA" dirty="0" smtClean="0"/>
              <a:t>багатий, а той …</a:t>
            </a:r>
          </a:p>
          <a:p>
            <a:endParaRPr lang="uk-UA" dirty="0"/>
          </a:p>
        </p:txBody>
      </p:sp>
      <p:pic>
        <p:nvPicPr>
          <p:cNvPr id="5" name="Рисунок 4" descr="Библиотека, книги ПНГ на Прозрачном Фоне • Скачать PNG Библиотека, книги"/>
          <p:cNvPicPr/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019136" y="5085184"/>
            <a:ext cx="2124864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857224" y="2714620"/>
            <a:ext cx="1928826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4071934" y="2786058"/>
            <a:ext cx="1643074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/>
          <p:cNvSpPr/>
          <p:nvPr/>
        </p:nvSpPr>
        <p:spPr>
          <a:xfrm>
            <a:off x="6929454" y="2857496"/>
            <a:ext cx="1714512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</a:rPr>
              <a:t>Герцог</a:t>
            </a:r>
            <a:endParaRPr lang="uk-UA" sz="2800" b="1" dirty="0">
              <a:solidFill>
                <a:srgbClr val="0000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2928934"/>
            <a:ext cx="1785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</a:rPr>
              <a:t>Купець</a:t>
            </a:r>
            <a:endParaRPr lang="uk-UA" sz="2800" b="1" dirty="0">
              <a:solidFill>
                <a:srgbClr val="0000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4810" y="2928934"/>
            <a:ext cx="1357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</a:rPr>
              <a:t>Жінка</a:t>
            </a:r>
            <a:endParaRPr lang="uk-UA" sz="2800" b="1" dirty="0">
              <a:solidFill>
                <a:srgbClr val="0000FF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5943600"/>
            <a:ext cx="3143272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Вчинки</a:t>
            </a:r>
            <a:endParaRPr lang="uk-UA" sz="32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00728" y="357166"/>
            <a:ext cx="3143272" cy="914400"/>
          </a:xfrm>
          <a:prstGeom prst="rect">
            <a:avLst/>
          </a:prstGeom>
          <a:solidFill>
            <a:srgbClr val="A1C082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Риси характеру</a:t>
            </a:r>
            <a:endParaRPr lang="uk-UA" sz="3200" b="1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10" idx="0"/>
          </p:cNvCxnSpPr>
          <p:nvPr/>
        </p:nvCxnSpPr>
        <p:spPr>
          <a:xfrm rot="16200000" flipV="1">
            <a:off x="992965" y="4793457"/>
            <a:ext cx="2228848" cy="714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10" idx="0"/>
          </p:cNvCxnSpPr>
          <p:nvPr/>
        </p:nvCxnSpPr>
        <p:spPr>
          <a:xfrm rot="5400000" flipH="1" flipV="1">
            <a:off x="2207411" y="3650449"/>
            <a:ext cx="2228848" cy="2357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10" idx="0"/>
          </p:cNvCxnSpPr>
          <p:nvPr/>
        </p:nvCxnSpPr>
        <p:spPr>
          <a:xfrm rot="5400000" flipH="1" flipV="1">
            <a:off x="3600452" y="2328846"/>
            <a:ext cx="2157410" cy="50720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6858016" y="2071678"/>
            <a:ext cx="157163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0800000" flipV="1">
            <a:off x="5429256" y="1214422"/>
            <a:ext cx="2214578" cy="16430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1" idx="2"/>
          </p:cNvCxnSpPr>
          <p:nvPr/>
        </p:nvCxnSpPr>
        <p:spPr>
          <a:xfrm rot="5400000">
            <a:off x="4207631" y="-578675"/>
            <a:ext cx="1514492" cy="52149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9" name="Рисунок 28" descr="Библиотека, книги ПНГ на Прозрачном Фоне • Скачать PNG Библиотека, книги"/>
          <p:cNvPicPr/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163152" y="5085184"/>
            <a:ext cx="1980848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Стокова ілюстрація Хлопчик І Знак Питання — Завантажте зображення зараз -  Ідея, Ілюстрація, Векторне зображення - iStock"/>
          <p:cNvPicPr>
            <a:picLocks noChangeAspect="1" noChangeArrowheads="1"/>
          </p:cNvPicPr>
          <p:nvPr/>
        </p:nvPicPr>
        <p:blipFill>
          <a:blip r:embed="rId4"/>
          <a:srcRect t="9688"/>
          <a:stretch>
            <a:fillRect/>
          </a:stretch>
        </p:blipFill>
        <p:spPr bwMode="auto">
          <a:xfrm>
            <a:off x="285720" y="214290"/>
            <a:ext cx="1714512" cy="1645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795320" cy="114300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Продовжи </a:t>
            </a:r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686800" cy="435334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6000" b="1" dirty="0"/>
              <a:t>Бути чесним, справедливим – </a:t>
            </a:r>
            <a:r>
              <a:rPr lang="uk-UA" sz="6000" b="1" i="1" dirty="0"/>
              <a:t>означає</a:t>
            </a:r>
            <a:r>
              <a:rPr lang="uk-UA" sz="6000" b="1" dirty="0"/>
              <a:t>... </a:t>
            </a:r>
          </a:p>
        </p:txBody>
      </p:sp>
      <p:pic>
        <p:nvPicPr>
          <p:cNvPr id="5" name="Рисунок 4" descr="Библиотека, книги ПНГ на Прозрачном Фоне • Скачать PNG Библиотека, книги"/>
          <p:cNvPicPr/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019136" y="5085184"/>
            <a:ext cx="2124864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530" name="AutoShape 2" descr="Книга: картинки, стокові Книга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Picture 10" descr="Фон развернутая книга - 65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9028920" cy="561662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971601" y="1484784"/>
            <a:ext cx="345638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Дарує</a:t>
            </a:r>
          </a:p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хто</a:t>
            </a:r>
          </a:p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а </a:t>
            </a:r>
            <a:r>
              <a:rPr lang="uk-UA" sz="5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той, </a:t>
            </a:r>
            <a:endParaRPr lang="uk-UA" sz="54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  <a:p>
            <a:pPr algn="ctr"/>
            <a:r>
              <a:rPr lang="uk-UA" sz="7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добрий</a:t>
            </a:r>
            <a:r>
              <a:rPr lang="uk-UA" sz="5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220072" y="1484784"/>
            <a:ext cx="33843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не той, </a:t>
            </a:r>
          </a:p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багатий, </a:t>
            </a:r>
          </a:p>
          <a:p>
            <a:pPr algn="ctr"/>
            <a:r>
              <a:rPr lang="uk-UA" sz="5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хто</a:t>
            </a:r>
            <a:endParaRPr lang="uk-UA" sz="54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для презентации по детской литературе - 61 фот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43808" y="1916832"/>
            <a:ext cx="3108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3212976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131</Words>
  <Application>Microsoft Office PowerPoint</Application>
  <PresentationFormat>Экран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Чи знаєш ти?</vt:lpstr>
      <vt:lpstr>Слайд 4</vt:lpstr>
      <vt:lpstr>Знайди пояснення</vt:lpstr>
      <vt:lpstr>Гра «Дочитай речення»</vt:lpstr>
      <vt:lpstr>Слайд 7</vt:lpstr>
      <vt:lpstr>Продовжи речення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«Загублений гаманець»</dc:title>
  <dc:creator>HOME</dc:creator>
  <cp:lastModifiedBy>HOME</cp:lastModifiedBy>
  <cp:revision>25</cp:revision>
  <dcterms:created xsi:type="dcterms:W3CDTF">2023-10-15T15:13:59Z</dcterms:created>
  <dcterms:modified xsi:type="dcterms:W3CDTF">2023-11-28T11:38:28Z</dcterms:modified>
</cp:coreProperties>
</file>