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3" r:id="rId3"/>
    <p:sldId id="270" r:id="rId4"/>
    <p:sldId id="272" r:id="rId5"/>
    <p:sldId id="279" r:id="rId6"/>
    <p:sldId id="260" r:id="rId7"/>
    <p:sldId id="261" r:id="rId8"/>
    <p:sldId id="263" r:id="rId9"/>
    <p:sldId id="277" r:id="rId10"/>
    <p:sldId id="274" r:id="rId11"/>
    <p:sldId id="282" r:id="rId12"/>
    <p:sldId id="264" r:id="rId13"/>
    <p:sldId id="275" r:id="rId14"/>
    <p:sldId id="265" r:id="rId15"/>
    <p:sldId id="273" r:id="rId16"/>
    <p:sldId id="278" r:id="rId17"/>
    <p:sldId id="2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0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ru-RU" dirty="0"/>
              <a:t>«Закріплення множення і ділення чисел на 10. Обчислення виразів. Розв’язування задач»</a:t>
            </a:r>
            <a:endParaRPr lang="uk-UA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395536" y="548680"/>
            <a:ext cx="806489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/>
              <a:t>«Закріплення множення і ділення чисел на 10. Обчислення виразів. Розв’язування </a:t>
            </a:r>
            <a:r>
              <a:rPr lang="ru-RU" sz="3600" b="1" i="1" dirty="0" smtClean="0"/>
              <a:t>рівнянь, задач</a:t>
            </a:r>
            <a:r>
              <a:rPr lang="ru-RU" sz="3600" b="1" i="1" dirty="0" smtClean="0"/>
              <a:t>»</a:t>
            </a:r>
          </a:p>
          <a:p>
            <a:pPr algn="r"/>
            <a:r>
              <a:rPr lang="uk-UA" sz="2800" b="1" i="1" dirty="0"/>
              <a:t>Підготувала вчитель </a:t>
            </a:r>
            <a:endParaRPr lang="uk-UA" sz="2800" b="1" i="1" dirty="0" smtClean="0"/>
          </a:p>
          <a:p>
            <a:pPr algn="r"/>
            <a:r>
              <a:rPr lang="uk-UA" sz="2800" b="1" i="1" dirty="0" smtClean="0"/>
              <a:t>початкових </a:t>
            </a:r>
            <a:r>
              <a:rPr lang="uk-UA" sz="2800" b="1" i="1" dirty="0"/>
              <a:t>класів</a:t>
            </a:r>
            <a:br>
              <a:rPr lang="uk-UA" sz="2800" b="1" i="1" dirty="0"/>
            </a:br>
            <a:r>
              <a:rPr lang="uk-UA" sz="2800" b="1" i="1" dirty="0"/>
              <a:t>Ізмаїльської гімназії №8</a:t>
            </a:r>
            <a:br>
              <a:rPr lang="uk-UA" sz="2800" b="1" i="1" dirty="0"/>
            </a:br>
            <a:r>
              <a:rPr lang="uk-UA" sz="2800" b="1" i="1" dirty="0"/>
              <a:t>Ізмаїльського району</a:t>
            </a:r>
            <a:br>
              <a:rPr lang="uk-UA" sz="2800" b="1" i="1" dirty="0"/>
            </a:br>
            <a:r>
              <a:rPr lang="uk-UA" sz="2800" b="1" i="1" dirty="0"/>
              <a:t>Одеської області</a:t>
            </a:r>
            <a:br>
              <a:rPr lang="uk-UA" sz="2800" b="1" i="1" dirty="0"/>
            </a:br>
            <a:r>
              <a:rPr lang="uk-UA" sz="2800" b="1" i="1" dirty="0"/>
              <a:t>Дем’яненко І.М.</a:t>
            </a:r>
          </a:p>
        </p:txBody>
      </p:sp>
    </p:spTree>
    <p:extLst>
      <p:ext uri="{BB962C8B-B14F-4D97-AF65-F5344CB8AC3E}">
        <p14:creationId xmlns:p14="http://schemas.microsoft.com/office/powerpoint/2010/main" val="94866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387424"/>
            <a:ext cx="8229600" cy="662062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5"/>
            <a:ext cx="5280719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16932"/>
            <a:ext cx="4992687" cy="154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4820952"/>
            <a:ext cx="5976663" cy="17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60649"/>
            <a:ext cx="7488831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1" y="2204865"/>
            <a:ext cx="7008909" cy="1224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1" y="4365104"/>
            <a:ext cx="7751439" cy="124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14293078" y="3244334"/>
            <a:ext cx="1440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5*10        +50         :10 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7354888" y="1268761"/>
            <a:ext cx="914400" cy="141845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Рівнобедрений трикутник 5"/>
          <p:cNvSpPr/>
          <p:nvPr/>
        </p:nvSpPr>
        <p:spPr>
          <a:xfrm>
            <a:off x="7354888" y="3244334"/>
            <a:ext cx="1302152" cy="1261084"/>
          </a:xfrm>
          <a:prstGeom prst="triangle">
            <a:avLst>
              <a:gd name="adj" fmla="val 47995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Блок-схема: вузол 6"/>
          <p:cNvSpPr/>
          <p:nvPr/>
        </p:nvSpPr>
        <p:spPr>
          <a:xfrm>
            <a:off x="7354888" y="4988396"/>
            <a:ext cx="1537592" cy="141402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197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dirty="0" smtClean="0"/>
              <a:t>Дев’ятнадцяте  листопада</a:t>
            </a:r>
            <a:br>
              <a:rPr lang="uk-UA" sz="3600" dirty="0" smtClean="0"/>
            </a:br>
            <a:r>
              <a:rPr lang="uk-UA" sz="3600" dirty="0" smtClean="0"/>
              <a:t>Класна  робота</a:t>
            </a:r>
            <a:endParaRPr lang="uk-UA" sz="3600" dirty="0"/>
          </a:p>
        </p:txBody>
      </p:sp>
      <p:cxnSp>
        <p:nvCxnSpPr>
          <p:cNvPr id="7" name="Сполучна лінія уступом 6"/>
          <p:cNvCxnSpPr/>
          <p:nvPr/>
        </p:nvCxnSpPr>
        <p:spPr>
          <a:xfrm>
            <a:off x="10332640" y="2636912"/>
            <a:ext cx="914400" cy="9144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251520" y="1052736"/>
            <a:ext cx="878497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 smtClean="0">
                <a:solidFill>
                  <a:srgbClr val="FF0000"/>
                </a:solidFill>
              </a:rPr>
              <a:t>    </a:t>
            </a:r>
            <a:r>
              <a:rPr lang="uk-UA" sz="4400" b="1" i="1" dirty="0" smtClean="0">
                <a:solidFill>
                  <a:srgbClr val="002060"/>
                </a:solidFill>
              </a:rPr>
              <a:t>Дев’ятнадцяте  </a:t>
            </a:r>
            <a:r>
              <a:rPr lang="uk-UA" sz="4400" b="1" i="1" dirty="0">
                <a:solidFill>
                  <a:srgbClr val="002060"/>
                </a:solidFill>
              </a:rPr>
              <a:t>листопада</a:t>
            </a:r>
            <a:br>
              <a:rPr lang="uk-UA" sz="4400" b="1" i="1" dirty="0">
                <a:solidFill>
                  <a:srgbClr val="002060"/>
                </a:solidFill>
              </a:rPr>
            </a:br>
            <a:r>
              <a:rPr lang="uk-UA" sz="4400" b="1" i="1" dirty="0" smtClean="0">
                <a:solidFill>
                  <a:srgbClr val="002060"/>
                </a:solidFill>
              </a:rPr>
              <a:t>                Класна  робота</a:t>
            </a:r>
          </a:p>
          <a:p>
            <a:pPr marL="742950" indent="-742950">
              <a:buAutoNum type="arabicPlain" startAt="19"/>
            </a:pPr>
            <a:r>
              <a:rPr lang="uk-UA" sz="3600" b="1" i="1" dirty="0" smtClean="0">
                <a:solidFill>
                  <a:srgbClr val="FF0000"/>
                </a:solidFill>
              </a:rPr>
              <a:t> 19   19   19   19   19   19   19   19   19  19</a:t>
            </a:r>
          </a:p>
        </p:txBody>
      </p:sp>
    </p:spTree>
    <p:extLst>
      <p:ext uri="{BB962C8B-B14F-4D97-AF65-F5344CB8AC3E}">
        <p14:creationId xmlns:p14="http://schemas.microsoft.com/office/powerpoint/2010/main" val="222251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107504" y="692696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dirty="0" smtClean="0"/>
              <a:t>  </a:t>
            </a:r>
            <a:r>
              <a:rPr lang="uk-UA" sz="7200" b="1" dirty="0" smtClean="0">
                <a:solidFill>
                  <a:srgbClr val="C00000"/>
                </a:solidFill>
              </a:rPr>
              <a:t>М.д.:</a:t>
            </a:r>
          </a:p>
          <a:p>
            <a:r>
              <a:rPr lang="uk-UA" sz="6000" b="1" dirty="0">
                <a:solidFill>
                  <a:srgbClr val="002060"/>
                </a:solidFill>
              </a:rPr>
              <a:t> </a:t>
            </a:r>
            <a:r>
              <a:rPr lang="uk-UA" sz="6000" b="1" dirty="0" smtClean="0">
                <a:solidFill>
                  <a:srgbClr val="002060"/>
                </a:solidFill>
              </a:rPr>
              <a:t>    </a:t>
            </a:r>
          </a:p>
          <a:p>
            <a:r>
              <a:rPr lang="uk-UA" sz="6000" b="1" dirty="0">
                <a:solidFill>
                  <a:srgbClr val="002060"/>
                </a:solidFill>
              </a:rPr>
              <a:t> </a:t>
            </a:r>
            <a:r>
              <a:rPr lang="uk-UA" sz="6000" b="1" dirty="0" smtClean="0">
                <a:solidFill>
                  <a:srgbClr val="002060"/>
                </a:solidFill>
              </a:rPr>
              <a:t>   </a:t>
            </a:r>
            <a:r>
              <a:rPr lang="uk-UA" sz="6000" b="1" dirty="0" smtClean="0"/>
              <a:t>                      </a:t>
            </a:r>
            <a:endParaRPr lang="uk-UA" sz="6000" b="1" dirty="0"/>
          </a:p>
        </p:txBody>
      </p:sp>
    </p:spTree>
    <p:extLst>
      <p:ext uri="{BB962C8B-B14F-4D97-AF65-F5344CB8AC3E}">
        <p14:creationId xmlns:p14="http://schemas.microsoft.com/office/powerpoint/2010/main" val="110584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4744"/>
            <a:ext cx="9144000" cy="216024"/>
          </a:xfrm>
        </p:spPr>
        <p:txBody>
          <a:bodyPr>
            <a:normAutofit fontScale="90000"/>
          </a:bodyPr>
          <a:lstStyle/>
          <a:p>
            <a:r>
              <a:rPr lang="uk-UA" sz="8000" b="1" dirty="0" smtClean="0"/>
              <a:t>1) 100:10      2)  10*8  </a:t>
            </a:r>
            <a:br>
              <a:rPr lang="uk-UA" sz="8000" b="1" dirty="0" smtClean="0"/>
            </a:br>
            <a:r>
              <a:rPr lang="uk-UA" sz="8000" b="1" dirty="0" smtClean="0"/>
              <a:t>3)   2*10 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8578"/>
            <a:ext cx="8604448" cy="338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 flipH="1">
            <a:off x="12564888" y="2924944"/>
            <a:ext cx="504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10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179512" y="4797153"/>
            <a:ext cx="161827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dirty="0" smtClean="0"/>
              <a:t>     20            10            80</a:t>
            </a:r>
            <a:endParaRPr lang="uk-UA" sz="60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0921">
            <a:off x="2973636" y="2090766"/>
            <a:ext cx="2422628" cy="226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22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0000"/>
                </a:solidFill>
              </a:rPr>
              <a:t/>
            </a:r>
            <a:br>
              <a:rPr lang="uk-UA" sz="5400" b="1" i="1" dirty="0" smtClean="0">
                <a:solidFill>
                  <a:srgbClr val="FF0000"/>
                </a:solidFill>
              </a:rPr>
            </a:br>
            <a:r>
              <a:rPr lang="uk-UA" sz="5400" b="1" i="1" dirty="0" smtClean="0">
                <a:solidFill>
                  <a:srgbClr val="FF0000"/>
                </a:solidFill>
              </a:rPr>
              <a:t/>
            </a:r>
            <a:br>
              <a:rPr lang="uk-UA" sz="5400" b="1" i="1" dirty="0" smtClean="0">
                <a:solidFill>
                  <a:srgbClr val="FF0000"/>
                </a:solidFill>
              </a:rPr>
            </a:br>
            <a:r>
              <a:rPr lang="uk-UA" sz="5400" b="1" i="1" dirty="0">
                <a:solidFill>
                  <a:srgbClr val="FF0000"/>
                </a:solidFill>
              </a:rPr>
              <a:t/>
            </a:r>
            <a:br>
              <a:rPr lang="uk-UA" sz="5400" b="1" i="1" dirty="0">
                <a:solidFill>
                  <a:srgbClr val="FF0000"/>
                </a:solidFill>
              </a:rPr>
            </a:br>
            <a:r>
              <a:rPr lang="uk-UA" sz="5400" b="1" i="1" dirty="0" smtClean="0"/>
              <a:t>Буратіно купив </a:t>
            </a:r>
            <a:r>
              <a:rPr lang="uk-UA" sz="5400" b="1" i="1" dirty="0" smtClean="0">
                <a:solidFill>
                  <a:srgbClr val="FF0000"/>
                </a:solidFill>
              </a:rPr>
              <a:t>7 пиріжків  по 10 грн </a:t>
            </a:r>
            <a:r>
              <a:rPr lang="uk-UA" sz="5400" b="1" i="1" dirty="0" smtClean="0"/>
              <a:t>кожен. Скільки </a:t>
            </a:r>
            <a:br>
              <a:rPr lang="uk-UA" sz="5400" b="1" i="1" dirty="0" smtClean="0"/>
            </a:br>
            <a:r>
              <a:rPr lang="uk-UA" sz="5400" b="1" i="1" dirty="0" smtClean="0"/>
              <a:t>грошей  витратив Буратіно на всю покупку?</a:t>
            </a:r>
            <a:endParaRPr lang="uk-UA" sz="5400" b="1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08" y="3746257"/>
            <a:ext cx="9396536" cy="3111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 rot="10800000" flipV="1">
            <a:off x="323529" y="2921170"/>
            <a:ext cx="24482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</a:t>
            </a:r>
          </a:p>
          <a:p>
            <a:endParaRPr lang="uk-UA" dirty="0"/>
          </a:p>
          <a:p>
            <a:r>
              <a:rPr lang="uk-UA" dirty="0" smtClean="0"/>
              <a:t>    </a:t>
            </a:r>
          </a:p>
          <a:p>
            <a:r>
              <a:rPr lang="uk-UA" dirty="0"/>
              <a:t> </a:t>
            </a:r>
            <a:r>
              <a:rPr lang="uk-UA" dirty="0" smtClean="0"/>
              <a:t>   </a:t>
            </a:r>
            <a:r>
              <a:rPr lang="uk-UA" sz="5400" b="1" dirty="0" smtClean="0"/>
              <a:t>50 </a:t>
            </a:r>
            <a:r>
              <a:rPr lang="uk-UA" sz="5400" b="1" dirty="0"/>
              <a:t>грн</a:t>
            </a:r>
          </a:p>
        </p:txBody>
      </p:sp>
      <p:sp>
        <p:nvSpPr>
          <p:cNvPr id="5" name="Прямокутник 4"/>
          <p:cNvSpPr/>
          <p:nvPr/>
        </p:nvSpPr>
        <p:spPr>
          <a:xfrm rot="10800000" flipV="1">
            <a:off x="3563888" y="2921168"/>
            <a:ext cx="28083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5400" b="1" i="1" dirty="0" smtClean="0"/>
          </a:p>
          <a:p>
            <a:r>
              <a:rPr lang="uk-UA" sz="5400" b="1" i="1" dirty="0" smtClean="0"/>
              <a:t>17 грн</a:t>
            </a:r>
            <a:endParaRPr lang="uk-UA" sz="5400" b="1" i="1" dirty="0"/>
          </a:p>
        </p:txBody>
      </p:sp>
      <p:sp>
        <p:nvSpPr>
          <p:cNvPr id="6" name="Прямокутник 5"/>
          <p:cNvSpPr/>
          <p:nvPr/>
        </p:nvSpPr>
        <p:spPr>
          <a:xfrm>
            <a:off x="6084168" y="342900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     </a:t>
            </a:r>
          </a:p>
          <a:p>
            <a:r>
              <a:rPr lang="uk-UA" sz="5400" b="1" i="1" dirty="0" smtClean="0"/>
              <a:t>  70 </a:t>
            </a:r>
            <a:r>
              <a:rPr lang="uk-UA" sz="5400" b="1" i="1" dirty="0"/>
              <a:t>грн</a:t>
            </a:r>
          </a:p>
        </p:txBody>
      </p:sp>
    </p:spTree>
    <p:extLst>
      <p:ext uri="{BB962C8B-B14F-4D97-AF65-F5344CB8AC3E}">
        <p14:creationId xmlns:p14="http://schemas.microsoft.com/office/powerpoint/2010/main" val="217495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146250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0000"/>
                </a:solidFill>
              </a:rPr>
              <a:t/>
            </a:r>
            <a:br>
              <a:rPr lang="uk-UA" sz="5400" b="1" i="1" dirty="0" smtClean="0">
                <a:solidFill>
                  <a:srgbClr val="FF0000"/>
                </a:solidFill>
              </a:rPr>
            </a:br>
            <a:r>
              <a:rPr lang="uk-UA" sz="5400" b="1" i="1" dirty="0">
                <a:solidFill>
                  <a:srgbClr val="FF0000"/>
                </a:solidFill>
              </a:rPr>
              <a:t/>
            </a:r>
            <a:br>
              <a:rPr lang="uk-UA" sz="5400" b="1" i="1" dirty="0">
                <a:solidFill>
                  <a:srgbClr val="FF0000"/>
                </a:solidFill>
              </a:rPr>
            </a:br>
            <a:r>
              <a:rPr lang="uk-UA" sz="5400" b="1" i="1" dirty="0" smtClean="0"/>
              <a:t>Ширина  прямокутника </a:t>
            </a:r>
            <a:br>
              <a:rPr lang="uk-UA" sz="5400" b="1" i="1" dirty="0" smtClean="0"/>
            </a:br>
            <a:r>
              <a:rPr lang="uk-UA" sz="5400" b="1" i="1" dirty="0" smtClean="0">
                <a:solidFill>
                  <a:srgbClr val="FF0000"/>
                </a:solidFill>
              </a:rPr>
              <a:t>5 см</a:t>
            </a:r>
            <a:r>
              <a:rPr lang="uk-UA" sz="5400" b="1" i="1" dirty="0" smtClean="0"/>
              <a:t>, вона складає </a:t>
            </a:r>
            <a:r>
              <a:rPr lang="uk-UA" sz="5400" b="1" i="1" dirty="0" smtClean="0">
                <a:solidFill>
                  <a:srgbClr val="FF0000"/>
                </a:solidFill>
              </a:rPr>
              <a:t>четверту частину </a:t>
            </a:r>
            <a:r>
              <a:rPr lang="uk-UA" sz="5400" b="1" i="1" dirty="0" smtClean="0"/>
              <a:t>довжини. </a:t>
            </a:r>
            <a:r>
              <a:rPr lang="uk-UA" sz="5400" b="1" i="1" dirty="0" smtClean="0">
                <a:solidFill>
                  <a:srgbClr val="FF0000"/>
                </a:solidFill>
              </a:rPr>
              <a:t/>
            </a:r>
            <a:br>
              <a:rPr lang="uk-UA" sz="5400" b="1" i="1" dirty="0" smtClean="0">
                <a:solidFill>
                  <a:srgbClr val="FF0000"/>
                </a:solidFill>
              </a:rPr>
            </a:br>
            <a:r>
              <a:rPr lang="uk-UA" sz="5400" b="1" i="1" dirty="0" smtClean="0"/>
              <a:t>Чому дорівнює довжина прямокутника?</a:t>
            </a:r>
            <a:endParaRPr lang="uk-UA" sz="5400" b="1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045" y="4222265"/>
            <a:ext cx="9324528" cy="2664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 rot="10800000" flipV="1">
            <a:off x="395536" y="2505670"/>
            <a:ext cx="237626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 </a:t>
            </a:r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sz="5400" b="1" i="1" dirty="0" smtClean="0"/>
          </a:p>
          <a:p>
            <a:r>
              <a:rPr lang="uk-UA" sz="5400" b="1" i="1" dirty="0"/>
              <a:t> </a:t>
            </a:r>
            <a:r>
              <a:rPr lang="uk-UA" sz="5400" b="1" i="1" dirty="0" smtClean="0"/>
              <a:t>  30 см</a:t>
            </a:r>
            <a:endParaRPr lang="uk-UA" sz="5400" b="1" i="1" dirty="0"/>
          </a:p>
        </p:txBody>
      </p:sp>
      <p:sp>
        <p:nvSpPr>
          <p:cNvPr id="5" name="Прямокутник 4"/>
          <p:cNvSpPr/>
          <p:nvPr/>
        </p:nvSpPr>
        <p:spPr>
          <a:xfrm rot="10800000" flipV="1">
            <a:off x="2483768" y="2644171"/>
            <a:ext cx="113772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 smtClean="0"/>
              <a:t>            </a:t>
            </a:r>
            <a:endParaRPr lang="uk-UA" dirty="0"/>
          </a:p>
          <a:p>
            <a:endParaRPr lang="uk-UA" dirty="0" smtClean="0"/>
          </a:p>
          <a:p>
            <a:r>
              <a:rPr lang="uk-UA" sz="5400" b="1" i="1" dirty="0"/>
              <a:t>  </a:t>
            </a:r>
            <a:r>
              <a:rPr lang="uk-UA" sz="5400" b="1" i="1" dirty="0" smtClean="0"/>
              <a:t>                          20 см</a:t>
            </a:r>
            <a:endParaRPr lang="uk-UA" sz="5400" b="1" i="1" dirty="0"/>
          </a:p>
        </p:txBody>
      </p:sp>
      <p:sp>
        <p:nvSpPr>
          <p:cNvPr id="6" name="Прямокутник 5"/>
          <p:cNvSpPr/>
          <p:nvPr/>
        </p:nvSpPr>
        <p:spPr>
          <a:xfrm rot="10800000" flipV="1">
            <a:off x="0" y="2644171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                                             </a:t>
            </a: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                                 </a:t>
            </a:r>
            <a:r>
              <a:rPr lang="uk-UA" sz="5400" b="1" i="1" dirty="0" smtClean="0"/>
              <a:t>5 см</a:t>
            </a:r>
            <a:endParaRPr lang="uk-UA" sz="5400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25144"/>
            <a:ext cx="3600400" cy="213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968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0000"/>
                </a:solidFill>
              </a:rPr>
              <a:t>  </a:t>
            </a:r>
            <a:br>
              <a:rPr lang="uk-UA" sz="5400" b="1" i="1" dirty="0" smtClean="0">
                <a:solidFill>
                  <a:srgbClr val="FF0000"/>
                </a:solidFill>
              </a:rPr>
            </a:br>
            <a:r>
              <a:rPr lang="uk-UA" sz="5400" b="1" i="1" dirty="0"/>
              <a:t/>
            </a:r>
            <a:br>
              <a:rPr lang="uk-UA" sz="5400" b="1" i="1" dirty="0"/>
            </a:br>
            <a:r>
              <a:rPr lang="uk-UA" sz="5400" b="1" i="1" dirty="0" smtClean="0"/>
              <a:t>Ширина прямокутника  </a:t>
            </a:r>
            <a:r>
              <a:rPr lang="uk-UA" sz="5400" b="1" i="1" dirty="0" smtClean="0">
                <a:solidFill>
                  <a:srgbClr val="FF0000"/>
                </a:solidFill>
              </a:rPr>
              <a:t>5 см</a:t>
            </a:r>
            <a:r>
              <a:rPr lang="uk-UA" sz="5400" b="1" i="1" dirty="0" smtClean="0"/>
              <a:t>, довжина  - </a:t>
            </a:r>
            <a:r>
              <a:rPr lang="uk-UA" sz="5400" b="1" i="1" dirty="0" smtClean="0">
                <a:solidFill>
                  <a:srgbClr val="FF0000"/>
                </a:solidFill>
              </a:rPr>
              <a:t>20см</a:t>
            </a:r>
            <a:r>
              <a:rPr lang="uk-UA" sz="5400" b="1" i="1" dirty="0" smtClean="0"/>
              <a:t>. Знайди </a:t>
            </a:r>
            <a:r>
              <a:rPr lang="uk-UA" sz="5400" b="1" i="1" dirty="0" smtClean="0">
                <a:solidFill>
                  <a:srgbClr val="FF0000"/>
                </a:solidFill>
              </a:rPr>
              <a:t>периметр </a:t>
            </a:r>
            <a:r>
              <a:rPr lang="uk-UA" sz="5400" b="1" i="1" dirty="0" smtClean="0"/>
              <a:t>цього прямокутника</a:t>
            </a:r>
            <a:r>
              <a:rPr lang="uk-UA" sz="5400" b="1" i="1" dirty="0"/>
              <a:t>.</a:t>
            </a:r>
            <a:r>
              <a:rPr lang="uk-UA" sz="5400" b="1" i="1" dirty="0" smtClean="0"/>
              <a:t>  </a:t>
            </a:r>
            <a:endParaRPr lang="uk-UA" sz="5400" b="1" i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104"/>
            <a:ext cx="9144000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467544" y="3244334"/>
            <a:ext cx="30963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/>
              <a:t>       </a:t>
            </a:r>
          </a:p>
          <a:p>
            <a:r>
              <a:rPr lang="uk-UA" sz="5400" b="1" i="1" dirty="0">
                <a:solidFill>
                  <a:srgbClr val="C00000"/>
                </a:solidFill>
              </a:rPr>
              <a:t> </a:t>
            </a:r>
            <a:r>
              <a:rPr lang="uk-UA" sz="5400" b="1" i="1" dirty="0" smtClean="0">
                <a:solidFill>
                  <a:srgbClr val="C00000"/>
                </a:solidFill>
              </a:rPr>
              <a:t>  </a:t>
            </a:r>
            <a:r>
              <a:rPr lang="uk-UA" sz="5400" b="1" i="1" dirty="0"/>
              <a:t> </a:t>
            </a:r>
            <a:r>
              <a:rPr lang="uk-UA" sz="5400" b="1" i="1" dirty="0" smtClean="0"/>
              <a:t>   50</a:t>
            </a:r>
            <a:endParaRPr lang="uk-UA" sz="5400" b="1" i="1" dirty="0"/>
          </a:p>
        </p:txBody>
      </p:sp>
      <p:sp>
        <p:nvSpPr>
          <p:cNvPr id="5" name="Прямокутник 4"/>
          <p:cNvSpPr/>
          <p:nvPr/>
        </p:nvSpPr>
        <p:spPr>
          <a:xfrm>
            <a:off x="3707904" y="3244334"/>
            <a:ext cx="28083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/>
              <a:t>    </a:t>
            </a:r>
          </a:p>
          <a:p>
            <a:r>
              <a:rPr lang="uk-UA" sz="5400" b="1" i="1" dirty="0" smtClean="0"/>
              <a:t>    15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6516216" y="3244334"/>
            <a:ext cx="2627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/>
              <a:t>     </a:t>
            </a:r>
          </a:p>
          <a:p>
            <a:r>
              <a:rPr lang="uk-UA" sz="5400" b="1" i="1" dirty="0" smtClean="0">
                <a:solidFill>
                  <a:srgbClr val="C00000"/>
                </a:solidFill>
              </a:rPr>
              <a:t>   </a:t>
            </a:r>
            <a:r>
              <a:rPr lang="uk-UA" sz="5400" b="1" i="1" dirty="0" smtClean="0"/>
              <a:t> 5</a:t>
            </a:r>
            <a:endParaRPr lang="uk-UA" sz="5400" b="1" i="1" dirty="0"/>
          </a:p>
        </p:txBody>
      </p:sp>
    </p:spTree>
    <p:extLst>
      <p:ext uri="{BB962C8B-B14F-4D97-AF65-F5344CB8AC3E}">
        <p14:creationId xmlns:p14="http://schemas.microsoft.com/office/powerpoint/2010/main" val="301586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</a:t>
            </a:r>
            <a:endParaRPr lang="uk-UA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253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899592" y="2204864"/>
            <a:ext cx="4392488" cy="1274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кутник 3"/>
          <p:cNvSpPr/>
          <p:nvPr/>
        </p:nvSpPr>
        <p:spPr>
          <a:xfrm>
            <a:off x="206692" y="1814842"/>
            <a:ext cx="74616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/>
              <a:t>А                               В</a:t>
            </a:r>
          </a:p>
          <a:p>
            <a:endParaRPr lang="uk-UA" sz="5400" b="1" i="1" dirty="0"/>
          </a:p>
          <a:p>
            <a:r>
              <a:rPr lang="uk-UA" sz="5400" b="1" i="1" dirty="0" smtClean="0"/>
              <a:t>С                               М</a:t>
            </a:r>
          </a:p>
          <a:p>
            <a:r>
              <a:rPr lang="uk-UA" sz="5400" b="1" i="1" dirty="0" smtClean="0"/>
              <a:t>Р=20 +20 +5 + 5 = 50(см)</a:t>
            </a:r>
            <a:endParaRPr lang="uk-UA" sz="5400" b="1" i="1" dirty="0"/>
          </a:p>
        </p:txBody>
      </p:sp>
    </p:spTree>
    <p:extLst>
      <p:ext uri="{BB962C8B-B14F-4D97-AF65-F5344CB8AC3E}">
        <p14:creationId xmlns:p14="http://schemas.microsoft.com/office/powerpoint/2010/main" val="425497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Вирази 411</a:t>
            </a:r>
            <a:endParaRPr lang="uk-UA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2263126" y="620688"/>
            <a:ext cx="53568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8000" b="1" i="1" dirty="0" smtClean="0">
                <a:solidFill>
                  <a:srgbClr val="FF0000"/>
                </a:solidFill>
              </a:rPr>
              <a:t>                    </a:t>
            </a:r>
            <a:endParaRPr lang="uk-UA" sz="8000" b="1" i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556792"/>
            <a:ext cx="3638550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69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0000"/>
                </a:solidFill>
              </a:rPr>
              <a:t>Вирази  411</a:t>
            </a:r>
            <a:endParaRPr lang="uk-UA" sz="72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4400" b="1" dirty="0" smtClean="0"/>
              <a:t>                   2 * 3 * 10 =</a:t>
            </a:r>
          </a:p>
          <a:p>
            <a:pPr marL="0" indent="0">
              <a:buNone/>
            </a:pPr>
            <a:r>
              <a:rPr lang="uk-UA" sz="4400" b="1" dirty="0" smtClean="0"/>
              <a:t>                   (100 – 50) : 10 =</a:t>
            </a:r>
          </a:p>
          <a:p>
            <a:pPr marL="0" indent="0">
              <a:buNone/>
            </a:pPr>
            <a:r>
              <a:rPr lang="uk-UA" sz="4400" b="1" dirty="0" smtClean="0"/>
              <a:t>                   10 * (15 – 8) =</a:t>
            </a:r>
          </a:p>
          <a:p>
            <a:pPr marL="0" indent="0">
              <a:buNone/>
            </a:pPr>
            <a:r>
              <a:rPr lang="uk-UA" sz="4400" b="1" dirty="0" smtClean="0"/>
              <a:t>                   (23 + 17) : 10 =</a:t>
            </a:r>
          </a:p>
          <a:p>
            <a:pPr marL="0" indent="0">
              <a:buNone/>
            </a:pPr>
            <a:r>
              <a:rPr lang="uk-UA" sz="4400" b="1" dirty="0" smtClean="0"/>
              <a:t>                   (12 – 7) : 10 =</a:t>
            </a:r>
          </a:p>
          <a:p>
            <a:pPr marL="0" indent="0">
              <a:buNone/>
            </a:pPr>
            <a:r>
              <a:rPr lang="uk-UA" sz="4400" b="1" dirty="0" smtClean="0"/>
              <a:t>                   4 * 5 : 10 =</a:t>
            </a:r>
            <a:endParaRPr lang="uk-UA" sz="4400" b="1" dirty="0"/>
          </a:p>
        </p:txBody>
      </p:sp>
    </p:spTree>
    <p:extLst>
      <p:ext uri="{BB962C8B-B14F-4D97-AF65-F5344CB8AC3E}">
        <p14:creationId xmlns:p14="http://schemas.microsoft.com/office/powerpoint/2010/main" val="171251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9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1187624" y="1052736"/>
            <a:ext cx="35616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b="1" i="1" dirty="0" smtClean="0"/>
              <a:t>   5</a:t>
            </a:r>
            <a:endParaRPr lang="uk-UA" sz="7200" b="1" i="1" dirty="0"/>
          </a:p>
        </p:txBody>
      </p:sp>
      <p:sp>
        <p:nvSpPr>
          <p:cNvPr id="5" name="Прямокутник 4"/>
          <p:cNvSpPr/>
          <p:nvPr/>
        </p:nvSpPr>
        <p:spPr>
          <a:xfrm>
            <a:off x="1187624" y="3244334"/>
            <a:ext cx="36466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b="1" i="1" dirty="0"/>
              <a:t> </a:t>
            </a:r>
            <a:r>
              <a:rPr lang="uk-UA" sz="7200" b="1" i="1" dirty="0" smtClean="0"/>
              <a:t>  </a:t>
            </a:r>
            <a:r>
              <a:rPr lang="uk-UA" sz="7200" b="1" i="1" dirty="0"/>
              <a:t>2</a:t>
            </a:r>
            <a:r>
              <a:rPr lang="uk-UA" sz="7200" b="1" i="1" dirty="0" smtClean="0"/>
              <a:t> </a:t>
            </a:r>
            <a:endParaRPr lang="uk-UA" sz="7200" b="1" i="1" dirty="0"/>
          </a:p>
        </p:txBody>
      </p:sp>
      <p:sp>
        <p:nvSpPr>
          <p:cNvPr id="6" name="Прямокутник 5"/>
          <p:cNvSpPr/>
          <p:nvPr/>
        </p:nvSpPr>
        <p:spPr>
          <a:xfrm rot="10800000" flipV="1">
            <a:off x="323527" y="3258343"/>
            <a:ext cx="45107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</a:p>
          <a:p>
            <a:endParaRPr lang="uk-UA" dirty="0"/>
          </a:p>
          <a:p>
            <a:r>
              <a:rPr lang="uk-UA" dirty="0" smtClean="0"/>
              <a:t>                             </a:t>
            </a:r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r>
              <a:rPr lang="uk-UA" sz="7200" dirty="0" smtClean="0"/>
              <a:t>                                           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4309748" y="877362"/>
            <a:ext cx="4150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                           </a:t>
            </a:r>
            <a:r>
              <a:rPr lang="uk-UA" sz="7200" b="1" i="1" dirty="0" smtClean="0"/>
              <a:t>60</a:t>
            </a:r>
            <a:endParaRPr lang="uk-UA" sz="7200" b="1" i="1" dirty="0"/>
          </a:p>
        </p:txBody>
      </p:sp>
      <p:sp>
        <p:nvSpPr>
          <p:cNvPr id="8" name="Прямокутник 7"/>
          <p:cNvSpPr/>
          <p:nvPr/>
        </p:nvSpPr>
        <p:spPr>
          <a:xfrm>
            <a:off x="5257598" y="2869835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b="1" i="1" dirty="0" smtClean="0"/>
              <a:t>     </a:t>
            </a:r>
            <a:r>
              <a:rPr lang="uk-UA" sz="7200" b="1" i="1" dirty="0"/>
              <a:t> 5</a:t>
            </a:r>
            <a:r>
              <a:rPr lang="uk-UA" sz="7200" b="1" i="1" dirty="0" smtClean="0"/>
              <a:t>0</a:t>
            </a:r>
            <a:endParaRPr lang="uk-UA" sz="7200" b="1" i="1" dirty="0"/>
          </a:p>
        </p:txBody>
      </p:sp>
      <p:sp>
        <p:nvSpPr>
          <p:cNvPr id="9" name="Прямокутник 8"/>
          <p:cNvSpPr/>
          <p:nvPr/>
        </p:nvSpPr>
        <p:spPr>
          <a:xfrm rot="10800000" flipH="1" flipV="1">
            <a:off x="5436096" y="5285238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7200" b="1" i="1" dirty="0" smtClean="0"/>
              <a:t>    </a:t>
            </a:r>
            <a:r>
              <a:rPr lang="uk-UA" sz="7200" b="1" i="1" dirty="0"/>
              <a:t>4</a:t>
            </a:r>
            <a:r>
              <a:rPr lang="uk-UA" sz="7200" b="1" i="1" dirty="0" smtClean="0"/>
              <a:t>                                </a:t>
            </a:r>
            <a:endParaRPr lang="uk-UA" sz="7200" b="1" i="1" dirty="0"/>
          </a:p>
        </p:txBody>
      </p:sp>
      <p:sp>
        <p:nvSpPr>
          <p:cNvPr id="3" name="Прямокутник 2"/>
          <p:cNvSpPr/>
          <p:nvPr/>
        </p:nvSpPr>
        <p:spPr>
          <a:xfrm rot="10800000" flipV="1">
            <a:off x="-1044624" y="1397681"/>
            <a:ext cx="58259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b="1" dirty="0"/>
              <a:t> </a:t>
            </a:r>
            <a:r>
              <a:rPr lang="uk-UA" b="1" dirty="0" smtClean="0"/>
              <a:t>                                                   </a:t>
            </a:r>
            <a:r>
              <a:rPr lang="uk-UA" sz="7200" b="1" dirty="0" smtClean="0"/>
              <a:t>70</a:t>
            </a:r>
            <a:endParaRPr lang="uk-UA" sz="7200" b="1" dirty="0"/>
          </a:p>
        </p:txBody>
      </p:sp>
    </p:spTree>
    <p:extLst>
      <p:ext uri="{BB962C8B-B14F-4D97-AF65-F5344CB8AC3E}">
        <p14:creationId xmlns:p14="http://schemas.microsoft.com/office/powerpoint/2010/main" val="182970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rgbClr val="FF0000"/>
                </a:solidFill>
              </a:rPr>
              <a:t>Рівняння  413</a:t>
            </a:r>
            <a:endParaRPr lang="uk-UA" sz="8000" b="1" i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3999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387307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955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FF0000"/>
                </a:solidFill>
              </a:rPr>
              <a:t>З а д а ч а    415</a:t>
            </a:r>
            <a:endParaRPr lang="uk-UA" sz="72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402" y="992537"/>
            <a:ext cx="1494420" cy="1080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0" y="2356431"/>
            <a:ext cx="1115616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Рамка 3"/>
          <p:cNvSpPr/>
          <p:nvPr/>
        </p:nvSpPr>
        <p:spPr>
          <a:xfrm>
            <a:off x="2462064" y="1234324"/>
            <a:ext cx="818808" cy="6732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2216741" y="1268760"/>
            <a:ext cx="23862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mtClean="0"/>
              <a:t> </a:t>
            </a:r>
            <a:endParaRPr lang="uk-UA" dirty="0"/>
          </a:p>
        </p:txBody>
      </p:sp>
      <p:sp>
        <p:nvSpPr>
          <p:cNvPr id="7" name="Мінус 6"/>
          <p:cNvSpPr/>
          <p:nvPr/>
        </p:nvSpPr>
        <p:spPr>
          <a:xfrm>
            <a:off x="1259632" y="1158256"/>
            <a:ext cx="870992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кутник 7"/>
          <p:cNvSpPr/>
          <p:nvPr/>
        </p:nvSpPr>
        <p:spPr>
          <a:xfrm>
            <a:off x="3491880" y="1180892"/>
            <a:ext cx="26642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 smtClean="0"/>
              <a:t>грн</a:t>
            </a:r>
            <a:r>
              <a:rPr lang="uk-UA" sz="4800" dirty="0" smtClean="0"/>
              <a:t> </a:t>
            </a:r>
            <a:endParaRPr lang="uk-UA" sz="4800" dirty="0"/>
          </a:p>
        </p:txBody>
      </p:sp>
      <p:sp>
        <p:nvSpPr>
          <p:cNvPr id="10" name="Мінус 9"/>
          <p:cNvSpPr/>
          <p:nvPr/>
        </p:nvSpPr>
        <p:spPr>
          <a:xfrm>
            <a:off x="1259632" y="2420888"/>
            <a:ext cx="864096" cy="7920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/>
          <p:cNvSpPr/>
          <p:nvPr/>
        </p:nvSpPr>
        <p:spPr>
          <a:xfrm>
            <a:off x="2130624" y="2605554"/>
            <a:ext cx="388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/>
              <a:t>?, у 10 р.м. </a:t>
            </a:r>
          </a:p>
        </p:txBody>
      </p:sp>
      <p:sp>
        <p:nvSpPr>
          <p:cNvPr id="12" name="Дуга 11"/>
          <p:cNvSpPr/>
          <p:nvPr/>
        </p:nvSpPr>
        <p:spPr>
          <a:xfrm>
            <a:off x="4726049" y="1453426"/>
            <a:ext cx="1058416" cy="1665838"/>
          </a:xfrm>
          <a:prstGeom prst="arc">
            <a:avLst>
              <a:gd name="adj1" fmla="val 15594150"/>
              <a:gd name="adj2" fmla="val 55166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кутник 12"/>
          <p:cNvSpPr/>
          <p:nvPr/>
        </p:nvSpPr>
        <p:spPr>
          <a:xfrm flipH="1">
            <a:off x="5255256" y="1570936"/>
            <a:ext cx="38887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 smtClean="0"/>
              <a:t>      на </a:t>
            </a:r>
            <a:r>
              <a:rPr lang="uk-UA" sz="4800" b="1" i="1" dirty="0">
                <a:solidFill>
                  <a:srgbClr val="FF0000"/>
                </a:solidFill>
              </a:rPr>
              <a:t>?</a:t>
            </a:r>
            <a:r>
              <a:rPr lang="uk-UA" sz="4800" b="1" i="1" dirty="0"/>
              <a:t> грн </a:t>
            </a:r>
          </a:p>
          <a:p>
            <a:r>
              <a:rPr lang="uk-UA" sz="4800" b="1" i="1" dirty="0" smtClean="0"/>
              <a:t>     дешевше</a:t>
            </a:r>
            <a:endParaRPr lang="uk-UA" sz="4800" b="1" i="1" dirty="0"/>
          </a:p>
        </p:txBody>
      </p:sp>
      <p:sp>
        <p:nvSpPr>
          <p:cNvPr id="14" name="Прямокутник 13"/>
          <p:cNvSpPr/>
          <p:nvPr/>
        </p:nvSpPr>
        <p:spPr>
          <a:xfrm>
            <a:off x="2004864" y="4828553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i="1" dirty="0">
                <a:solidFill>
                  <a:srgbClr val="FF0000"/>
                </a:solidFill>
              </a:rPr>
              <a:t>х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023" y="5691776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544" y="4750997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578" y="5782006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872" y="3589555"/>
            <a:ext cx="9382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Пряма сполучна лінія 15"/>
          <p:cNvCxnSpPr/>
          <p:nvPr/>
        </p:nvCxnSpPr>
        <p:spPr>
          <a:xfrm>
            <a:off x="5356149" y="4794341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8801">
            <a:off x="2517999" y="3502710"/>
            <a:ext cx="927100" cy="1464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556" y="3856822"/>
            <a:ext cx="927100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2393">
            <a:off x="3656552" y="4991201"/>
            <a:ext cx="1125063" cy="77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кутник 16"/>
          <p:cNvSpPr/>
          <p:nvPr/>
        </p:nvSpPr>
        <p:spPr>
          <a:xfrm>
            <a:off x="3280871" y="3873995"/>
            <a:ext cx="9382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 smtClean="0"/>
              <a:t>  ?</a:t>
            </a:r>
            <a:endParaRPr lang="uk-UA" sz="4800" b="1" i="1" dirty="0"/>
          </a:p>
        </p:txBody>
      </p:sp>
      <p:sp>
        <p:nvSpPr>
          <p:cNvPr id="18" name="Прямокутник 17"/>
          <p:cNvSpPr/>
          <p:nvPr/>
        </p:nvSpPr>
        <p:spPr>
          <a:xfrm rot="10800000" flipH="1" flipV="1">
            <a:off x="5813349" y="5774888"/>
            <a:ext cx="9038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/>
              <a:t>10</a:t>
            </a:r>
          </a:p>
        </p:txBody>
      </p:sp>
      <p:sp>
        <p:nvSpPr>
          <p:cNvPr id="19" name="Прямокутник 18"/>
          <p:cNvSpPr/>
          <p:nvPr/>
        </p:nvSpPr>
        <p:spPr>
          <a:xfrm flipH="1" flipV="1">
            <a:off x="4960347" y="3613664"/>
            <a:ext cx="196606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4800" b="1" i="1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sz="4800" b="1" i="1" dirty="0" smtClean="0"/>
              <a:t>:</a:t>
            </a: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20" name="Прямокутник 19"/>
          <p:cNvSpPr/>
          <p:nvPr/>
        </p:nvSpPr>
        <p:spPr>
          <a:xfrm>
            <a:off x="2919264" y="3174714"/>
            <a:ext cx="180277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 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r>
              <a:rPr lang="uk-UA" dirty="0"/>
              <a:t> </a:t>
            </a:r>
            <a:r>
              <a:rPr lang="uk-UA" dirty="0" smtClean="0"/>
              <a:t>           </a:t>
            </a:r>
          </a:p>
          <a:p>
            <a:r>
              <a:rPr lang="uk-UA" dirty="0"/>
              <a:t> </a:t>
            </a:r>
            <a:r>
              <a:rPr lang="uk-UA" dirty="0" smtClean="0"/>
              <a:t>         </a:t>
            </a:r>
            <a:r>
              <a:rPr lang="uk-UA" sz="4800" b="1" i="1" dirty="0" smtClean="0"/>
              <a:t>__      </a:t>
            </a:r>
          </a:p>
          <a:p>
            <a:r>
              <a:rPr lang="uk-UA" sz="4800" b="1" i="1" dirty="0" smtClean="0"/>
              <a:t>             </a:t>
            </a:r>
            <a:endParaRPr lang="uk-UA" sz="4800" b="1" i="1" dirty="0"/>
          </a:p>
        </p:txBody>
      </p:sp>
      <p:sp>
        <p:nvSpPr>
          <p:cNvPr id="21" name="Прямокутник 20"/>
          <p:cNvSpPr/>
          <p:nvPr/>
        </p:nvSpPr>
        <p:spPr>
          <a:xfrm flipH="1">
            <a:off x="4758108" y="3244333"/>
            <a:ext cx="4385891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                                                      </a:t>
            </a:r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             </a:t>
            </a:r>
          </a:p>
          <a:p>
            <a:r>
              <a:rPr lang="uk-UA" dirty="0"/>
              <a:t>  </a:t>
            </a:r>
            <a:endParaRPr lang="uk-UA" dirty="0" smtClean="0"/>
          </a:p>
          <a:p>
            <a:r>
              <a:rPr lang="uk-UA" sz="4800" b="1" i="1" dirty="0" smtClean="0"/>
              <a:t>? </a:t>
            </a:r>
            <a:r>
              <a:rPr lang="uk-UA" dirty="0" smtClean="0"/>
              <a:t>                     </a:t>
            </a:r>
            <a:r>
              <a:rPr lang="uk-UA" sz="4800" b="1" i="1" dirty="0" smtClean="0"/>
              <a:t>  </a:t>
            </a:r>
            <a:r>
              <a:rPr lang="uk-UA" sz="4800" b="1" i="1" dirty="0" smtClean="0">
                <a:solidFill>
                  <a:srgbClr val="FF0000"/>
                </a:solidFill>
              </a:rPr>
              <a:t>2)</a:t>
            </a:r>
            <a:endParaRPr lang="uk-UA" sz="4800" b="1" i="1" dirty="0">
              <a:solidFill>
                <a:srgbClr val="FF0000"/>
              </a:solidFill>
            </a:endParaRPr>
          </a:p>
          <a:p>
            <a:endParaRPr lang="uk-UA" dirty="0" smtClean="0"/>
          </a:p>
          <a:p>
            <a:r>
              <a:rPr lang="uk-UA" dirty="0"/>
              <a:t> </a:t>
            </a:r>
            <a:r>
              <a:rPr lang="uk-UA" dirty="0" smtClean="0"/>
              <a:t>                                           </a:t>
            </a:r>
            <a:r>
              <a:rPr lang="uk-UA" sz="4800" b="1" i="1" dirty="0" smtClean="0">
                <a:solidFill>
                  <a:srgbClr val="FF0000"/>
                </a:solidFill>
              </a:rPr>
              <a:t>1</a:t>
            </a:r>
            <a:r>
              <a:rPr lang="uk-UA" sz="4800" b="1" i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23" name="Прямокутник 22"/>
          <p:cNvSpPr/>
          <p:nvPr/>
        </p:nvSpPr>
        <p:spPr>
          <a:xfrm rot="10800000">
            <a:off x="2216738" y="1077933"/>
            <a:ext cx="91510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solidFill>
                  <a:srgbClr val="FF0000"/>
                </a:solidFill>
              </a:rPr>
              <a:t> </a:t>
            </a:r>
            <a:r>
              <a:rPr lang="uk-UA" sz="3200" b="1" i="1" dirty="0" smtClean="0">
                <a:solidFill>
                  <a:srgbClr val="FF0000"/>
                </a:solidFill>
              </a:rPr>
              <a:t>        </a:t>
            </a:r>
            <a:r>
              <a:rPr lang="uk-UA" sz="7200" b="1" i="1" dirty="0" smtClean="0">
                <a:solidFill>
                  <a:srgbClr val="FF0000"/>
                </a:solidFill>
              </a:rPr>
              <a:t>х      </a:t>
            </a:r>
            <a:endParaRPr lang="uk-UA" sz="7200" b="1" i="1" dirty="0">
              <a:solidFill>
                <a:srgbClr val="FF0000"/>
              </a:solidFill>
            </a:endParaRPr>
          </a:p>
        </p:txBody>
      </p:sp>
      <p:sp>
        <p:nvSpPr>
          <p:cNvPr id="26" name="Прямокутник 25"/>
          <p:cNvSpPr/>
          <p:nvPr/>
        </p:nvSpPr>
        <p:spPr>
          <a:xfrm rot="10800000" flipV="1">
            <a:off x="3491881" y="5760033"/>
            <a:ext cx="6776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i="1" dirty="0" smtClean="0">
                <a:solidFill>
                  <a:srgbClr val="FF0000"/>
                </a:solidFill>
              </a:rPr>
              <a:t>Х</a:t>
            </a:r>
          </a:p>
          <a:p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346344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rgbClr val="00B050"/>
                </a:solidFill>
              </a:rPr>
              <a:t>АНАНАС</a:t>
            </a:r>
            <a:endParaRPr lang="uk-UA" sz="8000" b="1" i="1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252519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412776"/>
            <a:ext cx="338437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771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539552" y="620689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rgbClr val="FF0000"/>
                </a:solidFill>
              </a:rPr>
              <a:t>Домашнє </a:t>
            </a:r>
            <a:r>
              <a:rPr lang="ru-RU" sz="4000" b="1" i="1" dirty="0" smtClean="0">
                <a:solidFill>
                  <a:srgbClr val="FF0000"/>
                </a:solidFill>
              </a:rPr>
              <a:t>   завдання.</a:t>
            </a:r>
          </a:p>
          <a:p>
            <a:r>
              <a:rPr lang="ru-RU" sz="4000" b="1" i="1" dirty="0" smtClean="0">
                <a:solidFill>
                  <a:srgbClr val="FF0000"/>
                </a:solidFill>
              </a:rPr>
              <a:t> </a:t>
            </a:r>
            <a:r>
              <a:rPr lang="ru-RU" sz="4000" b="1" i="1" dirty="0">
                <a:solidFill>
                  <a:srgbClr val="002060"/>
                </a:solidFill>
              </a:rPr>
              <a:t>Підручник </a:t>
            </a:r>
            <a:r>
              <a:rPr lang="ru-RU" sz="4000" b="1" i="1" dirty="0" smtClean="0">
                <a:solidFill>
                  <a:srgbClr val="002060"/>
                </a:solidFill>
              </a:rPr>
              <a:t>   с</a:t>
            </a:r>
            <a:r>
              <a:rPr lang="ru-RU" sz="4000" b="1" i="1" dirty="0">
                <a:solidFill>
                  <a:srgbClr val="002060"/>
                </a:solidFill>
              </a:rPr>
              <a:t>. 73 </a:t>
            </a:r>
            <a:r>
              <a:rPr lang="ru-RU" sz="4000" b="1" i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 вирази 417,   </a:t>
            </a:r>
            <a:r>
              <a:rPr lang="ru-RU" sz="4000" b="1" i="1" dirty="0">
                <a:solidFill>
                  <a:srgbClr val="002060"/>
                </a:solidFill>
              </a:rPr>
              <a:t>задача 418. </a:t>
            </a:r>
            <a:endParaRPr lang="uk-UA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2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50:10*6 2*2*10 10*2:5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3447" cy="726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62" y="2492896"/>
            <a:ext cx="385192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84" y="836712"/>
            <a:ext cx="3810000" cy="143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29" y="4149080"/>
            <a:ext cx="3581095" cy="1833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4282582" y="404664"/>
            <a:ext cx="30977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4800" b="1" dirty="0"/>
          </a:p>
          <a:p>
            <a:r>
              <a:rPr lang="uk-UA" sz="4800" b="1" dirty="0" smtClean="0"/>
              <a:t>50:10*6 </a:t>
            </a:r>
          </a:p>
          <a:p>
            <a:endParaRPr lang="uk-UA" sz="4800" b="1" dirty="0"/>
          </a:p>
          <a:p>
            <a:r>
              <a:rPr lang="uk-UA" sz="4800" b="1" dirty="0" smtClean="0"/>
              <a:t>2*2*10 </a:t>
            </a:r>
          </a:p>
          <a:p>
            <a:endParaRPr lang="uk-UA" sz="4800" b="1" dirty="0"/>
          </a:p>
          <a:p>
            <a:endParaRPr lang="uk-UA" sz="4800" b="1" dirty="0" smtClean="0"/>
          </a:p>
          <a:p>
            <a:r>
              <a:rPr lang="uk-UA" sz="4800" b="1" dirty="0" smtClean="0"/>
              <a:t>10*2:5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62247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1057</TotalTime>
  <Words>246</Words>
  <Application>Microsoft Office PowerPoint</Application>
  <PresentationFormat>Екран (4:3)</PresentationFormat>
  <Paragraphs>145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18" baseType="lpstr">
      <vt:lpstr>Тема Office</vt:lpstr>
      <vt:lpstr>«Закріплення множення і ділення чисел на 10. Обчислення виразів. Розв’язування задач»</vt:lpstr>
      <vt:lpstr>Презентація PowerPoint</vt:lpstr>
      <vt:lpstr>Дев’ятнадцяте  листопада Класна  робота</vt:lpstr>
      <vt:lpstr>Презентація PowerPoint</vt:lpstr>
      <vt:lpstr>1) 100:10      2)  10*8   3)   2*10  </vt:lpstr>
      <vt:lpstr>   Буратіно купив 7 пиріжків  по 10 грн кожен. Скільки  грошей  витратив Буратіно на всю покупку?</vt:lpstr>
      <vt:lpstr>  Ширина  прямокутника  5 см, вона складає четверту частину довжини.  Чому дорівнює довжина прямокутника?</vt:lpstr>
      <vt:lpstr>    Ширина прямокутника  5 см, довжина  - 20см. Знайди периметр цього прямокутника.  </vt:lpstr>
      <vt:lpstr>А</vt:lpstr>
      <vt:lpstr>Вирази 411</vt:lpstr>
      <vt:lpstr>Вирази  411</vt:lpstr>
      <vt:lpstr>Презентація PowerPoint</vt:lpstr>
      <vt:lpstr>Рівняння  413</vt:lpstr>
      <vt:lpstr>З а д а ч а    415</vt:lpstr>
      <vt:lpstr>АНАНАС</vt:lpstr>
      <vt:lpstr>Презентація PowerPoint</vt:lpstr>
      <vt:lpstr>50:10*6 2*2*10 10*2:5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RePack by Diakov</cp:lastModifiedBy>
  <cp:revision>71</cp:revision>
  <dcterms:created xsi:type="dcterms:W3CDTF">2021-11-09T08:44:20Z</dcterms:created>
  <dcterms:modified xsi:type="dcterms:W3CDTF">2023-02-07T12:06:07Z</dcterms:modified>
</cp:coreProperties>
</file>