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4" r:id="rId2"/>
    <p:sldId id="256" r:id="rId3"/>
    <p:sldId id="257" r:id="rId4"/>
    <p:sldId id="258" r:id="rId5"/>
    <p:sldId id="259" r:id="rId6"/>
    <p:sldId id="260" r:id="rId7"/>
    <p:sldId id="263" r:id="rId8"/>
    <p:sldId id="261" r:id="rId9"/>
    <p:sldId id="262" r:id="rId10"/>
    <p:sldId id="264" r:id="rId11"/>
    <p:sldId id="270" r:id="rId12"/>
    <p:sldId id="265" r:id="rId13"/>
    <p:sldId id="266" r:id="rId14"/>
    <p:sldId id="272" r:id="rId15"/>
    <p:sldId id="267" r:id="rId16"/>
    <p:sldId id="271" r:id="rId17"/>
    <p:sldId id="268" r:id="rId18"/>
    <p:sldId id="269" r:id="rId19"/>
    <p:sldId id="273" r:id="rId20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7664" y="1982011"/>
            <a:ext cx="7344816" cy="1440160"/>
          </a:xfrm>
        </p:spPr>
        <p:txBody>
          <a:bodyPr/>
          <a:lstStyle>
            <a:lvl1pPr>
              <a:defRPr b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1ACB9878-6CF6-4394-98DB-A001E131A820}" type="datetimeFigureOut">
              <a:rPr lang="uk-UA" smtClean="0"/>
              <a:t>22.11.2020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BA2427EB-1D9A-40DA-B92E-B764301A1BF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15642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1ACB9878-6CF6-4394-98DB-A001E131A820}" type="datetimeFigureOut">
              <a:rPr lang="uk-UA" smtClean="0"/>
              <a:t>22.11.2020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BA2427EB-1D9A-40DA-B92E-B764301A1BF9}" type="slidenum">
              <a:rPr lang="uk-UA" smtClean="0"/>
              <a:t>‹#›</a:t>
            </a:fld>
            <a:endParaRPr lang="uk-UA"/>
          </a:p>
        </p:txBody>
      </p:sp>
      <p:sp>
        <p:nvSpPr>
          <p:cNvPr id="12" name="Номер слайда 5"/>
          <p:cNvSpPr txBox="1">
            <a:spLocks/>
          </p:cNvSpPr>
          <p:nvPr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251520" y="45855"/>
            <a:ext cx="5472608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1" name="Текст 2"/>
          <p:cNvSpPr>
            <a:spLocks noGrp="1"/>
          </p:cNvSpPr>
          <p:nvPr>
            <p:ph idx="1"/>
          </p:nvPr>
        </p:nvSpPr>
        <p:spPr>
          <a:xfrm>
            <a:off x="251520" y="1124744"/>
            <a:ext cx="7416824" cy="37444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43014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799" y="4406900"/>
            <a:ext cx="57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71799" y="2906713"/>
            <a:ext cx="572291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1ACB9878-6CF6-4394-98DB-A001E131A820}" type="datetimeFigureOut">
              <a:rPr lang="uk-UA" smtClean="0"/>
              <a:t>22.11.2020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BA2427EB-1D9A-40DA-B92E-B764301A1BF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02665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2060848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2071389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1ACB9878-6CF6-4394-98DB-A001E131A820}" type="datetimeFigureOut">
              <a:rPr lang="uk-UA" smtClean="0"/>
              <a:t>22.11.2020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BA2427EB-1D9A-40DA-B92E-B764301A1BF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891339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916832"/>
            <a:ext cx="4176464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1520" y="2556594"/>
            <a:ext cx="4176464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1934294"/>
            <a:ext cx="4248472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6016" y="2574056"/>
            <a:ext cx="4248472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375310" y="6410896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ACB9878-6CF6-4394-98DB-A001E131A820}" type="datetimeFigureOut">
              <a:rPr lang="uk-UA" smtClean="0"/>
              <a:t>22.11.2020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154184" y="6356350"/>
            <a:ext cx="164959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471310" y="6356350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A2427EB-1D9A-40DA-B92E-B764301A1BF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65993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ACB9878-6CF6-4394-98DB-A001E131A820}" type="datetimeFigureOut">
              <a:rPr lang="uk-UA" smtClean="0"/>
              <a:t>22.11.2020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A2427EB-1D9A-40DA-B92E-B764301A1BF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172457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ACB9878-6CF6-4394-98DB-A001E131A820}" type="datetimeFigureOut">
              <a:rPr lang="uk-UA" smtClean="0"/>
              <a:t>22.11.2020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A2427EB-1D9A-40DA-B92E-B764301A1BF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615951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ACB9878-6CF6-4394-98DB-A001E131A820}" type="datetimeFigureOut">
              <a:rPr lang="uk-UA" smtClean="0"/>
              <a:t>22.11.2020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A2427EB-1D9A-40DA-B92E-B764301A1BF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4548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ACB9878-6CF6-4394-98DB-A001E131A820}" type="datetimeFigureOut">
              <a:rPr lang="uk-UA" smtClean="0"/>
              <a:t>22.11.2020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A2427EB-1D9A-40DA-B92E-B764301A1BF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75860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ACB9878-6CF6-4394-98DB-A001E131A820}" type="datetimeFigureOut">
              <a:rPr lang="uk-UA" smtClean="0"/>
              <a:t>22.11.2020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A2427EB-1D9A-40DA-B92E-B764301A1BF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078804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ACB9878-6CF6-4394-98DB-A001E131A820}" type="datetimeFigureOut">
              <a:rPr lang="uk-UA" smtClean="0"/>
              <a:t>22.11.2020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A2427EB-1D9A-40DA-B92E-B764301A1BF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983695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B9878-6CF6-4394-98DB-A001E131A820}" type="datetimeFigureOut">
              <a:rPr lang="uk-UA" smtClean="0"/>
              <a:t>22.11.2020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427EB-1D9A-40DA-B92E-B764301A1BF9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s://presentation-creation.ru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5855"/>
            <a:ext cx="5472608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124744"/>
            <a:ext cx="7416824" cy="37444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1ACB9878-6CF6-4394-98DB-A001E131A820}" type="datetimeFigureOut">
              <a:rPr lang="uk-UA" smtClean="0"/>
              <a:t>22.11.2020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BA2427EB-1D9A-40DA-B92E-B764301A1BF9}" type="slidenum">
              <a:rPr lang="uk-UA" smtClean="0"/>
              <a:t>‹#›</a:t>
            </a:fld>
            <a:endParaRPr lang="uk-UA"/>
          </a:p>
        </p:txBody>
      </p:sp>
      <p:pic>
        <p:nvPicPr>
          <p:cNvPr id="7" name="Рисунок 6">
            <a:hlinkClick r:id="rId15"/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2">
              <a:lumMod val="7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s://www.unicef.org/ukraine/dance-against-virus?utm_source=facebook&amp;utm_medium=social&amp;utm_campaign=dance_against_virus&amp;fbclid=IwAR0vzT4waZ2YmbXiDd6wLHx34J1dQAsUHX0jLXa_jpUP05hh9tit2PQZVug" TargetMode="Externa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solidFill>
                  <a:srgbClr val="7030A0"/>
                </a:solidFill>
                <a:latin typeface="Comic Sans MS" pitchFamily="66" charset="0"/>
              </a:rPr>
              <a:t>Закріплення</a:t>
            </a:r>
            <a:r>
              <a:rPr lang="ru-RU" dirty="0" smtClean="0">
                <a:solidFill>
                  <a:srgbClr val="7030A0"/>
                </a:solidFill>
                <a:latin typeface="Comic Sans MS" pitchFamily="66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latin typeface="Comic Sans MS" pitchFamily="66" charset="0"/>
              </a:rPr>
              <a:t>звукових</a:t>
            </a:r>
            <a:r>
              <a:rPr lang="ru-RU" dirty="0" smtClean="0">
                <a:solidFill>
                  <a:srgbClr val="7030A0"/>
                </a:solidFill>
                <a:latin typeface="Comic Sans MS" pitchFamily="66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latin typeface="Comic Sans MS" pitchFamily="66" charset="0"/>
              </a:rPr>
              <a:t>значень</a:t>
            </a:r>
            <a:r>
              <a:rPr lang="ru-RU" dirty="0" smtClean="0">
                <a:solidFill>
                  <a:srgbClr val="7030A0"/>
                </a:solidFill>
                <a:latin typeface="Comic Sans MS" pitchFamily="66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latin typeface="Comic Sans MS" pitchFamily="66" charset="0"/>
              </a:rPr>
              <a:t>букви</a:t>
            </a:r>
            <a:r>
              <a:rPr lang="ru-RU" dirty="0" smtClean="0">
                <a:solidFill>
                  <a:srgbClr val="7030A0"/>
                </a:solidFill>
                <a:latin typeface="Comic Sans MS" pitchFamily="66" charset="0"/>
              </a:rPr>
              <a:t> «</a:t>
            </a:r>
            <a:r>
              <a:rPr lang="ru-RU" dirty="0" err="1" smtClean="0">
                <a:solidFill>
                  <a:srgbClr val="7030A0"/>
                </a:solidFill>
                <a:latin typeface="Comic Sans MS" pitchFamily="66" charset="0"/>
              </a:rPr>
              <a:t>ес</a:t>
            </a:r>
            <a:r>
              <a:rPr lang="ru-RU" dirty="0" smtClean="0">
                <a:solidFill>
                  <a:srgbClr val="7030A0"/>
                </a:solidFill>
                <a:latin typeface="Comic Sans MS" pitchFamily="66" charset="0"/>
              </a:rPr>
              <a:t>». Велика буква «С». </a:t>
            </a:r>
            <a:r>
              <a:rPr lang="ru-RU" dirty="0" smtClean="0">
                <a:solidFill>
                  <a:srgbClr val="7030A0"/>
                </a:solidFill>
                <a:latin typeface="Comic Sans MS" pitchFamily="66" charset="0"/>
              </a:rPr>
              <a:t/>
            </a:r>
            <a:br>
              <a:rPr lang="ru-RU" dirty="0" smtClean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ru-RU" dirty="0" err="1" smtClean="0">
                <a:solidFill>
                  <a:srgbClr val="7030A0"/>
                </a:solidFill>
                <a:latin typeface="Comic Sans MS" pitchFamily="66" charset="0"/>
              </a:rPr>
              <a:t>Читання</a:t>
            </a:r>
            <a:r>
              <a:rPr lang="ru-RU" dirty="0" smtClean="0">
                <a:solidFill>
                  <a:srgbClr val="7030A0"/>
                </a:solidFill>
                <a:latin typeface="Comic Sans MS" pitchFamily="66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latin typeface="Comic Sans MS" pitchFamily="66" charset="0"/>
              </a:rPr>
              <a:t>слів</a:t>
            </a:r>
            <a:r>
              <a:rPr lang="ru-RU" dirty="0" smtClean="0">
                <a:solidFill>
                  <a:srgbClr val="7030A0"/>
                </a:solidFill>
                <a:latin typeface="Comic Sans MS" pitchFamily="66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latin typeface="Comic Sans MS" pitchFamily="66" charset="0"/>
              </a:rPr>
              <a:t>і</a:t>
            </a:r>
            <a:r>
              <a:rPr lang="ru-RU" dirty="0" smtClean="0">
                <a:solidFill>
                  <a:srgbClr val="7030A0"/>
                </a:solidFill>
                <a:latin typeface="Comic Sans MS" pitchFamily="66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latin typeface="Comic Sans MS" pitchFamily="66" charset="0"/>
              </a:rPr>
              <a:t>речень</a:t>
            </a:r>
            <a:r>
              <a:rPr lang="ru-RU" dirty="0" smtClean="0">
                <a:solidFill>
                  <a:srgbClr val="7030A0"/>
                </a:solidFill>
                <a:latin typeface="Comic Sans MS" pitchFamily="66" charset="0"/>
              </a:rPr>
              <a:t>.</a:t>
            </a:r>
            <a:endParaRPr lang="uk-UA" dirty="0">
              <a:solidFill>
                <a:srgbClr val="7030A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 descr="Calico_Jack_Pirate_Flag_3x5_2000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7837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 descr="41799510-island-ocean-sea-map-carto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1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1027" name="Picture 3" descr="D:\Альфанята\Правила роботи в групі\thumb_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4429132"/>
            <a:ext cx="2952750" cy="22193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2" name="Picture 8" descr="D:\Альфанята\Правила роботи в групі\thumb_2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0"/>
            <a:ext cx="2952750" cy="22193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 descr="thumb_2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488" y="0"/>
            <a:ext cx="2952750" cy="22193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 descr="thumb_19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14554"/>
            <a:ext cx="2952750" cy="22193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 descr="thumb_18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28926" y="2285992"/>
            <a:ext cx="2952750" cy="22193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Рисунок 20" descr="thumb_17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43570" y="2143116"/>
            <a:ext cx="2952750" cy="22193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 descr="thumb_15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43570" y="0"/>
            <a:ext cx="2952750" cy="22193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85728"/>
            <a:ext cx="7772400" cy="1470025"/>
          </a:xfrm>
        </p:spPr>
        <p:txBody>
          <a:bodyPr/>
          <a:lstStyle/>
          <a:p>
            <a:r>
              <a:rPr lang="uk-UA" b="1" dirty="0" smtClean="0">
                <a:solidFill>
                  <a:srgbClr val="7030A0"/>
                </a:solidFill>
                <a:latin typeface="Comic Sans MS" pitchFamily="66" charset="0"/>
              </a:rPr>
              <a:t>Гра « Відшукай звук с у словах»</a:t>
            </a:r>
            <a:endParaRPr lang="uk-UA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4" name="Рисунок 3" descr="image-catalog-fotobank-1614261-1100x900.jpg"/>
          <p:cNvPicPr>
            <a:picLocks noChangeAspect="1"/>
          </p:cNvPicPr>
          <p:nvPr/>
        </p:nvPicPr>
        <p:blipFill>
          <a:blip r:embed="rId2"/>
          <a:srcRect l="34659" r="36364"/>
          <a:stretch>
            <a:fillRect/>
          </a:stretch>
        </p:blipFill>
        <p:spPr>
          <a:xfrm>
            <a:off x="3500430" y="1571612"/>
            <a:ext cx="1357322" cy="3832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Рисунок 7" descr="FB_IMG_16047303067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50" y="0"/>
            <a:ext cx="1809750" cy="3362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6" name="Рисунок 6" descr="FB_IMG_160473030886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0"/>
            <a:ext cx="1781175" cy="2447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5" name="Рисунок 5" descr="FB_IMG_160473031999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0"/>
            <a:ext cx="2266950" cy="2552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4" name="Рисунок 4" descr="FB_IMG_160473033396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285992"/>
            <a:ext cx="1619250" cy="2838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3" name="Рисунок 2" descr="FB_IMG_160473094168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00496" y="4786322"/>
            <a:ext cx="1838325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Рисунок 1" descr="FB_IMG_160473096180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00166" y="2428868"/>
            <a:ext cx="2647950" cy="2647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Рисунок 8" descr="unnamed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1971675" cy="2371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Рисунок 9" descr="характер-абрикоса-шаржа-107127826"/>
          <p:cNvPicPr>
            <a:picLocks noChangeAspect="1" noChangeArrowheads="1"/>
          </p:cNvPicPr>
          <p:nvPr/>
        </p:nvPicPr>
        <p:blipFill>
          <a:blip r:embed="rId9" cstate="print"/>
          <a:srcRect b="8524"/>
          <a:stretch>
            <a:fillRect/>
          </a:stretch>
        </p:blipFill>
        <p:spPr bwMode="auto">
          <a:xfrm>
            <a:off x="4071934" y="2285992"/>
            <a:ext cx="2409825" cy="2352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9" name="Рисунок 10" descr="photo-640x640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715140" y="3000372"/>
            <a:ext cx="2143125" cy="2143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3819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 </a:t>
            </a: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0" y="6267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</a:t>
            </a: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11658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</a:t>
            </a: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2" name="Rectangle 14"/>
          <p:cNvSpPr>
            <a:spLocks noChangeArrowheads="1"/>
          </p:cNvSpPr>
          <p:nvPr/>
        </p:nvSpPr>
        <p:spPr bwMode="auto">
          <a:xfrm>
            <a:off x="0" y="16135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3" name="Rectangle 15"/>
          <p:cNvSpPr>
            <a:spLocks noChangeArrowheads="1"/>
          </p:cNvSpPr>
          <p:nvPr/>
        </p:nvSpPr>
        <p:spPr bwMode="auto">
          <a:xfrm>
            <a:off x="0" y="18507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</a:t>
            </a: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4" name="Rectangle 16"/>
          <p:cNvSpPr>
            <a:spLocks noChangeArrowheads="1"/>
          </p:cNvSpPr>
          <p:nvPr/>
        </p:nvSpPr>
        <p:spPr bwMode="auto">
          <a:xfrm>
            <a:off x="0" y="20859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0"/>
            <a:ext cx="7772400" cy="1470025"/>
          </a:xfrm>
        </p:spPr>
        <p:txBody>
          <a:bodyPr>
            <a:normAutofit/>
          </a:bodyPr>
          <a:lstStyle/>
          <a:p>
            <a:r>
              <a:rPr lang="uk-UA" sz="6000" b="1" dirty="0" smtClean="0">
                <a:solidFill>
                  <a:srgbClr val="7030A0"/>
                </a:solidFill>
                <a:latin typeface="Comic Sans MS" pitchFamily="66" charset="0"/>
              </a:rPr>
              <a:t>Напиши слово</a:t>
            </a:r>
            <a:endParaRPr lang="uk-UA" sz="60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4" name="Рисунок 3" descr="image-catalog-fotobank-1614261-1100x900.jpg"/>
          <p:cNvPicPr>
            <a:picLocks noChangeAspect="1"/>
          </p:cNvPicPr>
          <p:nvPr/>
        </p:nvPicPr>
        <p:blipFill>
          <a:blip r:embed="rId2"/>
          <a:srcRect l="34659" r="36364"/>
          <a:stretch>
            <a:fillRect/>
          </a:stretch>
        </p:blipFill>
        <p:spPr>
          <a:xfrm>
            <a:off x="3500430" y="1142984"/>
            <a:ext cx="1357322" cy="3832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928794" y="357166"/>
          <a:ext cx="5509402" cy="4064001"/>
        </p:xfrm>
        <a:graphic>
          <a:graphicData uri="http://schemas.openxmlformats.org/drawingml/2006/table">
            <a:tbl>
              <a:tblPr/>
              <a:tblGrid>
                <a:gridCol w="2754412"/>
                <a:gridCol w="2754990"/>
              </a:tblGrid>
              <a:tr h="13546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416" marR="624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416" marR="624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46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416" marR="624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416" marR="624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46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416" marR="624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416" marR="624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9459" name="Рисунок 0" descr="Без названия.jpg"/>
          <p:cNvPicPr>
            <a:picLocks noChangeAspect="1" noChangeArrowheads="1"/>
          </p:cNvPicPr>
          <p:nvPr/>
        </p:nvPicPr>
        <p:blipFill>
          <a:blip r:embed="rId2"/>
          <a:srcRect t="10889" b="8995"/>
          <a:stretch>
            <a:fillRect/>
          </a:stretch>
        </p:blipFill>
        <p:spPr bwMode="auto">
          <a:xfrm>
            <a:off x="2428860" y="500042"/>
            <a:ext cx="1285852" cy="1034272"/>
          </a:xfrm>
          <a:prstGeom prst="rect">
            <a:avLst/>
          </a:prstGeom>
          <a:noFill/>
        </p:spPr>
      </p:pic>
      <p:pic>
        <p:nvPicPr>
          <p:cNvPr id="19458" name="Рисунок 1" descr="Без названия (1).jpg"/>
          <p:cNvPicPr>
            <a:picLocks noChangeAspect="1" noChangeArrowheads="1"/>
          </p:cNvPicPr>
          <p:nvPr/>
        </p:nvPicPr>
        <p:blipFill>
          <a:blip r:embed="rId3"/>
          <a:srcRect t="10825" b="10690"/>
          <a:stretch>
            <a:fillRect/>
          </a:stretch>
        </p:blipFill>
        <p:spPr bwMode="auto">
          <a:xfrm>
            <a:off x="2500298" y="1928802"/>
            <a:ext cx="1500166" cy="784606"/>
          </a:xfrm>
          <a:prstGeom prst="rect">
            <a:avLst/>
          </a:prstGeom>
          <a:noFill/>
        </p:spPr>
      </p:pic>
      <p:pic>
        <p:nvPicPr>
          <p:cNvPr id="19457" name="Рисунок 2" descr="Без названия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612" y="3143248"/>
            <a:ext cx="928694" cy="11561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3429000"/>
            <a:ext cx="5429288" cy="1470025"/>
          </a:xfrm>
        </p:spPr>
        <p:txBody>
          <a:bodyPr/>
          <a:lstStyle/>
          <a:p>
            <a:r>
              <a:rPr lang="uk-UA" b="1" dirty="0" smtClean="0">
                <a:solidFill>
                  <a:srgbClr val="7030A0"/>
                </a:solidFill>
                <a:latin typeface="Comic Sans MS" pitchFamily="66" charset="0"/>
              </a:rPr>
              <a:t>ЧИСТОМОВКА</a:t>
            </a:r>
            <a:endParaRPr lang="uk-UA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4" name="Рисунок 3" descr="008.jpg"/>
          <p:cNvPicPr>
            <a:picLocks noChangeAspect="1"/>
          </p:cNvPicPr>
          <p:nvPr/>
        </p:nvPicPr>
        <p:blipFill>
          <a:blip r:embed="rId2"/>
          <a:srcRect l="5468" t="18750" r="10156" b="33333"/>
          <a:stretch>
            <a:fillRect/>
          </a:stretch>
        </p:blipFill>
        <p:spPr>
          <a:xfrm>
            <a:off x="214282" y="214290"/>
            <a:ext cx="7715304" cy="3286148"/>
          </a:xfrm>
          <a:prstGeom prst="rect">
            <a:avLst/>
          </a:prstGeom>
        </p:spPr>
      </p:pic>
      <p:pic>
        <p:nvPicPr>
          <p:cNvPr id="5" name="Рисунок 4" descr="61b08be654cc089ea73f2bbba9aa295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2198" y="2928934"/>
            <a:ext cx="2295149" cy="312115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357166"/>
            <a:ext cx="7772400" cy="428628"/>
          </a:xfrm>
        </p:spPr>
        <p:txBody>
          <a:bodyPr>
            <a:normAutofit fontScale="90000"/>
          </a:bodyPr>
          <a:lstStyle/>
          <a:p>
            <a:r>
              <a:rPr lang="en-US" sz="1000" dirty="0" smtClean="0">
                <a:hlinkClick r:id="rId2"/>
              </a:rPr>
              <a:t>https://</a:t>
            </a:r>
            <a:r>
              <a:rPr lang="en-US" sz="1000" dirty="0" smtClean="0">
                <a:hlinkClick r:id="rId2"/>
              </a:rPr>
              <a:t>www.unicef.org/ukraine/dance-against-virus?utm_source=facebook&amp;utm_medium=social&amp;utm_campaign=dance_against_virus&amp;fbclid=IwAR0vzT4waZ2YmbXiDd6wLHx34J1dQAsUHX0jLXa_jpUP05hh9tit2PQZVug</a:t>
            </a:r>
            <a:r>
              <a:rPr lang="uk-UA" sz="1000" dirty="0" smtClean="0"/>
              <a:t> </a:t>
            </a:r>
            <a:endParaRPr lang="uk-UA" sz="1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571536" y="2285992"/>
            <a:ext cx="4486284" cy="1042998"/>
          </a:xfrm>
        </p:spPr>
        <p:txBody>
          <a:bodyPr>
            <a:normAutofit/>
          </a:bodyPr>
          <a:lstStyle/>
          <a:p>
            <a:r>
              <a:rPr lang="uk-UA" sz="6000" b="1" dirty="0" err="1" smtClean="0">
                <a:solidFill>
                  <a:srgbClr val="7030A0"/>
                </a:solidFill>
                <a:latin typeface="Comic Sans MS" pitchFamily="66" charset="0"/>
              </a:rPr>
              <a:t>Руханка</a:t>
            </a:r>
            <a:endParaRPr lang="uk-UA" sz="60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4" name="Рисунок 3" descr="depositphotos_9396278-stock-illustration-pirat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928670"/>
            <a:ext cx="3097485" cy="3428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5000628" y="2571744"/>
            <a:ext cx="4486284" cy="10429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sz="6000" b="1" i="0" u="none" strike="noStrike" kern="1200" cap="none" spc="0" normalizeH="0" baseline="0" noProof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Руханка</a:t>
            </a:r>
            <a:endParaRPr kumimoji="0" lang="uk-UA" sz="60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7772400" cy="1470025"/>
          </a:xfrm>
        </p:spPr>
        <p:txBody>
          <a:bodyPr>
            <a:normAutofit/>
          </a:bodyPr>
          <a:lstStyle/>
          <a:p>
            <a:r>
              <a:rPr lang="uk-UA" sz="6000" b="1" dirty="0" smtClean="0">
                <a:solidFill>
                  <a:srgbClr val="7030A0"/>
                </a:solidFill>
                <a:latin typeface="Comic Sans MS" pitchFamily="66" charset="0"/>
              </a:rPr>
              <a:t>Робота з книжкою</a:t>
            </a:r>
            <a:endParaRPr lang="uk-UA" sz="60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 l="13726" t="19531" r="54429" b="8203"/>
          <a:stretch>
            <a:fillRect/>
          </a:stretch>
        </p:blipFill>
        <p:spPr bwMode="auto">
          <a:xfrm>
            <a:off x="2786050" y="1214422"/>
            <a:ext cx="3143272" cy="4010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Рисунок 4" descr="32958639-illustration-of-a-pirate-on-an-islan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285720" y="1285860"/>
            <a:ext cx="2398210" cy="29467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 l="8236" r="5563"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 l="14275" t="17578" r="7759" b="37500"/>
          <a:stretch>
            <a:fillRect/>
          </a:stretch>
        </p:blipFill>
        <p:spPr bwMode="auto">
          <a:xfrm>
            <a:off x="357158" y="928670"/>
            <a:ext cx="8001056" cy="2591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7772400" cy="1470025"/>
          </a:xfrm>
        </p:spPr>
        <p:txBody>
          <a:bodyPr>
            <a:normAutofit/>
          </a:bodyPr>
          <a:lstStyle/>
          <a:p>
            <a:pPr lvl="0"/>
            <a:r>
              <a:rPr lang="uk-UA" sz="6000" b="1" dirty="0" smtClean="0">
                <a:solidFill>
                  <a:srgbClr val="7030A0"/>
                </a:solidFill>
                <a:latin typeface="Comic Sans MS" pitchFamily="66" charset="0"/>
              </a:rPr>
              <a:t>Крісло </a:t>
            </a:r>
            <a:r>
              <a:rPr lang="uk-UA" sz="6000" b="1" dirty="0" smtClean="0">
                <a:solidFill>
                  <a:srgbClr val="7030A0"/>
                </a:solidFill>
                <a:latin typeface="Comic Sans MS" pitchFamily="66" charset="0"/>
              </a:rPr>
              <a:t>автора</a:t>
            </a:r>
            <a:endParaRPr lang="uk-UA" sz="6000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 descr="a-pirate-with-kids-on-island-illustration-MNPYRF.jpg"/>
          <p:cNvPicPr>
            <a:picLocks noChangeAspect="1"/>
          </p:cNvPicPr>
          <p:nvPr/>
        </p:nvPicPr>
        <p:blipFill>
          <a:blip r:embed="rId2"/>
          <a:srcRect b="10335"/>
          <a:stretch>
            <a:fillRect/>
          </a:stretch>
        </p:blipFill>
        <p:spPr>
          <a:xfrm>
            <a:off x="1643042" y="1285860"/>
            <a:ext cx="5000660" cy="3355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 l="17020" t="24414" r="54978" b="54102"/>
          <a:stretch>
            <a:fillRect/>
          </a:stretch>
        </p:blipFill>
        <p:spPr bwMode="auto">
          <a:xfrm>
            <a:off x="285720" y="571480"/>
            <a:ext cx="7783439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7772400" cy="1470025"/>
          </a:xfrm>
        </p:spPr>
        <p:txBody>
          <a:bodyPr>
            <a:normAutofit/>
          </a:bodyPr>
          <a:lstStyle/>
          <a:p>
            <a:r>
              <a:rPr lang="uk-UA" sz="6000" b="1" dirty="0" smtClean="0">
                <a:solidFill>
                  <a:srgbClr val="7030A0"/>
                </a:solidFill>
                <a:latin typeface="Comic Sans MS" pitchFamily="66" charset="0"/>
              </a:rPr>
              <a:t>Прочитай другу</a:t>
            </a:r>
            <a:endParaRPr lang="uk-UA" sz="60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4" name="Рисунок 3" descr="пират-острова-крюка-малый-144781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1785926"/>
            <a:ext cx="3433778" cy="35711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 l="15373" t="24414" r="57723" b="39453"/>
          <a:stretch>
            <a:fillRect/>
          </a:stretch>
        </p:blipFill>
        <p:spPr bwMode="auto">
          <a:xfrm>
            <a:off x="1643042" y="214290"/>
            <a:ext cx="5715008" cy="4315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 l="1647" t="6836" r="7210" b="10156"/>
          <a:stretch>
            <a:fillRect/>
          </a:stretch>
        </p:blipFill>
        <p:spPr bwMode="auto">
          <a:xfrm>
            <a:off x="214282" y="0"/>
            <a:ext cx="8715436" cy="4462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ират-в-острове-сокровища-689594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214818" cy="42148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D:\Альфанята\навчання грамоти звуки\game-coin-crown-game-interface-gold-game-coin-crown-game-interface-gold-vector-cartoon-style-isolated-114627023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285728"/>
            <a:ext cx="3351947" cy="34002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6626" name="AutoShape 2"/>
          <p:cNvSpPr>
            <a:spLocks noChangeArrowheads="1"/>
          </p:cNvSpPr>
          <p:nvPr/>
        </p:nvSpPr>
        <p:spPr bwMode="auto">
          <a:xfrm>
            <a:off x="5214942" y="2500306"/>
            <a:ext cx="1419225" cy="327025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ABF8F"/>
              </a:gs>
              <a:gs pos="50000">
                <a:srgbClr val="F79646"/>
              </a:gs>
              <a:gs pos="100000">
                <a:srgbClr val="FABF8F"/>
              </a:gs>
            </a:gsLst>
            <a:lin ang="5400000" scaled="1"/>
          </a:gradFill>
          <a:ln w="12700">
            <a:solidFill>
              <a:srgbClr val="E36C0A"/>
            </a:solidFill>
            <a:round/>
            <a:headEnd/>
            <a:tailEnd/>
          </a:ln>
          <a:effectLst>
            <a:outerShdw dist="28398" dir="3806097" algn="ctr" rotWithShape="0">
              <a:srgbClr val="974706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cap="none" normalizeH="0" baseline="0" smtClean="0">
                <a:ln>
                  <a:noFill/>
                </a:ln>
                <a:solidFill>
                  <a:srgbClr val="7030A0"/>
                </a:solidFill>
                <a:effectLst/>
                <a:latin typeface="Comic Sans MS" pitchFamily="66" charset="0"/>
                <a:cs typeface="Arial" pitchFamily="34" charset="0"/>
              </a:rPr>
              <a:t>ALPHA</a:t>
            </a:r>
            <a:r>
              <a:rPr kumimoji="0" lang="uk-UA" sz="1100" b="1" i="0" u="none" strike="noStrike" cap="none" normalizeH="0" baseline="0" smtClean="0">
                <a:ln>
                  <a:noFill/>
                </a:ln>
                <a:solidFill>
                  <a:srgbClr val="7030A0"/>
                </a:solidFill>
                <a:effectLst/>
                <a:latin typeface="Comic Sans MS" pitchFamily="66" charset="0"/>
                <a:cs typeface="Arial" pitchFamily="34" charset="0"/>
              </a:rPr>
              <a:t>нята</a:t>
            </a: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okrovisha-pod-vodoy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sokrovisha-pod-vodoy</Template>
  <TotalTime>136</TotalTime>
  <Words>43</Words>
  <Application>Microsoft Office PowerPoint</Application>
  <PresentationFormat>Экран (4:3)</PresentationFormat>
  <Paragraphs>17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sokrovisha-pod-vodoy</vt:lpstr>
      <vt:lpstr>Закріплення звукових значень букви «ес». Велика буква «С».  Читання слів і речень.</vt:lpstr>
      <vt:lpstr>Слайд 2</vt:lpstr>
      <vt:lpstr>Слайд 3</vt:lpstr>
      <vt:lpstr>Слайд 4</vt:lpstr>
      <vt:lpstr>Гра « Відшукай звук с у словах»</vt:lpstr>
      <vt:lpstr>Слайд 6</vt:lpstr>
      <vt:lpstr>Напиши слово</vt:lpstr>
      <vt:lpstr>Слайд 8</vt:lpstr>
      <vt:lpstr>ЧИСТОМОВКА</vt:lpstr>
      <vt:lpstr>https://www.unicef.org/ukraine/dance-against-virus?utm_source=facebook&amp;utm_medium=social&amp;utm_campaign=dance_against_virus&amp;fbclid=IwAR0vzT4waZ2YmbXiDd6wLHx34J1dQAsUHX0jLXa_jpUP05hh9tit2PQZVug </vt:lpstr>
      <vt:lpstr>Робота з книжкою</vt:lpstr>
      <vt:lpstr>Слайд 12</vt:lpstr>
      <vt:lpstr>Слайд 13</vt:lpstr>
      <vt:lpstr>Крісло автора</vt:lpstr>
      <vt:lpstr>Слайд 15</vt:lpstr>
      <vt:lpstr>Прочитай другу</vt:lpstr>
      <vt:lpstr>Слайд 17</vt:lpstr>
      <vt:lpstr>Слайд 18</vt:lpstr>
      <vt:lpstr>Слайд 19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12</cp:revision>
  <dcterms:created xsi:type="dcterms:W3CDTF">2020-11-22T07:55:18Z</dcterms:created>
  <dcterms:modified xsi:type="dcterms:W3CDTF">2020-11-22T10:12:08Z</dcterms:modified>
</cp:coreProperties>
</file>