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16"/>
  </p:notesMasterIdLst>
  <p:sldIdLst>
    <p:sldId id="260" r:id="rId2"/>
    <p:sldId id="261" r:id="rId3"/>
    <p:sldId id="271" r:id="rId4"/>
    <p:sldId id="264" r:id="rId5"/>
    <p:sldId id="262" r:id="rId6"/>
    <p:sldId id="263" r:id="rId7"/>
    <p:sldId id="265" r:id="rId8"/>
    <p:sldId id="266" r:id="rId9"/>
    <p:sldId id="267" r:id="rId10"/>
    <p:sldId id="268" r:id="rId11"/>
    <p:sldId id="272" r:id="rId12"/>
    <p:sldId id="269" r:id="rId13"/>
    <p:sldId id="270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8927"/>
    <a:srgbClr val="699841"/>
    <a:srgbClr val="ABD566"/>
    <a:srgbClr val="729D51"/>
    <a:srgbClr val="A7CE65"/>
    <a:srgbClr val="93C331"/>
    <a:srgbClr val="CDE4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9" autoAdjust="0"/>
    <p:restoredTop sz="94660"/>
  </p:normalViewPr>
  <p:slideViewPr>
    <p:cSldViewPr>
      <p:cViewPr varScale="1">
        <p:scale>
          <a:sx n="68" d="100"/>
          <a:sy n="68" d="100"/>
        </p:scale>
        <p:origin x="98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ECF4B5-6521-43B9-A1D3-39A31F45DFC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5BCA8-16AF-4C28-9D1D-12B6B3BC188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04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НА СЛАЙД ПОТРАТИВ 2</a:t>
            </a:r>
            <a:r>
              <a:rPr lang="uk-UA" baseline="0" dirty="0"/>
              <a:t> ЧАСА!!! 2 ,КАРЛ!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5BCA8-16AF-4C28-9D1D-12B6B3BC188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016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5BCA8-16AF-4C28-9D1D-12B6B3BC188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670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730072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520079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176125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75091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600576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22880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861938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672451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841112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784474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7008354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170072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8461647"/>
      </p:ext>
    </p:extLst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647346"/>
      </p:ext>
    </p:extLst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878371"/>
      </p:ext>
    </p:extLst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442040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F8B12-BD10-4295-B261-4307E0FCC484}" type="datetimeFigureOut">
              <a:rPr lang="ru-RU" smtClean="0"/>
              <a:t>23.11.2022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9CA541-3D1B-4F35-A3CB-73C5362CDBF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20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</p:sldLayoutIdLst>
  <p:transition spd="slow">
    <p:cover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microsoft.com/office/2007/relationships/hdphoto" Target="../media/hdphoto1.wdp"/><Relationship Id="rId12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image" Target="../media/image11.png"/><Relationship Id="rId10" Type="http://schemas.openxmlformats.org/officeDocument/2006/relationships/image" Target="../media/image6.jpe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28.png"/><Relationship Id="rId18" Type="http://schemas.microsoft.com/office/2007/relationships/hdphoto" Target="../media/hdphoto13.wdp"/><Relationship Id="rId26" Type="http://schemas.microsoft.com/office/2007/relationships/hdphoto" Target="../media/hdphoto17.wdp"/><Relationship Id="rId3" Type="http://schemas.openxmlformats.org/officeDocument/2006/relationships/image" Target="../media/image23.png"/><Relationship Id="rId21" Type="http://schemas.openxmlformats.org/officeDocument/2006/relationships/image" Target="../media/image32.png"/><Relationship Id="rId7" Type="http://schemas.openxmlformats.org/officeDocument/2006/relationships/image" Target="../media/image25.png"/><Relationship Id="rId12" Type="http://schemas.microsoft.com/office/2007/relationships/hdphoto" Target="../media/hdphoto10.wdp"/><Relationship Id="rId17" Type="http://schemas.openxmlformats.org/officeDocument/2006/relationships/image" Target="../media/image30.png"/><Relationship Id="rId25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6" Type="http://schemas.microsoft.com/office/2007/relationships/hdphoto" Target="../media/hdphoto12.wdp"/><Relationship Id="rId20" Type="http://schemas.microsoft.com/office/2007/relationships/hdphoto" Target="../media/hdphoto14.wdp"/><Relationship Id="rId1" Type="http://schemas.openxmlformats.org/officeDocument/2006/relationships/slideLayout" Target="../slideLayouts/slideLayout3.xml"/><Relationship Id="rId6" Type="http://schemas.microsoft.com/office/2007/relationships/hdphoto" Target="../media/hdphoto7.wdp"/><Relationship Id="rId11" Type="http://schemas.openxmlformats.org/officeDocument/2006/relationships/image" Target="../media/image27.png"/><Relationship Id="rId24" Type="http://schemas.microsoft.com/office/2007/relationships/hdphoto" Target="../media/hdphoto16.wdp"/><Relationship Id="rId5" Type="http://schemas.openxmlformats.org/officeDocument/2006/relationships/image" Target="../media/image24.png"/><Relationship Id="rId15" Type="http://schemas.openxmlformats.org/officeDocument/2006/relationships/image" Target="../media/image29.png"/><Relationship Id="rId23" Type="http://schemas.openxmlformats.org/officeDocument/2006/relationships/image" Target="../media/image33.png"/><Relationship Id="rId10" Type="http://schemas.microsoft.com/office/2007/relationships/hdphoto" Target="../media/hdphoto9.wdp"/><Relationship Id="rId19" Type="http://schemas.openxmlformats.org/officeDocument/2006/relationships/image" Target="../media/image31.png"/><Relationship Id="rId4" Type="http://schemas.microsoft.com/office/2007/relationships/hdphoto" Target="../media/hdphoto6.wdp"/><Relationship Id="rId9" Type="http://schemas.openxmlformats.org/officeDocument/2006/relationships/image" Target="../media/image26.png"/><Relationship Id="rId14" Type="http://schemas.microsoft.com/office/2007/relationships/hdphoto" Target="../media/hdphoto11.wdp"/><Relationship Id="rId22" Type="http://schemas.microsoft.com/office/2007/relationships/hdphoto" Target="../media/hdphoto15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15072" y="4797152"/>
            <a:ext cx="8915399" cy="1468800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60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Здорові</a:t>
            </a:r>
            <a:r>
              <a:rPr lang="ru-RU" sz="6000" i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ru-RU" sz="6000" i="1" dirty="0">
                <a:ln w="0"/>
                <a:solidFill>
                  <a:srgbClr val="ABD5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діти — </a:t>
            </a:r>
            <a:r>
              <a:rPr lang="ru-RU" sz="60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здорова</a:t>
            </a:r>
            <a:r>
              <a:rPr lang="ru-RU" sz="6000" i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ru-RU" sz="6000" i="1" dirty="0">
                <a:ln w="0"/>
                <a:solidFill>
                  <a:srgbClr val="ABD5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нація</a:t>
            </a:r>
            <a:endParaRPr lang="en-US" sz="6000" i="1" dirty="0">
              <a:ln w="0"/>
              <a:solidFill>
                <a:srgbClr val="ABD56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026" name="Picture 2" descr="https://pandia.ru/text/85/374/images/img2_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52" y="188640"/>
            <a:ext cx="3728800" cy="42594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936914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83432" y="3861048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Гарне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здоров’я -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основних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джерел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щастя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 і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радості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людини, її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неоціненне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багатство</a:t>
            </a:r>
            <a:r>
              <a:rPr lang="ru-RU" sz="3600" dirty="0">
                <a:solidFill>
                  <a:srgbClr val="508927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456" y="692696"/>
            <a:ext cx="3888432" cy="2705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7298713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9696" y="693244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АГАРТОВУВАННЯ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47528" y="1367636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ВО  А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83632" y="2056377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  ВОЧІ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1404" y="2772414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ПОВІТ  Я 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79576" y="3433859"/>
            <a:ext cx="3132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С  НЦЕ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27648" y="4127396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  ІТАМІНИ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79576" y="4840442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М  ЯЧ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23637" y="5516801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1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Gothic" panose="020B0502020202020204" pitchFamily="34" charset="0"/>
              </a:rPr>
              <a:t>ЗАР  ДКА</a:t>
            </a:r>
            <a:endParaRPr lang="en-US" sz="4000" b="1" spc="10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927649" y="693244"/>
            <a:ext cx="5040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З</a:t>
            </a:r>
            <a:endParaRPr lang="en-US" sz="40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825253" y="1381985"/>
            <a:ext cx="7088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Д</a:t>
            </a:r>
            <a:endParaRPr lang="en-US" sz="40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803703" y="2075399"/>
            <a:ext cx="7441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О</a:t>
            </a:r>
            <a:endParaRPr lang="en-US" sz="40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896029" y="2759467"/>
            <a:ext cx="5998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Р</a:t>
            </a:r>
            <a:endParaRPr lang="en-US" sz="40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826070" y="3457065"/>
            <a:ext cx="7441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О</a:t>
            </a:r>
            <a:endParaRPr lang="en-US" sz="4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927648" y="4160155"/>
            <a:ext cx="6110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В</a:t>
            </a:r>
            <a:endParaRPr lang="en-US" sz="40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993038" y="4863648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’</a:t>
            </a:r>
            <a:endParaRPr lang="en-US" sz="40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2919830" y="5525593"/>
            <a:ext cx="6142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spc="1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Я</a:t>
            </a:r>
            <a:endParaRPr lang="en-US" sz="4000" dirty="0"/>
          </a:p>
        </p:txBody>
      </p:sp>
      <p:pic>
        <p:nvPicPr>
          <p:cNvPr id="2050" name="Picture 2" descr="https://pandia.ru/text/85/374/images/img2_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915" y="1940233"/>
            <a:ext cx="3829328" cy="43743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2" name="Picture 4" descr="https://tolksnov.ru/assets/i/ai/4/2/9/i/28931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105" y="2265834"/>
            <a:ext cx="4998122" cy="3328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4" name="Picture 6" descr="https://evrofresh.ru/uploads/s/k/h/j/khjwz1tpmzwi/img/autocrop/da44835541cd01039d704602da942d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842">
            <a:off x="7001717" y="2056377"/>
            <a:ext cx="4092353" cy="40841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8" name="Picture 10" descr="https://akwin.ru/wp-content/uploads/2019/01/vozdu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245" y="2056377"/>
            <a:ext cx="3966846" cy="39668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62" name="Picture 14" descr="https://naurok.com.ua/uploads/files/320843/87985/93782_html/images/87985.00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4691">
            <a:off x="7205480" y="2014297"/>
            <a:ext cx="4066728" cy="4066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64" name="Picture 16" descr="https://xabar.uz/static/crop/1/9/736_736_95_197174420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1355">
            <a:off x="7248970" y="2010001"/>
            <a:ext cx="3840493" cy="38404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66" name="Picture 18" descr="https://i8.rozetka.ua/goods/15693445/160107459_images_1569344558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191" y="1868533"/>
            <a:ext cx="4143638" cy="43425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411299">
            <a:off x="7269342" y="1905127"/>
            <a:ext cx="4269343" cy="4269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303928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83432" y="692696"/>
            <a:ext cx="7704856" cy="1944216"/>
          </a:xfrm>
        </p:spPr>
        <p:txBody>
          <a:bodyPr>
            <a:normAutofit/>
          </a:bodyPr>
          <a:lstStyle/>
          <a:p>
            <a:r>
              <a:rPr lang="ru-RU" sz="3600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ЗДОРОВ’Я </a:t>
            </a:r>
            <a:r>
              <a:rPr lang="ru-RU" sz="3600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це стан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організму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, при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якому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нормально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функціонують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його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органи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sz="3600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83432" y="292494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3600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- 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це стан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повного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фізичного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, душевного </a:t>
            </a:r>
            <a:r>
              <a:rPr lang="ru-RU" sz="3600" i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благополуччя</a:t>
            </a:r>
            <a:r>
              <a:rPr lang="ru-RU" sz="36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i="1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4544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7290" y="3861048"/>
            <a:ext cx="5970494" cy="4534251"/>
          </a:xfrm>
        </p:spPr>
        <p:txBody>
          <a:bodyPr>
            <a:normAutofit/>
          </a:bodyPr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1384" y="578296"/>
            <a:ext cx="81531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ЩО Ж СПРИЯЄ СТАНУ ЗДОРОВ’Я?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27545" y="1916832"/>
            <a:ext cx="7244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Система </a:t>
            </a: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охорони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здоров’я - </a:t>
            </a:r>
            <a:r>
              <a:rPr lang="ru-RU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9%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27545" y="2555322"/>
            <a:ext cx="48494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Спадковість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- </a:t>
            </a:r>
            <a:r>
              <a:rPr lang="ru-RU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17-20%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27545" y="3193812"/>
            <a:ext cx="7221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Навколишнє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середовище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- </a:t>
            </a:r>
            <a:r>
              <a:rPr lang="ru-RU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20%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7570" y="3832302"/>
            <a:ext cx="45464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Спосіб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- </a:t>
            </a:r>
            <a:r>
              <a:rPr lang="ru-RU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51%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07928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6" name="Picture 4" descr="https://akwin.ru/wp-content/uploads/2019/01/vozdu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042" y="306393"/>
            <a:ext cx="1898471" cy="18984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tolksnov.ru/assets/i/ai/4/2/9/i/28931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438" y="308620"/>
            <a:ext cx="2967367" cy="19763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08254">
            <a:off x="8159576" y="2426985"/>
            <a:ext cx="2030138" cy="20204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30512">
            <a:off x="7945607" y="4525629"/>
            <a:ext cx="2808312" cy="20606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000972">
            <a:off x="5723172" y="4730904"/>
            <a:ext cx="2206232" cy="19022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1550">
            <a:off x="3536677" y="5013856"/>
            <a:ext cx="2015202" cy="17105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273051">
            <a:off x="1061227" y="4527977"/>
            <a:ext cx="2515986" cy="2045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4" name="Picture 2" descr="https://naurok.com.ua/uploads/files/320843/87985/93782_html/images/87985.00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588" y="308256"/>
            <a:ext cx="2159202" cy="21592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346007">
            <a:off x="1212293" y="2400889"/>
            <a:ext cx="2414527" cy="21140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03053" y="2038550"/>
            <a:ext cx="3924860" cy="29242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924266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5" t="25206" b="19077"/>
          <a:stretch/>
        </p:blipFill>
        <p:spPr>
          <a:xfrm>
            <a:off x="7464152" y="2060848"/>
            <a:ext cx="4311049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0576" y="116632"/>
            <a:ext cx="7704856" cy="1944216"/>
          </a:xfrm>
        </p:spPr>
        <p:txBody>
          <a:bodyPr>
            <a:normAutofit/>
          </a:bodyPr>
          <a:lstStyle/>
          <a:p>
            <a:r>
              <a:rPr lang="ru-RU" sz="3600" b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Що ж </a:t>
            </a:r>
            <a:r>
              <a:rPr lang="ru-RU" sz="3600" b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таке</a:t>
            </a:r>
            <a:r>
              <a:rPr lang="ru-RU" sz="3600" b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збалансоване</a:t>
            </a:r>
            <a:r>
              <a:rPr lang="ru-RU" sz="3600" b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харчування?</a:t>
            </a:r>
            <a:endParaRPr lang="ru-RU" sz="3600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endParaRPr lang="ru-RU" sz="3600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35360" y="1772816"/>
            <a:ext cx="6912768" cy="46531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/>
            <a:r>
              <a:rPr lang="ru-RU" sz="3000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Збалансоване харчування </a:t>
            </a:r>
            <a:r>
              <a:rPr lang="ru-RU" sz="30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– це правильно організоване і своєчасне постачання </a:t>
            </a:r>
            <a:r>
              <a:rPr lang="uk-UA" sz="3000" i="1" noProof="1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організму добре приготовленої, калорійної і смачної їжі, яка містить оптимальну кількість різних речовин, необхідних для його розвитку і функціонування</a:t>
            </a:r>
          </a:p>
          <a:p>
            <a:pPr indent="457200"/>
            <a:r>
              <a:rPr lang="ru-RU" sz="3600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  </a:t>
            </a:r>
            <a:endParaRPr lang="ru-RU" sz="3600" b="1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1944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119336" y="250761"/>
            <a:ext cx="9073008" cy="167849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/>
            <a:r>
              <a:rPr lang="ru-RU" sz="3000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Збалансоване харчування </a:t>
            </a:r>
            <a:r>
              <a:rPr lang="ru-RU" sz="30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– це </a:t>
            </a:r>
            <a:r>
              <a:rPr lang="uk-UA" sz="3000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повноцінне забезпечення організму необхідними речовинами</a:t>
            </a:r>
            <a:endParaRPr lang="uk-UA" sz="3000" i="1" noProof="1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indent="457200"/>
            <a:r>
              <a:rPr lang="ru-RU" sz="3600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   </a:t>
            </a:r>
            <a:endParaRPr lang="ru-RU" sz="3600" b="1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551384" y="1379020"/>
            <a:ext cx="9035330" cy="14153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Функції білків:</a:t>
            </a:r>
            <a:br>
              <a:rPr lang="uk-UA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noProof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Структурна (клітинні оболонки);</a:t>
            </a:r>
            <a:br>
              <a:rPr lang="uk-UA" sz="1800" i="1" noProof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noProof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Рухова (м’язи);</a:t>
            </a:r>
            <a:br>
              <a:rPr lang="uk-UA" sz="1800" i="1" noProof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noProof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Захисна (антитіла).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534691" y="2540186"/>
            <a:ext cx="5866978" cy="13407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Функції жирів:</a:t>
            </a:r>
            <a:br>
              <a:rPr lang="uk-UA" b="1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Енергетична;</a:t>
            </a:r>
            <a:br>
              <a:rPr lang="uk-UA" sz="1800" i="1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Захисна (процеси терморегуляції, механічний захист внутрішніх органів).</a:t>
            </a:r>
          </a:p>
          <a:p>
            <a:endParaRPr lang="uk-UA" sz="3200" i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551384" y="3744417"/>
            <a:ext cx="5866978" cy="13407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Функції вуглеводів:</a:t>
            </a:r>
            <a:br>
              <a:rPr lang="uk-UA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Енергетична;</a:t>
            </a:r>
            <a:br>
              <a:rPr lang="uk-UA" sz="1800" i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Структурна;</a:t>
            </a:r>
            <a:br>
              <a:rPr lang="uk-UA" sz="1800" i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Обмін речовинами.</a:t>
            </a:r>
          </a:p>
          <a:p>
            <a:endParaRPr lang="uk-UA" sz="3200" i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512665" y="4941168"/>
            <a:ext cx="9566720" cy="13407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Вплив кількості вітамінів на органи:</a:t>
            </a:r>
            <a:br>
              <a:rPr lang="uk-UA" b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Гіповітаміноз (нестача вітамінів);</a:t>
            </a:r>
            <a:br>
              <a:rPr lang="uk-UA" sz="1800" i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Авітаміноз (відсутність деяких вітамінів);</a:t>
            </a:r>
            <a:br>
              <a:rPr lang="uk-UA" sz="1800" i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uk-UA" sz="1800" i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cs typeface="Times New Roman" panose="02020603050405020304" pitchFamily="18" charset="0"/>
              </a:rPr>
              <a:t>- Гіпервітаміноз (надлишок вітамінів, отруєння аптечними вітамінами).</a:t>
            </a:r>
          </a:p>
          <a:p>
            <a:endParaRPr lang="uk-UA" sz="3200" i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2.bp.blogspot.com/-34Yq6y7o0qQ/VntY4LkKPTI/AAAAAAAAV3Q/JW5dNLRY_nQ/s1600/Muscle2-e14323905062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723" b="89918" l="3672" r="96641">
                        <a14:foregroundMark x1="61172" y1="22626" x2="60938" y2="273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8" t="11925" b="10564"/>
          <a:stretch/>
        </p:blipFill>
        <p:spPr bwMode="auto">
          <a:xfrm>
            <a:off x="5303912" y="939030"/>
            <a:ext cx="4102597" cy="217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zen_doc/175962/pub_5c9b39ca0246d100b2ef6cc8_5c9b3a23e9f5733d300434b5/scale_1200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75" b="96473" l="5412" r="95059">
                        <a14:foregroundMark x1="57765" y1="46914" x2="50235" y2="53086"/>
                        <a14:foregroundMark x1="91765" y1="33862" x2="90353" y2="398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687" y="1735119"/>
            <a:ext cx="3964854" cy="264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fitcurves.org/wp-content/uploads/2020/01/image3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44" b="89924" l="2121" r="971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103" y="3361358"/>
            <a:ext cx="4059611" cy="268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4438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-endpoint-prev.azureedge.net/healthy-heart/2019/07/iStock-482817556-e1565872053765-scale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4" b="100000" l="6094" r="973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-243408"/>
            <a:ext cx="11017224" cy="762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06767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696" y="-315416"/>
            <a:ext cx="12360696" cy="772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07293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34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680864" y="0"/>
            <a:ext cx="10045116" cy="6696744"/>
          </a:xfrm>
          <a:prstGeom prst="rect">
            <a:avLst/>
          </a:prstGeom>
        </p:spPr>
      </p:pic>
      <p:pic>
        <p:nvPicPr>
          <p:cNvPr id="4098" name="Picture 2" descr="https://w7.pngwing.com/pngs/964/420/png-transparent-fork-knife-spoon-tableware-knife-and-fork-food-material-metal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10000" r="90000">
                        <a14:foregroundMark x1="63261" y1="50727" x2="63261" y2="50727"/>
                        <a14:foregroundMark x1="64891" y1="47273" x2="64891" y2="47273"/>
                        <a14:foregroundMark x1="72935" y1="37455" x2="72935" y2="37455"/>
                        <a14:foregroundMark x1="69565" y1="37091" x2="69565" y2="37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435" t="24611" r="22757"/>
          <a:stretch/>
        </p:blipFill>
        <p:spPr bwMode="auto">
          <a:xfrm>
            <a:off x="5303912" y="3982606"/>
            <a:ext cx="3600400" cy="266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00" b="83021" l="3125" r="60352">
                        <a14:foregroundMark x1="19531" y1="79583" x2="21250" y2="810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4558" b="13324"/>
          <a:stretch/>
        </p:blipFill>
        <p:spPr>
          <a:xfrm>
            <a:off x="1894994" y="1484784"/>
            <a:ext cx="4752528" cy="499564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494" b="45802" l="2315" r="36852">
                        <a14:foregroundMark x1="12685" y1="35309" x2="15556" y2="23951"/>
                        <a14:foregroundMark x1="12685" y1="18272" x2="15000" y2="15309"/>
                        <a14:foregroundMark x1="19444" y1="20000" x2="16296" y2="14938"/>
                        <a14:backgroundMark x1="9630" y1="24938" x2="6019" y2="29383"/>
                        <a14:backgroundMark x1="6111" y1="35432" x2="6481" y2="40123"/>
                        <a14:backgroundMark x1="16389" y1="42840" x2="19259" y2="43086"/>
                        <a14:backgroundMark x1="20000" y1="43580" x2="21574" y2="44321"/>
                        <a14:backgroundMark x1="24815" y1="42469" x2="27500" y2="44321"/>
                        <a14:backgroundMark x1="24537" y1="42469" x2="23333" y2="44321"/>
                        <a14:backgroundMark x1="27685" y1="43210" x2="32222" y2="44321"/>
                        <a14:backgroundMark x1="23241" y1="23580" x2="22407" y2="22963"/>
                        <a14:backgroundMark x1="13981" y1="13951" x2="10926" y2="17160"/>
                        <a14:backgroundMark x1="20648" y1="19012" x2="18333" y2="143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67" t="12456" r="63534" b="52895"/>
          <a:stretch/>
        </p:blipFill>
        <p:spPr>
          <a:xfrm>
            <a:off x="325924" y="1124744"/>
            <a:ext cx="2880320" cy="237626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2840" b="61235" l="3611" r="35000">
                        <a14:foregroundMark x1="32963" y1="46667" x2="32963" y2="46667"/>
                        <a14:foregroundMark x1="34167" y1="46420" x2="34167" y2="46420"/>
                        <a14:foregroundMark x1="28611" y1="46790" x2="28704" y2="46667"/>
                        <a14:foregroundMark x1="28333" y1="46049" x2="28704" y2="46049"/>
                        <a14:foregroundMark x1="6111" y1="53951" x2="5370" y2="54938"/>
                        <a14:foregroundMark x1="6574" y1="56173" x2="5556" y2="55062"/>
                        <a14:foregroundMark x1="7593" y1="57407" x2="6481" y2="56667"/>
                        <a14:backgroundMark x1="28056" y1="44691" x2="19444" y2="43580"/>
                        <a14:backgroundMark x1="18056" y1="44691" x2="15556" y2="44568"/>
                        <a14:backgroundMark x1="13148" y1="44444" x2="12222" y2="44938"/>
                        <a14:backgroundMark x1="30093" y1="49136" x2="27500" y2="50494"/>
                        <a14:backgroundMark x1="26944" y1="50123" x2="26204" y2="51605"/>
                        <a14:backgroundMark x1="30556" y1="48519" x2="31111" y2="487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550" r="63387" b="36350"/>
          <a:stretch/>
        </p:blipFill>
        <p:spPr>
          <a:xfrm>
            <a:off x="-312712" y="2749750"/>
            <a:ext cx="3710086" cy="1755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48182" l="20455" r="70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74" r="22827" b="46451"/>
          <a:stretch/>
        </p:blipFill>
        <p:spPr>
          <a:xfrm>
            <a:off x="1077153" y="457580"/>
            <a:ext cx="4866500" cy="34069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4635" b="96250" l="5313" r="46719">
                        <a14:backgroundMark x1="23906" y1="91927" x2="14609" y2="89792"/>
                        <a14:backgroundMark x1="29453" y1="75260" x2="29453" y2="75260"/>
                        <a14:backgroundMark x1="33398" y1="67500" x2="30781" y2="72500"/>
                        <a14:backgroundMark x1="29453" y1="76771" x2="26953" y2="82292"/>
                        <a14:backgroundMark x1="30508" y1="50000" x2="25234" y2="53958"/>
                        <a14:backgroundMark x1="16523" y1="60104" x2="17383" y2="61875"/>
                        <a14:backgroundMark x1="26602" y1="83333" x2="26484" y2="867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75" t="47250" r="56689" b="6550"/>
          <a:stretch/>
        </p:blipFill>
        <p:spPr>
          <a:xfrm>
            <a:off x="764216" y="3294836"/>
            <a:ext cx="2700300" cy="2640293"/>
          </a:xfrm>
          <a:prstGeom prst="rect">
            <a:avLst/>
          </a:prstGeom>
        </p:spPr>
      </p:pic>
      <p:pic>
        <p:nvPicPr>
          <p:cNvPr id="4100" name="Picture 4" descr="https://www.orissapost.com/wp-content/uploads/2019/01/shutterstock_88218493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>
                        <a14:foregroundMark x1="14316" y1="82493" x2="14316" y2="82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43" y="300652"/>
            <a:ext cx="523229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944" b="89869" l="3750" r="97500">
                        <a14:foregroundMark x1="22500" y1="65478" x2="26250" y2="67542"/>
                        <a14:foregroundMark x1="35875" y1="70919" x2="37000" y2="75235"/>
                        <a14:foregroundMark x1="11625" y1="61914" x2="9750" y2="63039"/>
                        <a14:foregroundMark x1="10000" y1="60976" x2="10000" y2="58724"/>
                        <a14:foregroundMark x1="60750" y1="23640" x2="60750" y2="262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95379" y="-171400"/>
            <a:ext cx="6346344" cy="4308232"/>
          </a:xfrm>
          <a:prstGeom prst="rect">
            <a:avLst/>
          </a:prstGeom>
        </p:spPr>
      </p:pic>
      <p:pic>
        <p:nvPicPr>
          <p:cNvPr id="4102" name="Picture 6" descr="https://i10.fotocdn.net/s111/1570999842e0f164/public_pin_l/2483495997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547" y="212389"/>
            <a:ext cx="5802196" cy="398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xo.in.ua/files/userfiles/1/images/councils/2019/milk.jp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908" b="89914" l="9961" r="96680">
                        <a14:foregroundMark x1="61426" y1="14697" x2="53711" y2="14697"/>
                        <a14:foregroundMark x1="86035" y1="42651" x2="86719" y2="46830"/>
                        <a14:foregroundMark x1="85254" y1="41210" x2="88379" y2="44669"/>
                        <a14:foregroundMark x1="61426" y1="15850" x2="54102" y2="18156"/>
                        <a14:foregroundMark x1="16504" y1="44092" x2="17285" y2="56772"/>
                        <a14:foregroundMark x1="15234" y1="45245" x2="16016" y2="47406"/>
                        <a14:backgroundMark x1="12305" y1="79683" x2="40430" y2="89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806" y="-113237"/>
            <a:ext cx="7028817" cy="476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w7.pngwing.com/pngs/842/325/png-transparent-bunch-of-cookies-and-chocolates-torte-confectionery-waffle-marmalade-cake-sweets-food-petit-four-sweetness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708" y="676139"/>
            <a:ext cx="5619304" cy="3188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82375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1.85185E-6 L -0.31029 0.25093 L -0.32058 0.25625 L -0.3698 0.30857 " pathEditMode="relative" ptsTypes="AAAA">
                                      <p:cBhvr>
                                        <p:cTn id="2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5.18519E-6 L 1.45833E-6 5.18519E-6 C -0.02461 0.00301 -0.00573 -0.00092 -0.02291 0.00556 C -0.03021 0.00811 -0.03776 0.00857 -0.04479 0.01297 C -0.04896 0.01528 -0.05312 0.01829 -0.05729 0.02038 C -0.06211 0.02246 -0.06719 0.02315 -0.07187 0.02593 C -0.09206 0.03681 -0.10963 0.04931 -0.12916 0.06112 C -0.13685 0.06551 -0.14479 0.06806 -0.15208 0.07408 C -0.15911 0.07963 -0.16588 0.08565 -0.17291 0.09075 C -0.17982 0.09538 -0.18698 0.09885 -0.19375 0.10371 C -0.20403 0.11065 -0.21406 0.11829 -0.22396 0.12593 C -0.22864 0.1294 -0.23333 0.13241 -0.2375 0.13704 C -0.24362 0.14329 -0.28177 0.18403 -0.28958 0.19445 C -0.31198 0.22315 -0.32135 0.23727 -0.34791 0.26112 C -0.35768 0.26968 -0.36693 0.28033 -0.37708 0.28704 C -0.39726 0.30001 -0.37995 0.28913 -0.39896 0.30001 C -0.40221 0.30163 -0.40521 0.30417 -0.40833 0.30556 C -0.41107 0.30649 -0.41393 0.30672 -0.41666 0.30741 L -0.42396 0.30926 C -0.43372 0.31135 -0.43216 0.31088 -0.44271 0.31297 L -0.4625 0.31667 C -0.46562 0.31713 -0.46888 0.3176 -0.47187 0.31852 C -0.50586 0.32801 -0.48333 0.322 -0.51146 0.33334 C -0.51328 0.3338 -0.52721 0.33936 -0.52916 0.34075 C -0.54987 0.3544 -0.52643 0.34306 -0.54479 0.35186 C -0.54765 0.35301 -0.55039 0.35417 -0.55312 0.35556 C -0.55807 0.35788 -0.56276 0.36112 -0.56771 0.36297 C -0.57409 0.36505 -0.57916 0.36644 -0.58541 0.37223 C -0.58711 0.37362 -0.59127 0.37686 -0.59271 0.37963 C -0.59336 0.38056 -0.59349 0.38195 -0.59375 0.38334 L -0.6125 0.38334 " pathEditMode="relative" ptsTypes="AAAAAAAAAAAAAAAAAAAAAAAAAAAAAAA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3.7037E-6 L -0.42083 0.00555 L -0.5052 -0.01482 " pathEditMode="relative" rAng="0" ptsTypes="AAA">
                                      <p:cBhvr>
                                        <p:cTn id="53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60" y="-463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96296E-6 L -0.60833 0.04074 L -0.65729 0.03889 " pathEditMode="relative" rAng="0" ptsTypes="AAA">
                                      <p:cBhvr>
                                        <p:cTn id="6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3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1.48148E-6 L 4.375E-6 0.00023 C -0.01706 0.00486 -0.03425 0.00787 -0.05105 0.01481 C -0.07357 0.02384 -0.09519 0.04004 -0.11771 0.04815 C -0.12292 0.05 -0.12813 0.05208 -0.13334 0.0537 C -0.13855 0.05509 -0.14375 0.05625 -0.14896 0.05741 C -0.16719 0.06088 -0.16875 0.06088 -0.18542 0.06296 C -0.20079 0.06805 -0.20131 0.06852 -0.21563 0.07222 C -0.22084 0.07338 -0.22618 0.0743 -0.23125 0.07592 C -0.23269 0.07616 -0.23412 0.07731 -0.23542 0.07778 C -0.24558 0.08102 -0.25586 0.08171 -0.26563 0.08704 C -0.27943 0.09421 -0.27253 0.0919 -0.28646 0.09444 C -0.28894 0.0956 -0.29141 0.09699 -0.29375 0.09815 C -0.29688 0.0993 -0.30013 0.1 -0.30313 0.10185 C -0.30573 0.10324 -0.30795 0.10625 -0.31042 0.10741 C -0.31628 0.10949 -0.32227 0.10972 -0.32813 0.11111 C -0.33008 0.11273 -0.33321 0.11597 -0.33542 0.11667 C -0.33855 0.11736 -0.3418 0.11782 -0.3448 0.11852 C -0.34727 0.11898 -0.34974 0.11967 -0.35209 0.12037 C -0.35417 0.12153 -0.35625 0.12315 -0.35834 0.12407 C -0.36394 0.12616 -0.36954 0.12754 -0.375 0.12963 C -0.37683 0.13009 -0.37852 0.13055 -0.38021 0.13148 C -0.38269 0.13241 -0.38516 0.13379 -0.3875 0.13518 C -0.38894 0.13565 -0.39037 0.13657 -0.39167 0.13704 C -0.39623 0.13842 -0.40521 0.14074 -0.40521 0.14097 L -0.67292 0.21852 " pathEditMode="relative" rAng="0" ptsTypes="AAAAAAAAAAAAAAAAAAAAAAAAAA">
                                      <p:cBhvr>
                                        <p:cTn id="85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46" y="10926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3392" y="1412776"/>
            <a:ext cx="8280920" cy="36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uk-UA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Харчування</a:t>
            </a:r>
            <a:r>
              <a:rPr lang="uk-UA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важливий чинник для підтримки здоров’я людини.</a:t>
            </a:r>
            <a:endParaRPr lang="en-US" sz="1400" i="1" dirty="0">
              <a:ln w="0"/>
              <a:solidFill>
                <a:srgbClr val="508927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7408" y="1806870"/>
            <a:ext cx="8712968" cy="36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Харчування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має бути не лише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смачним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й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здоровим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36104" y="2219974"/>
            <a:ext cx="8760296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Здорове харчування 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 не лише правильна кількість їжі, а і її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хімічний 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склад, 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правильне поєднання продуктів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71464" y="2905033"/>
            <a:ext cx="8928992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Здорове харчування 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слід плутати з дієтою, адже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дієта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це короткочасний процес, а здорове харчування має бути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постійним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і існує задля покращення стану здоров’я людини.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71464" y="3869677"/>
            <a:ext cx="8928992" cy="36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Їжа повинна бути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свіжою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різноманітною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приносити задоволення.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71464" y="4235546"/>
            <a:ext cx="892899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Сучасні продукти містять в собі багато харчових домішок, що можуть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зашкодити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нашому здоров’ю, тому слід </a:t>
            </a:r>
            <a:r>
              <a:rPr lang="ru-RU" b="1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i="1" dirty="0">
                <a:ln w="0"/>
                <a:solidFill>
                  <a:srgbClr val="508927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цим слідкувати.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71464" y="4915752"/>
            <a:ext cx="892899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i="1" dirty="0" err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Пам’ятаймо</a:t>
            </a:r>
            <a:r>
              <a:rPr lang="ru-RU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неправильне</a:t>
            </a:r>
            <a:r>
              <a:rPr lang="ru-RU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харчування є </a:t>
            </a:r>
            <a:r>
              <a:rPr lang="ru-RU" i="1" dirty="0" err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однією</a:t>
            </a:r>
            <a:r>
              <a:rPr lang="ru-RU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причин </a:t>
            </a:r>
            <a:r>
              <a:rPr lang="ru-RU" b="1" i="1" dirty="0" err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жахливих</a:t>
            </a:r>
            <a:r>
              <a:rPr lang="ru-RU" b="1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захворювань</a:t>
            </a:r>
            <a:r>
              <a:rPr lang="ru-RU" b="1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25141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75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1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925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225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225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7448" y="3001307"/>
            <a:ext cx="864096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</a:t>
            </a:r>
            <a:r>
              <a:rPr lang="en-US" sz="48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</a:t>
            </a:r>
            <a:r>
              <a:rPr lang="ru-RU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</a:t>
            </a:r>
            <a:r>
              <a:rPr lang="en-US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uk-UA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зеБ</a:t>
            </a:r>
            <a:r>
              <a:rPr lang="uk-UA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еман</a:t>
            </a:r>
            <a:r>
              <a:rPr lang="en-US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д’яовроз</a:t>
            </a:r>
            <a:r>
              <a:rPr lang="uk-UA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US" sz="48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4796" y="3001307"/>
            <a:ext cx="96455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асрбк. — </a:t>
            </a:r>
            <a:r>
              <a:rPr lang="ru-RU" sz="4400" b="1" i="1" dirty="0" err="1">
                <a:solidFill>
                  <a:srgbClr val="508927"/>
                </a:solidFill>
                <a:latin typeface="Century Gothic" panose="020B0502020202020204" pitchFamily="34" charset="0"/>
              </a:rPr>
              <a:t>чийоджорйна</a:t>
            </a:r>
            <a:r>
              <a:rPr lang="ru-RU" sz="4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 </a:t>
            </a:r>
            <a:r>
              <a:rPr lang="ru-RU" sz="4400" b="1" i="1" dirty="0" err="1">
                <a:solidFill>
                  <a:srgbClr val="508927"/>
                </a:solidFill>
                <a:latin typeface="Century Gothic" panose="020B0502020202020204" pitchFamily="34" charset="0"/>
              </a:rPr>
              <a:t>р’яовЗдо</a:t>
            </a:r>
            <a:endParaRPr lang="en-US" sz="4400" b="1" i="1" dirty="0">
              <a:solidFill>
                <a:srgbClr val="508927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71464" y="2705392"/>
            <a:ext cx="8162611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ммоає —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а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тишствраи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ачмпеол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д’яЗвроо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бдємао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40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9785" y="3064271"/>
            <a:ext cx="7845968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пкиуш. аз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рооЗдв'я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гшіро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</a:t>
            </a:r>
            <a:endParaRPr lang="en-US" sz="40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27448" y="3001307"/>
            <a:ext cx="8640960" cy="817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 здоров’я нема щастя!</a:t>
            </a:r>
            <a:endParaRPr lang="en-US" sz="48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3056" y="3001306"/>
            <a:ext cx="96455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Здоров’я — </a:t>
            </a:r>
            <a:r>
              <a:rPr lang="ru-RU" sz="4400" b="1" i="1" dirty="0" err="1">
                <a:solidFill>
                  <a:srgbClr val="508927"/>
                </a:solidFill>
                <a:latin typeface="Century Gothic" panose="020B0502020202020204" pitchFamily="34" charset="0"/>
              </a:rPr>
              <a:t>найдорожчий</a:t>
            </a:r>
            <a:r>
              <a:rPr lang="ru-RU" sz="4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 скарб.</a:t>
            </a:r>
            <a:endParaRPr lang="en-US" sz="4400" b="1" i="1" dirty="0">
              <a:solidFill>
                <a:srgbClr val="508927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70598" y="2713343"/>
            <a:ext cx="835465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маємо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не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дбаємо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втративши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плачемо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0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943" y="3069724"/>
            <a:ext cx="7845968" cy="696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Здоров'я за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гроші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4000" b="1" i="1" dirty="0" err="1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купиш</a:t>
            </a:r>
            <a:r>
              <a:rPr lang="ru-RU" sz="4000" b="1" i="1" dirty="0">
                <a:solidFill>
                  <a:srgbClr val="508927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000" b="1" i="1" dirty="0">
              <a:solidFill>
                <a:srgbClr val="508927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2619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" tmFilter="0,0; .5, 0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2" grpId="0"/>
      <p:bldP spid="2" grpId="1"/>
      <p:bldP spid="3" grpId="0"/>
      <p:bldP spid="3" grpId="1"/>
      <p:bldP spid="7" grpId="0"/>
      <p:bldP spid="7" grpId="1"/>
      <p:bldP spid="8" grpId="0"/>
      <p:bldP spid="8" grpId="1"/>
      <p:bldP spid="9" grpId="0"/>
      <p:bldP spid="9" grpId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1844824"/>
            <a:ext cx="9865096" cy="2088232"/>
          </a:xfr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  <a:reflection blurRad="6350" stA="50000" endA="300" endPos="38500" dist="50800" dir="5400000" sy="-100000" algn="bl" rotWithShape="0"/>
          </a:effectLst>
        </p:spPr>
        <p:txBody>
          <a:bodyPr>
            <a:normAutofit/>
          </a:bodyPr>
          <a:lstStyle/>
          <a:p>
            <a:r>
              <a:rPr lang="uk-UA" sz="5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Ростіть здорові і щасливі. </a:t>
            </a:r>
            <a:br>
              <a:rPr lang="uk-UA" sz="5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</a:br>
            <a:r>
              <a:rPr lang="uk-UA" sz="5400" b="1" i="1" dirty="0">
                <a:solidFill>
                  <a:srgbClr val="508927"/>
                </a:solidFill>
                <a:latin typeface="Century Gothic" panose="020B0502020202020204" pitchFamily="34" charset="0"/>
              </a:rPr>
              <a:t>Вас чекає майбутнє! </a:t>
            </a:r>
            <a:endParaRPr lang="en-US" sz="5400" b="1" i="1" dirty="0">
              <a:solidFill>
                <a:srgbClr val="50892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313928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728</TotalTime>
  <Words>421</Words>
  <Application>Microsoft Office PowerPoint</Application>
  <PresentationFormat>Широкий екран</PresentationFormat>
  <Paragraphs>53</Paragraphs>
  <Slides>14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 Gothic</vt:lpstr>
      <vt:lpstr>Symbol</vt:lpstr>
      <vt:lpstr>Times New Roman</vt:lpstr>
      <vt:lpstr>Trebuchet MS</vt:lpstr>
      <vt:lpstr>Wingdings 3</vt:lpstr>
      <vt:lpstr>Аспект</vt:lpstr>
      <vt:lpstr>Здорові діти — здорова нація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Ростіть здорові і щасливі.  Вас чекає майбутнє!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Виховна проблема школи:  «Створення умов для самореалізації особистості, орієнтованої на ідеал здоров’я»</dc:title>
  <dc:creator>User</dc:creator>
  <cp:lastModifiedBy>Olena Vovchenko</cp:lastModifiedBy>
  <cp:revision>74</cp:revision>
  <dcterms:created xsi:type="dcterms:W3CDTF">2020-09-07T09:39:21Z</dcterms:created>
  <dcterms:modified xsi:type="dcterms:W3CDTF">2022-11-23T10:37:31Z</dcterms:modified>
</cp:coreProperties>
</file>