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3" r:id="rId1"/>
  </p:sldMasterIdLst>
  <p:notesMasterIdLst>
    <p:notesMasterId r:id="rId36"/>
  </p:notesMasterIdLst>
  <p:sldIdLst>
    <p:sldId id="256" r:id="rId2"/>
    <p:sldId id="257" r:id="rId3"/>
    <p:sldId id="265" r:id="rId4"/>
    <p:sldId id="258" r:id="rId5"/>
    <p:sldId id="266" r:id="rId6"/>
    <p:sldId id="259" r:id="rId7"/>
    <p:sldId id="267" r:id="rId8"/>
    <p:sldId id="260" r:id="rId9"/>
    <p:sldId id="268" r:id="rId10"/>
    <p:sldId id="261" r:id="rId11"/>
    <p:sldId id="269" r:id="rId12"/>
    <p:sldId id="262" r:id="rId13"/>
    <p:sldId id="270" r:id="rId14"/>
    <p:sldId id="271" r:id="rId15"/>
    <p:sldId id="263" r:id="rId16"/>
    <p:sldId id="264" r:id="rId17"/>
    <p:sldId id="272" r:id="rId18"/>
    <p:sldId id="273" r:id="rId19"/>
    <p:sldId id="274" r:id="rId20"/>
    <p:sldId id="275" r:id="rId21"/>
    <p:sldId id="277" r:id="rId22"/>
    <p:sldId id="276" r:id="rId23"/>
    <p:sldId id="278" r:id="rId24"/>
    <p:sldId id="279" r:id="rId25"/>
    <p:sldId id="281" r:id="rId26"/>
    <p:sldId id="280" r:id="rId27"/>
    <p:sldId id="282" r:id="rId28"/>
    <p:sldId id="283" r:id="rId29"/>
    <p:sldId id="284" r:id="rId30"/>
    <p:sldId id="285" r:id="rId31"/>
    <p:sldId id="287" r:id="rId32"/>
    <p:sldId id="286" r:id="rId33"/>
    <p:sldId id="288" r:id="rId34"/>
    <p:sldId id="289" r:id="rId3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FA2A9-7E33-4F0B-8758-F98FC666934B}" type="datetimeFigureOut">
              <a:rPr lang="uk-UA" smtClean="0"/>
              <a:t>12.09.2024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4941E6-76F4-4DEB-B891-BF1E25B821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73160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4941E6-76F4-4DEB-B891-BF1E25B8214E}" type="slidenum">
              <a:rPr lang="uk-UA" smtClean="0"/>
              <a:t>28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817922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4941E6-76F4-4DEB-B891-BF1E25B8214E}" type="slidenum">
              <a:rPr lang="uk-UA" smtClean="0"/>
              <a:t>29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529961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4941E6-76F4-4DEB-B891-BF1E25B8214E}" type="slidenum">
              <a:rPr lang="uk-UA" smtClean="0"/>
              <a:t>30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532829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4941E6-76F4-4DEB-B891-BF1E25B8214E}" type="slidenum">
              <a:rPr lang="uk-UA" smtClean="0"/>
              <a:t>31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259158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4941E6-76F4-4DEB-B891-BF1E25B8214E}" type="slidenum">
              <a:rPr lang="uk-UA" smtClean="0"/>
              <a:t>32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97635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4941E6-76F4-4DEB-B891-BF1E25B8214E}" type="slidenum">
              <a:rPr lang="uk-UA" smtClean="0"/>
              <a:t>33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829460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4941E6-76F4-4DEB-B891-BF1E25B8214E}" type="slidenum">
              <a:rPr lang="uk-UA" smtClean="0"/>
              <a:t>34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241782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3B052-A59B-4AE3-A89A-E7748630C1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DA9EC4-FEA9-41D2-BE8D-F709F01D37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E155CF-52F5-4879-B7F3-D05812AC4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D55F9-11A3-4523-8F38-6BA37933791A}" type="datetime1">
              <a:rPr lang="en-US" smtClean="0"/>
              <a:t>9/12/2024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D053AC-61ED-4C2F-90BF-D4A916545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8B2ED7-A198-4613-B8C9-EE02BAE24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184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98991-AEF1-4F19-AAB8-436EAD58C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25B44F-E7DA-40C6-8B44-71EAB6BDFC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28600" indent="-228600">
              <a:buFont typeface="Arial" panose="020B0604020202020204" pitchFamily="34" charset="0"/>
              <a:buChar char="•"/>
              <a:defRPr/>
            </a:lvl1pPr>
            <a:lvl2pPr marL="228600" indent="-228600">
              <a:buFont typeface="Arial" panose="020B0604020202020204" pitchFamily="34" charset="0"/>
              <a:buChar char="•"/>
              <a:defRPr/>
            </a:lvl2pPr>
            <a:lvl3pPr marL="228600" indent="-228600">
              <a:buFont typeface="Arial" panose="020B0604020202020204" pitchFamily="34" charset="0"/>
              <a:buChar char="•"/>
              <a:defRPr/>
            </a:lvl3pPr>
            <a:lvl4pPr marL="228600" indent="-228600">
              <a:buFont typeface="Arial" panose="020B0604020202020204" pitchFamily="34" charset="0"/>
              <a:buChar char="•"/>
              <a:defRPr/>
            </a:lvl4pPr>
            <a:lvl5pPr marL="228600" indent="-228600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F71817-A045-48C0-975B-CBEF88E95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9D56B-6EBE-4E5F-99D9-2A3DBDF37D0A}" type="datetime1">
              <a:rPr lang="en-US" smtClean="0"/>
              <a:t>9/12/2024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1C39F0-32D4-407C-8BCA-97F2D9E50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CF4459-37B2-4F87-B508-DB04D4332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450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BBD03-9D57-48E9-8B43-688B729972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709738"/>
            <a:ext cx="10890250" cy="2852737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3F376C-8A2F-4BE5-9669-4A6DA21B77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4589463"/>
            <a:ext cx="1089025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FFFFF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654893-212E-4450-8F7A-27256B31F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3F3CA-C7E3-432D-9282-18F13836509A}" type="datetime1">
              <a:rPr lang="en-US" smtClean="0"/>
              <a:t>9/12/2024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0E881A-3958-44A9-9EDB-D86F4E414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EDBC4F-D9B8-4BFA-BE4F-D4B9B739D1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501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DC8777-C460-4649-8822-CA943386D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DF69E6-1094-437B-AA7E-0E21B7136C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825625"/>
            <a:ext cx="5562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0BC963-4591-4BE3-AE63-4999A13C50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04D5BB-DB84-4266-9B4F-E65CCFE5B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E9C62-1337-40B8-BA50-E9F4861DB4BC}" type="datetime1">
              <a:rPr lang="en-US" smtClean="0"/>
              <a:t>9/12/2024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1A99B5-D493-4AB1-AF24-6660540D5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E178D0-5F1E-43FA-B447-53501EDD1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592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DC85CC-8D2B-4219-A2A4-1625A02DF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6143C8-1CF7-440E-99A3-0527314598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820863"/>
            <a:ext cx="5157787" cy="1150937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EFF5CA-4662-4430-80C7-99CD7D66C9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01975"/>
            <a:ext cx="5157787" cy="3087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6CB5B7-DC23-41CE-872B-E25BD64F84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20863"/>
            <a:ext cx="5183188" cy="1150937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F7633C-C24D-4947-979C-132B3AC405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101975"/>
            <a:ext cx="5183188" cy="3087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8A46E1-3934-4807-900F-CA7A4D8D6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195EB-2DA3-4B24-8725-19BC22A7BE50}" type="datetime1">
              <a:rPr lang="en-US" smtClean="0"/>
              <a:t>9/12/2024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BC9C6EA-1549-4601-8226-E5C43469C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3658246-003D-4024-9F4B-BA3BD3FBF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512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2DD4C-BFBC-4087-B94C-4DD0690E8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B9D434-8228-4C7F-B520-14121EBC9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237E6-0076-4915-A5A8-B7C11FA4F374}" type="datetime1">
              <a:rPr lang="en-US" smtClean="0"/>
              <a:t>9/12/2024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7B89BD-A70A-48D2-A3D9-DB2C0DB12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ACF4EF-5A2A-4A47-81DF-80CB51306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9940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8B9F00-8450-475B-B155-993BAF212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5F58F-C0B5-422A-8E5A-6B99E5D80F0A}" type="datetime1">
              <a:rPr lang="en-US" smtClean="0"/>
              <a:t>9/12/2024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0FDDA3-8E6F-42F7-BFBE-7FA9C647C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C8E678-81B8-4356-9624-A0B999536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4254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10DAA-DDE3-4C9C-8171-385A3DAC8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85800"/>
            <a:ext cx="3932237" cy="1981200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F73DB2-BD72-4F5E-9CA2-197343A090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685801"/>
            <a:ext cx="6172200" cy="51752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F01536-2B0A-42A2-827E-2EB2C324A5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971800"/>
            <a:ext cx="3932237" cy="28971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22CD09-61EF-4733-831C-5B133DAE1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5E655-9687-48DF-A33F-F8824CCCB5D1}" type="datetime1">
              <a:rPr lang="en-US" smtClean="0"/>
              <a:t>9/12/2024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109FCF-96E4-4EBF-AAFB-5E9AD22A6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E381A6-E580-49A4-989C-EF4A54F83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209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CFA6E-F719-4613-8815-591471E72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85800"/>
            <a:ext cx="3932237" cy="2209799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54384F3-CDE0-4329-B76D-45AAC94B04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685801"/>
            <a:ext cx="6172200" cy="5175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A9D7EB-40DA-460F-A48A-3E6D5E5612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971800"/>
            <a:ext cx="3932237" cy="28971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56944C-E229-457E-868E-C48FF47DA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FD56A-AAB8-4544-A495-D0645413C9E3}" type="datetime1">
              <a:rPr lang="en-US" smtClean="0"/>
              <a:t>9/12/2024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7115FE-359F-46EA-A3C8-0D18544E3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165D17-3010-4FF5-9071-5CCD3E699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726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B47DD-81F8-4128-9E50-04A9F2D3D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6564D1-2B83-4C0F-ACBA-E91472C50A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FA1D7D-D2EC-4ADB-9C65-191DEC82D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E757A-3EC2-4683-9080-1A460C37C843}" type="datetime1">
              <a:rPr lang="en-US" smtClean="0"/>
              <a:t>9/12/2024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CB571-86F9-474A-826A-75CC21C88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384F5F-50E6-4BB9-B848-EE2302C02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275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3F08DF-1C0D-4F53-A3AB-95D7B55FA0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0D3BBD-C494-4E94-B189-319802A93E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C0BD9-4BED-43D3-852F-B74B949A22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3539" y="6324600"/>
            <a:ext cx="2560220" cy="365125"/>
          </a:xfrm>
        </p:spPr>
        <p:txBody>
          <a:bodyPr/>
          <a:lstStyle/>
          <a:p>
            <a:fld id="{5CC8096C-64ED-4153-A483-5C02E44AD5C3}" type="datetime1">
              <a:rPr lang="en-US" smtClean="0"/>
              <a:t>9/12/2024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7811DC-C725-4462-B622-DB96A8987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267200" y="6319838"/>
            <a:ext cx="3982781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42D06-438F-4150-9238-E2FAEE5E2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854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Rectangle 114">
            <a:extLst>
              <a:ext uri="{FF2B5EF4-FFF2-40B4-BE49-F238E27FC236}">
                <a16:creationId xmlns:a16="http://schemas.microsoft.com/office/drawing/2014/main" id="{A4798C7F-C8CA-4799-BF37-3AB4642CDB66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80" name="Group 79">
            <a:extLst>
              <a:ext uri="{FF2B5EF4-FFF2-40B4-BE49-F238E27FC236}">
                <a16:creationId xmlns:a16="http://schemas.microsoft.com/office/drawing/2014/main" id="{87F0794B-55D3-4D2D-BDE7-4688ED321E42}"/>
              </a:ext>
            </a:extLst>
          </p:cNvPr>
          <p:cNvGrpSpPr/>
          <p:nvPr/>
        </p:nvGrpSpPr>
        <p:grpSpPr>
          <a:xfrm>
            <a:off x="-11413" y="0"/>
            <a:ext cx="12214827" cy="6858000"/>
            <a:chOff x="-6214" y="-1"/>
            <a:chExt cx="12214827" cy="6858000"/>
          </a:xfrm>
        </p:grpSpPr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</a:extLst>
            </p:cNvPr>
            <p:cNvCxnSpPr>
              <a:cxnSpLocks/>
            </p:cNvCxnSpPr>
            <p:nvPr/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</a:extLst>
            </p:cNvPr>
            <p:cNvCxnSpPr>
              <a:cxnSpLocks/>
            </p:cNvCxnSpPr>
            <p:nvPr/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</a:extLst>
            </p:cNvPr>
            <p:cNvCxnSpPr>
              <a:cxnSpLocks/>
            </p:cNvCxnSpPr>
            <p:nvPr/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</a:extLst>
            </p:cNvPr>
            <p:cNvCxnSpPr>
              <a:cxnSpLocks/>
            </p:cNvCxnSpPr>
            <p:nvPr/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</a:extLst>
            </p:cNvPr>
            <p:cNvCxnSpPr>
              <a:cxnSpLocks/>
            </p:cNvCxnSpPr>
            <p:nvPr/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</a:extLst>
            </p:cNvPr>
            <p:cNvCxnSpPr>
              <a:cxnSpLocks/>
            </p:cNvCxnSpPr>
            <p:nvPr/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</a:extLst>
            </p:cNvPr>
            <p:cNvCxnSpPr>
              <a:cxnSpLocks/>
            </p:cNvCxnSpPr>
            <p:nvPr/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</a:extLst>
            </p:cNvPr>
            <p:cNvCxnSpPr>
              <a:cxnSpLocks/>
            </p:cNvCxnSpPr>
            <p:nvPr/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</a:extLst>
            </p:cNvPr>
            <p:cNvCxnSpPr>
              <a:cxnSpLocks/>
            </p:cNvCxnSpPr>
            <p:nvPr/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</a:extLst>
            </p:cNvPr>
            <p:cNvCxnSpPr>
              <a:cxnSpLocks/>
            </p:cNvCxnSpPr>
            <p:nvPr/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</a:extLst>
            </p:cNvPr>
            <p:cNvCxnSpPr>
              <a:cxnSpLocks/>
            </p:cNvCxnSpPr>
            <p:nvPr/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</a:extLst>
            </p:cNvPr>
            <p:cNvCxnSpPr>
              <a:cxnSpLocks/>
            </p:cNvCxnSpPr>
            <p:nvPr/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</a:extLst>
            </p:cNvPr>
            <p:cNvCxnSpPr>
              <a:cxnSpLocks/>
            </p:cNvCxnSpPr>
            <p:nvPr/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</a:extLst>
            </p:cNvPr>
            <p:cNvCxnSpPr>
              <a:cxnSpLocks/>
            </p:cNvCxnSpPr>
            <p:nvPr/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</a:extLst>
            </p:cNvPr>
            <p:cNvCxnSpPr>
              <a:cxnSpLocks/>
            </p:cNvCxnSpPr>
            <p:nvPr/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</a:extLst>
            </p:cNvPr>
            <p:cNvCxnSpPr>
              <a:cxnSpLocks/>
            </p:cNvCxnSpPr>
            <p:nvPr/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9" name="Freeform: Shape 148">
            <a:extLst>
              <a:ext uri="{FF2B5EF4-FFF2-40B4-BE49-F238E27FC236}">
                <a16:creationId xmlns:a16="http://schemas.microsoft.com/office/drawing/2014/main" id="{216BB147-20D5-4D93-BDA5-1BC614D6A4B2}"/>
              </a:ext>
            </a:extLst>
          </p:cNvPr>
          <p:cNvSpPr/>
          <p:nvPr/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447F1F-BFA8-4A56-894B-40120132E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65125"/>
            <a:ext cx="1072293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58FB99-0FA3-49F4-99A1-61919F9427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825625"/>
            <a:ext cx="1072293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DCCAE5-4EB0-4174-BD15-4943899B0A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24600"/>
            <a:ext cx="25602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fld id="{193BAB95-8DA7-460B-B00A-7037C8394FB0}" type="datetime1">
              <a:rPr lang="en-US" smtClean="0"/>
              <a:pPr/>
              <a:t>9/12/2024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A4189E-43B2-4CEE-B13E-61A1FBBBD2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200861" y="6319838"/>
            <a:ext cx="398278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A0530F-0BC8-46EF-A765-DD58B53675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90806" y="6324600"/>
            <a:ext cx="7990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fld id="{11A71338-8BA2-4C79-A6C5-5A8E30081D0C}" type="slidenum">
              <a:rPr lang="en-US" smtClean="0"/>
              <a:pPr/>
              <a:t>‹№›</a:t>
            </a:fld>
            <a:endParaRPr lang="en-US" dirty="0"/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0A253F60-DE40-4508-A37A-61331DF1DD5D}"/>
              </a:ext>
            </a:extLst>
          </p:cNvPr>
          <p:cNvSpPr/>
          <p:nvPr/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664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76" r:id="rId6"/>
    <p:sldLayoutId id="2147483672" r:id="rId7"/>
    <p:sldLayoutId id="2147483673" r:id="rId8"/>
    <p:sldLayoutId id="2147483674" r:id="rId9"/>
    <p:sldLayoutId id="2147483675" r:id="rId10"/>
    <p:sldLayoutId id="214748367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bg1"/>
        </a:buClr>
        <a:buSzPct val="75000"/>
        <a:buFont typeface="Arial" panose="020B0604020202020204" pitchFamily="34" charset="0"/>
        <a:buChar char="•"/>
        <a:defRPr sz="2800" kern="1200">
          <a:solidFill>
            <a:srgbClr val="FFFFFF"/>
          </a:solidFill>
          <a:latin typeface="+mn-lt"/>
          <a:ea typeface="+mn-ea"/>
          <a:cs typeface="+mn-cs"/>
        </a:defRPr>
      </a:lvl1pPr>
      <a:lvl2pPr marL="2286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bg1"/>
        </a:buClr>
        <a:buSzPct val="75000"/>
        <a:buFont typeface="Arial" panose="020B0604020202020204" pitchFamily="34" charset="0"/>
        <a:buChar char="•"/>
        <a:defRPr sz="2400" kern="1200">
          <a:solidFill>
            <a:srgbClr val="FFFFFF"/>
          </a:solidFill>
          <a:latin typeface="+mn-lt"/>
          <a:ea typeface="+mn-ea"/>
          <a:cs typeface="+mn-cs"/>
        </a:defRPr>
      </a:lvl2pPr>
      <a:lvl3pPr marL="2286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bg1"/>
        </a:buClr>
        <a:buSzPct val="75000"/>
        <a:buFont typeface="Arial" panose="020B0604020202020204" pitchFamily="34" charset="0"/>
        <a:buChar char="•"/>
        <a:defRPr sz="2000" kern="1200">
          <a:solidFill>
            <a:srgbClr val="FFFFFF"/>
          </a:solidFill>
          <a:latin typeface="+mn-lt"/>
          <a:ea typeface="+mn-ea"/>
          <a:cs typeface="+mn-cs"/>
        </a:defRPr>
      </a:lvl3pPr>
      <a:lvl4pPr marL="2286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bg1"/>
        </a:buClr>
        <a:buSzPct val="75000"/>
        <a:buFont typeface="Arial" panose="020B0604020202020204" pitchFamily="34" charset="0"/>
        <a:buChar char="•"/>
        <a:defRPr sz="1800" kern="1200">
          <a:solidFill>
            <a:srgbClr val="FFFFFF"/>
          </a:solidFill>
          <a:latin typeface="+mn-lt"/>
          <a:ea typeface="+mn-ea"/>
          <a:cs typeface="+mn-cs"/>
        </a:defRPr>
      </a:lvl4pPr>
      <a:lvl5pPr marL="2286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bg1"/>
        </a:buClr>
        <a:buSzPct val="75000"/>
        <a:buFont typeface="Arial" panose="020B0604020202020204" pitchFamily="34" charset="0"/>
        <a:buChar char="•"/>
        <a:defRPr sz="1800" kern="12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f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f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3B6DAC6-0186-4D62-AD69-90B9C0411E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pic>
        <p:nvPicPr>
          <p:cNvPr id="4" name="Picture 3" descr="Neon 3D circle art">
            <a:extLst>
              <a:ext uri="{FF2B5EF4-FFF2-40B4-BE49-F238E27FC236}">
                <a16:creationId xmlns:a16="http://schemas.microsoft.com/office/drawing/2014/main" id="{84741C87-3F5D-336A-7D1C-39CA3711CAA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</a:blip>
          <a:srcRect t="21309" r="-1" b="-1"/>
          <a:stretch/>
        </p:blipFill>
        <p:spPr>
          <a:xfrm>
            <a:off x="20" y="10"/>
            <a:ext cx="12188932" cy="6857990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91108A0F-8C78-4294-B028-9F09581FC0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313489AA-CF3C-45B5-9A6B-D686CDD1DD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7ABF1CE3-37BC-462F-BC4B-5EF9C8287D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21847A4-7B07-4976-81EF-E68ABFC4FB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9F3EBBA6-8771-481B-BACA-142F0C8053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DF58D94E-BB4B-436D-8172-0F5737BEEA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F75AA9A-4678-41CB-AEFA-13C324B847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6C95E447-C172-476B-98BE-453E4049FB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1F3BD247-696E-47F7-964F-89A5823D11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5E31E4B8-694B-447A-AA13-36B0A4EEC9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88321B73-1AE7-4FA0-90EB-4E969A095D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E15F8082-1C6D-496D-937D-964948B109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1B84AF1D-3604-4213-B891-4880C86F6E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C3631262-5E4E-4A33-9D72-17996A538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9A4C49C9-CD9F-417C-A832-DD9D6F9C4B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9A3BBBFA-B462-4340-82C8-3EE5CCFB10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4A7D3C2E-F100-49BC-9F4E-DFB50B2F9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46D4A85-2FF9-491B-BBF7-4D83EB8881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B8F6747A-BC05-4E83-8FE8-976BBCE305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4C1FEEA0-B31C-4DD8-9CC4-DAE0655780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BA783C12-3D0A-495D-B461-9D1FCC415A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9AD7D205-DA43-40B9-82B4-D570FB270F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DD4F5FF-D993-454E-AB84-8634B9E53F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EF64AEBB-D378-4CCE-9266-B45FC822EB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22217ABD-7AF1-44DF-9243-75E5C9792A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885E59-AA75-4026-972E-4DEE1AB599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6AB41BAB-F8B8-402D-BC3D-82F73208A3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F67CC234-9EF0-4613-9013-F7F9AEC49E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032D8DE3-B3FD-47EC-B6D3-90CE4F037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A4218772-C699-478C-9D44-9459ABA4CA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E290C4-CBA8-B539-68E6-1D0B1B40E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02426" y="846970"/>
            <a:ext cx="7974719" cy="2288382"/>
          </a:xfrm>
        </p:spPr>
        <p:txBody>
          <a:bodyPr anchor="t">
            <a:normAutofit fontScale="90000"/>
          </a:bodyPr>
          <a:lstStyle/>
          <a:p>
            <a:r>
              <a:rPr lang="ru-RU" dirty="0">
                <a:solidFill>
                  <a:schemeClr val="tx2"/>
                </a:solidFill>
              </a:rPr>
              <a:t>Зміна дня і </a:t>
            </a:r>
            <a:r>
              <a:rPr lang="ru-RU" dirty="0" err="1">
                <a:solidFill>
                  <a:schemeClr val="tx2"/>
                </a:solidFill>
              </a:rPr>
              <a:t>ночі</a:t>
            </a:r>
            <a:r>
              <a:rPr lang="ru-RU" dirty="0">
                <a:solidFill>
                  <a:schemeClr val="tx2"/>
                </a:solidFill>
              </a:rPr>
              <a:t> на </a:t>
            </a:r>
            <a:r>
              <a:rPr lang="ru-RU" dirty="0" err="1">
                <a:solidFill>
                  <a:schemeClr val="tx2"/>
                </a:solidFill>
              </a:rPr>
              <a:t>Землі</a:t>
            </a:r>
            <a:r>
              <a:rPr lang="ru-RU" dirty="0">
                <a:solidFill>
                  <a:schemeClr val="tx2"/>
                </a:solidFill>
              </a:rPr>
              <a:t>.</a:t>
            </a:r>
            <a:br>
              <a:rPr lang="ru-RU" dirty="0">
                <a:solidFill>
                  <a:schemeClr val="tx2"/>
                </a:solidFill>
              </a:rPr>
            </a:br>
            <a:r>
              <a:rPr lang="ru-RU" dirty="0" err="1">
                <a:solidFill>
                  <a:schemeClr val="tx2"/>
                </a:solidFill>
              </a:rPr>
              <a:t>Чому</a:t>
            </a:r>
            <a:r>
              <a:rPr lang="ru-RU" dirty="0">
                <a:solidFill>
                  <a:schemeClr val="tx2"/>
                </a:solidFill>
              </a:rPr>
              <a:t> </a:t>
            </a:r>
            <a:r>
              <a:rPr lang="ru-RU" dirty="0" err="1">
                <a:solidFill>
                  <a:schemeClr val="tx2"/>
                </a:solidFill>
              </a:rPr>
              <a:t>змінюються</a:t>
            </a:r>
            <a:r>
              <a:rPr lang="ru-RU" dirty="0">
                <a:solidFill>
                  <a:schemeClr val="tx2"/>
                </a:solidFill>
              </a:rPr>
              <a:t> пори року на </a:t>
            </a:r>
            <a:r>
              <a:rPr lang="ru-RU" dirty="0" err="1">
                <a:solidFill>
                  <a:schemeClr val="tx2"/>
                </a:solidFill>
              </a:rPr>
              <a:t>Землі</a:t>
            </a:r>
            <a:r>
              <a:rPr lang="ru-RU" dirty="0">
                <a:solidFill>
                  <a:schemeClr val="tx2"/>
                </a:solidFill>
              </a:rPr>
              <a:t>?</a:t>
            </a:r>
            <a:br>
              <a:rPr lang="ru-RU" dirty="0">
                <a:solidFill>
                  <a:schemeClr val="tx2"/>
                </a:solidFill>
              </a:rPr>
            </a:br>
            <a:br>
              <a:rPr lang="ru-RU" dirty="0">
                <a:solidFill>
                  <a:schemeClr val="tx2"/>
                </a:solidFill>
              </a:rPr>
            </a:br>
            <a:endParaRPr lang="uk-UA" dirty="0">
              <a:solidFill>
                <a:schemeClr val="tx2"/>
              </a:solidFill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57A6EACD-743D-7532-A66C-CE89872B96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91404" y="4236064"/>
            <a:ext cx="7974719" cy="757624"/>
          </a:xfrm>
        </p:spPr>
        <p:txBody>
          <a:bodyPr anchor="b">
            <a:normAutofit fontScale="77500" lnSpcReduction="20000"/>
          </a:bodyPr>
          <a:lstStyle/>
          <a:p>
            <a:r>
              <a:rPr lang="uk-UA">
                <a:solidFill>
                  <a:schemeClr val="tx2"/>
                </a:solidFill>
              </a:rPr>
              <a:t>Урок ЯДС в 4 класі</a:t>
            </a:r>
          </a:p>
          <a:p>
            <a:r>
              <a:rPr lang="uk-UA">
                <a:solidFill>
                  <a:schemeClr val="tx2"/>
                </a:solidFill>
              </a:rPr>
              <a:t>Підручник Ірини Андрусенко</a:t>
            </a:r>
            <a:endParaRPr lang="uk-UA" dirty="0">
              <a:solidFill>
                <a:schemeClr val="tx2"/>
              </a:solidFill>
            </a:endParaRPr>
          </a:p>
        </p:txBody>
      </p:sp>
      <p:sp>
        <p:nvSpPr>
          <p:cNvPr id="44" name="Right Triangle 43">
            <a:extLst>
              <a:ext uri="{FF2B5EF4-FFF2-40B4-BE49-F238E27FC236}">
                <a16:creationId xmlns:a16="http://schemas.microsoft.com/office/drawing/2014/main" id="{94D786EB-944C-47D5-B631-899F4029B0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5012" y="-284145"/>
            <a:ext cx="568289" cy="568289"/>
          </a:xfrm>
          <a:prstGeom prst="rtTriangle">
            <a:avLst/>
          </a:prstGeom>
          <a:solidFill>
            <a:schemeClr val="bg1">
              <a:alpha val="1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570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385056" y="299265"/>
            <a:ext cx="109619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Організація учнів до уроку. Перевірка знань, вмінь та навичок учнів.  Гра «Так чи ні?»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C29B9F-5ECB-35A0-8433-E48BC1B83D08}"/>
              </a:ext>
            </a:extLst>
          </p:cNvPr>
          <p:cNvSpPr txBox="1"/>
          <p:nvPr/>
        </p:nvSpPr>
        <p:spPr>
          <a:xfrm>
            <a:off x="1998877" y="1877254"/>
            <a:ext cx="7783314" cy="52322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Сонце – це найближча зоря до планети Земля?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C7EF0D-F52C-905C-49B3-1CD307EFB36C}"/>
              </a:ext>
            </a:extLst>
          </p:cNvPr>
          <p:cNvSpPr txBox="1"/>
          <p:nvPr/>
        </p:nvSpPr>
        <p:spPr>
          <a:xfrm>
            <a:off x="1150294" y="3191474"/>
            <a:ext cx="1774452" cy="110799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6600" b="1" dirty="0"/>
              <a:t>ТАК</a:t>
            </a:r>
            <a:endParaRPr lang="uk-UA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7538FD-2785-09D1-D24A-7FD82C4F86A1}"/>
              </a:ext>
            </a:extLst>
          </p:cNvPr>
          <p:cNvSpPr txBox="1"/>
          <p:nvPr/>
        </p:nvSpPr>
        <p:spPr>
          <a:xfrm>
            <a:off x="8834248" y="3166867"/>
            <a:ext cx="1774452" cy="110799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6600" b="1" dirty="0"/>
              <a:t>НІ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4335590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385056" y="299265"/>
            <a:ext cx="109619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Організація учнів до уроку. Перевірка знань, вмінь та навичок учнів.  Гра «Так чи ні?»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C29B9F-5ECB-35A0-8433-E48BC1B83D08}"/>
              </a:ext>
            </a:extLst>
          </p:cNvPr>
          <p:cNvSpPr txBox="1"/>
          <p:nvPr/>
        </p:nvSpPr>
        <p:spPr>
          <a:xfrm>
            <a:off x="1998877" y="1877254"/>
            <a:ext cx="7783314" cy="52322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Сонце – це найближча зоря до планети Земля?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C7EF0D-F52C-905C-49B3-1CD307EFB36C}"/>
              </a:ext>
            </a:extLst>
          </p:cNvPr>
          <p:cNvSpPr txBox="1"/>
          <p:nvPr/>
        </p:nvSpPr>
        <p:spPr>
          <a:xfrm>
            <a:off x="1150293" y="3191474"/>
            <a:ext cx="3200611" cy="221599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13800" b="1" dirty="0"/>
              <a:t>ТАК</a:t>
            </a:r>
            <a:endParaRPr lang="uk-UA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7538FD-2785-09D1-D24A-7FD82C4F86A1}"/>
              </a:ext>
            </a:extLst>
          </p:cNvPr>
          <p:cNvSpPr txBox="1"/>
          <p:nvPr/>
        </p:nvSpPr>
        <p:spPr>
          <a:xfrm>
            <a:off x="8834248" y="3166866"/>
            <a:ext cx="1192036" cy="113260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6600" b="1" dirty="0"/>
              <a:t>НІ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30012223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385056" y="299265"/>
            <a:ext cx="109619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Організація учнів до уроку. Перевірка знань, вмінь та навичок учнів.  Гра «Так чи ні?»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C29B9F-5ECB-35A0-8433-E48BC1B83D08}"/>
              </a:ext>
            </a:extLst>
          </p:cNvPr>
          <p:cNvSpPr txBox="1"/>
          <p:nvPr/>
        </p:nvSpPr>
        <p:spPr>
          <a:xfrm>
            <a:off x="1998877" y="1877254"/>
            <a:ext cx="7783314" cy="52322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Сонце є невичерпним джерелом енергії?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C7EF0D-F52C-905C-49B3-1CD307EFB36C}"/>
              </a:ext>
            </a:extLst>
          </p:cNvPr>
          <p:cNvSpPr txBox="1"/>
          <p:nvPr/>
        </p:nvSpPr>
        <p:spPr>
          <a:xfrm>
            <a:off x="1150294" y="3191474"/>
            <a:ext cx="1774452" cy="110799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6600" b="1" dirty="0"/>
              <a:t>ТАК</a:t>
            </a:r>
            <a:endParaRPr lang="uk-UA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7538FD-2785-09D1-D24A-7FD82C4F86A1}"/>
              </a:ext>
            </a:extLst>
          </p:cNvPr>
          <p:cNvSpPr txBox="1"/>
          <p:nvPr/>
        </p:nvSpPr>
        <p:spPr>
          <a:xfrm>
            <a:off x="8834248" y="3166867"/>
            <a:ext cx="1774452" cy="110799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6600" b="1" dirty="0"/>
              <a:t>НІ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12091458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385056" y="299265"/>
            <a:ext cx="109619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Організація учнів до уроку. Перевірка знань, вмінь та навичок учнів.  Гра «Так чи ні?»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C29B9F-5ECB-35A0-8433-E48BC1B83D08}"/>
              </a:ext>
            </a:extLst>
          </p:cNvPr>
          <p:cNvSpPr txBox="1"/>
          <p:nvPr/>
        </p:nvSpPr>
        <p:spPr>
          <a:xfrm>
            <a:off x="1998877" y="1877254"/>
            <a:ext cx="7783314" cy="52322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Сонце є невичерпним джерелом енергії.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C7EF0D-F52C-905C-49B3-1CD307EFB36C}"/>
              </a:ext>
            </a:extLst>
          </p:cNvPr>
          <p:cNvSpPr txBox="1"/>
          <p:nvPr/>
        </p:nvSpPr>
        <p:spPr>
          <a:xfrm>
            <a:off x="1150293" y="3191474"/>
            <a:ext cx="3639948" cy="264687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16600" b="1" dirty="0"/>
              <a:t>ТАК</a:t>
            </a:r>
            <a:endParaRPr lang="uk-UA" sz="24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7538FD-2785-09D1-D24A-7FD82C4F86A1}"/>
              </a:ext>
            </a:extLst>
          </p:cNvPr>
          <p:cNvSpPr txBox="1"/>
          <p:nvPr/>
        </p:nvSpPr>
        <p:spPr>
          <a:xfrm>
            <a:off x="8834248" y="3166867"/>
            <a:ext cx="1774452" cy="110799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6600" b="1" dirty="0"/>
              <a:t>НІ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36252975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385056" y="299265"/>
            <a:ext cx="109619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Організація учнів до уроку. Перевірка знань, вмінь та навичок учнів.  Гра «Так чи ні?»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C29B9F-5ECB-35A0-8433-E48BC1B83D08}"/>
              </a:ext>
            </a:extLst>
          </p:cNvPr>
          <p:cNvSpPr txBox="1"/>
          <p:nvPr/>
        </p:nvSpPr>
        <p:spPr>
          <a:xfrm>
            <a:off x="1998877" y="1877254"/>
            <a:ext cx="7783314" cy="52322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Життя на Землі існує завдяки сонячній енергії?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C7EF0D-F52C-905C-49B3-1CD307EFB36C}"/>
              </a:ext>
            </a:extLst>
          </p:cNvPr>
          <p:cNvSpPr txBox="1"/>
          <p:nvPr/>
        </p:nvSpPr>
        <p:spPr>
          <a:xfrm>
            <a:off x="1150294" y="3191474"/>
            <a:ext cx="1774452" cy="110799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6600" b="1" dirty="0"/>
              <a:t>ТАК</a:t>
            </a:r>
            <a:endParaRPr lang="uk-UA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7538FD-2785-09D1-D24A-7FD82C4F86A1}"/>
              </a:ext>
            </a:extLst>
          </p:cNvPr>
          <p:cNvSpPr txBox="1"/>
          <p:nvPr/>
        </p:nvSpPr>
        <p:spPr>
          <a:xfrm>
            <a:off x="8834248" y="3166867"/>
            <a:ext cx="1774452" cy="110799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6600" b="1" dirty="0"/>
              <a:t>НІ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40000880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385056" y="299265"/>
            <a:ext cx="109619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Організація учнів до уроку. Перевірка знань, вмінь та навичок учнів.  Гра «Так чи ні?»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C29B9F-5ECB-35A0-8433-E48BC1B83D08}"/>
              </a:ext>
            </a:extLst>
          </p:cNvPr>
          <p:cNvSpPr txBox="1"/>
          <p:nvPr/>
        </p:nvSpPr>
        <p:spPr>
          <a:xfrm>
            <a:off x="1998877" y="1877254"/>
            <a:ext cx="7783314" cy="52322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Життя на Землі існує завдяки сонячній енергії.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C7EF0D-F52C-905C-49B3-1CD307EFB36C}"/>
              </a:ext>
            </a:extLst>
          </p:cNvPr>
          <p:cNvSpPr txBox="1"/>
          <p:nvPr/>
        </p:nvSpPr>
        <p:spPr>
          <a:xfrm>
            <a:off x="1150293" y="3191474"/>
            <a:ext cx="3617633" cy="264687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16600" b="1" dirty="0"/>
              <a:t>ТАК</a:t>
            </a:r>
            <a:endParaRPr lang="uk-UA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7538FD-2785-09D1-D24A-7FD82C4F86A1}"/>
              </a:ext>
            </a:extLst>
          </p:cNvPr>
          <p:cNvSpPr txBox="1"/>
          <p:nvPr/>
        </p:nvSpPr>
        <p:spPr>
          <a:xfrm>
            <a:off x="8834248" y="3166867"/>
            <a:ext cx="1774452" cy="110799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6600" b="1" dirty="0"/>
              <a:t>НІ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27758449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385056" y="299265"/>
            <a:ext cx="109619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Організація учнів до уроку. Перевірка знань, вмінь та навичок учнів.  Гра «Так чи ні?»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C29B9F-5ECB-35A0-8433-E48BC1B83D08}"/>
              </a:ext>
            </a:extLst>
          </p:cNvPr>
          <p:cNvSpPr txBox="1"/>
          <p:nvPr/>
        </p:nvSpPr>
        <p:spPr>
          <a:xfrm>
            <a:off x="1998877" y="1877254"/>
            <a:ext cx="7783314" cy="52322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У центрі Сонячної системи є планета Земля.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C7EF0D-F52C-905C-49B3-1CD307EFB36C}"/>
              </a:ext>
            </a:extLst>
          </p:cNvPr>
          <p:cNvSpPr txBox="1"/>
          <p:nvPr/>
        </p:nvSpPr>
        <p:spPr>
          <a:xfrm>
            <a:off x="1150294" y="3191474"/>
            <a:ext cx="1774452" cy="110799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6600" b="1" dirty="0"/>
              <a:t>ТАК</a:t>
            </a:r>
            <a:endParaRPr lang="uk-UA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7538FD-2785-09D1-D24A-7FD82C4F86A1}"/>
              </a:ext>
            </a:extLst>
          </p:cNvPr>
          <p:cNvSpPr txBox="1"/>
          <p:nvPr/>
        </p:nvSpPr>
        <p:spPr>
          <a:xfrm>
            <a:off x="8834248" y="3166867"/>
            <a:ext cx="1774452" cy="110799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6600" b="1" dirty="0"/>
              <a:t>НІ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16858696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385056" y="299265"/>
            <a:ext cx="109619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Організація учнів до уроку. Перевірка знань, вмінь та навичок учнів.  Гра «Так чи ні?»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C29B9F-5ECB-35A0-8433-E48BC1B83D08}"/>
              </a:ext>
            </a:extLst>
          </p:cNvPr>
          <p:cNvSpPr txBox="1"/>
          <p:nvPr/>
        </p:nvSpPr>
        <p:spPr>
          <a:xfrm>
            <a:off x="1998877" y="1877254"/>
            <a:ext cx="7783314" cy="52322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У центрі Сонячної системи є планета Земля.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C7EF0D-F52C-905C-49B3-1CD307EFB36C}"/>
              </a:ext>
            </a:extLst>
          </p:cNvPr>
          <p:cNvSpPr txBox="1"/>
          <p:nvPr/>
        </p:nvSpPr>
        <p:spPr>
          <a:xfrm>
            <a:off x="1150294" y="3191474"/>
            <a:ext cx="1774452" cy="110799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6600" b="1" dirty="0"/>
              <a:t>ТАК</a:t>
            </a:r>
            <a:endParaRPr lang="uk-UA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7538FD-2785-09D1-D24A-7FD82C4F86A1}"/>
              </a:ext>
            </a:extLst>
          </p:cNvPr>
          <p:cNvSpPr txBox="1"/>
          <p:nvPr/>
        </p:nvSpPr>
        <p:spPr>
          <a:xfrm>
            <a:off x="7534594" y="2417190"/>
            <a:ext cx="3108443" cy="315471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19900" b="1" dirty="0"/>
              <a:t>НІ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5786085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385056" y="299265"/>
            <a:ext cx="109619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Організація учнів до уроку. Перевірка знань, вмінь та навичок учнів.  Гра «Так чи ні?»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C29B9F-5ECB-35A0-8433-E48BC1B83D08}"/>
              </a:ext>
            </a:extLst>
          </p:cNvPr>
          <p:cNvSpPr txBox="1"/>
          <p:nvPr/>
        </p:nvSpPr>
        <p:spPr>
          <a:xfrm>
            <a:off x="646289" y="1877254"/>
            <a:ext cx="10520396" cy="52322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Кожна планета обертається навколо Сонця та навколо своєї осі.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C7EF0D-F52C-905C-49B3-1CD307EFB36C}"/>
              </a:ext>
            </a:extLst>
          </p:cNvPr>
          <p:cNvSpPr txBox="1"/>
          <p:nvPr/>
        </p:nvSpPr>
        <p:spPr>
          <a:xfrm>
            <a:off x="1150294" y="3191474"/>
            <a:ext cx="1774452" cy="110799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6600" b="1" dirty="0"/>
              <a:t>ТАК</a:t>
            </a:r>
            <a:endParaRPr lang="uk-UA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7538FD-2785-09D1-D24A-7FD82C4F86A1}"/>
              </a:ext>
            </a:extLst>
          </p:cNvPr>
          <p:cNvSpPr txBox="1"/>
          <p:nvPr/>
        </p:nvSpPr>
        <p:spPr>
          <a:xfrm>
            <a:off x="8834248" y="3166867"/>
            <a:ext cx="1774452" cy="110799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6600" b="1" dirty="0"/>
              <a:t>НІ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42655611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385056" y="299265"/>
            <a:ext cx="109619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Організація учнів до уроку. Перевірка знань, вмінь та навичок учнів.  Гра «Так чи ні?»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C29B9F-5ECB-35A0-8433-E48BC1B83D08}"/>
              </a:ext>
            </a:extLst>
          </p:cNvPr>
          <p:cNvSpPr txBox="1"/>
          <p:nvPr/>
        </p:nvSpPr>
        <p:spPr>
          <a:xfrm>
            <a:off x="646289" y="1877254"/>
            <a:ext cx="10520396" cy="52322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Кожна планета обертається навколо Сонця та навколо своєї осі.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C7EF0D-F52C-905C-49B3-1CD307EFB36C}"/>
              </a:ext>
            </a:extLst>
          </p:cNvPr>
          <p:cNvSpPr txBox="1"/>
          <p:nvPr/>
        </p:nvSpPr>
        <p:spPr>
          <a:xfrm>
            <a:off x="954628" y="2728362"/>
            <a:ext cx="4945705" cy="315471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19900" b="1" dirty="0"/>
              <a:t>ТАК</a:t>
            </a:r>
            <a:endParaRPr lang="uk-UA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7538FD-2785-09D1-D24A-7FD82C4F86A1}"/>
              </a:ext>
            </a:extLst>
          </p:cNvPr>
          <p:cNvSpPr txBox="1"/>
          <p:nvPr/>
        </p:nvSpPr>
        <p:spPr>
          <a:xfrm>
            <a:off x="8834248" y="3166867"/>
            <a:ext cx="1774452" cy="110799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6600" b="1" dirty="0"/>
              <a:t>НІ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15136606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385056" y="299265"/>
            <a:ext cx="109619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Організація учнів до уроку. Перевірка знань, вмінь та навичок учнів.  Гра «Так чи ні?»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C29B9F-5ECB-35A0-8433-E48BC1B83D08}"/>
              </a:ext>
            </a:extLst>
          </p:cNvPr>
          <p:cNvSpPr txBox="1"/>
          <p:nvPr/>
        </p:nvSpPr>
        <p:spPr>
          <a:xfrm>
            <a:off x="646289" y="1877254"/>
            <a:ext cx="10520396" cy="52322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Найбільша планета земної групи – це Земля.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C7EF0D-F52C-905C-49B3-1CD307EFB36C}"/>
              </a:ext>
            </a:extLst>
          </p:cNvPr>
          <p:cNvSpPr txBox="1"/>
          <p:nvPr/>
        </p:nvSpPr>
        <p:spPr>
          <a:xfrm>
            <a:off x="1150294" y="3191474"/>
            <a:ext cx="1774452" cy="110799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6600" b="1" dirty="0"/>
              <a:t>ТАК</a:t>
            </a:r>
            <a:endParaRPr lang="uk-UA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7538FD-2785-09D1-D24A-7FD82C4F86A1}"/>
              </a:ext>
            </a:extLst>
          </p:cNvPr>
          <p:cNvSpPr txBox="1"/>
          <p:nvPr/>
        </p:nvSpPr>
        <p:spPr>
          <a:xfrm>
            <a:off x="8834248" y="3166867"/>
            <a:ext cx="1774452" cy="110799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6600" b="1" dirty="0"/>
              <a:t>НІ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3645811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385056" y="299265"/>
            <a:ext cx="109619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Організація учнів до уроку. Перевірка знань, вмінь та навичок учнів.  Гра «Так чи ні?»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C29B9F-5ECB-35A0-8433-E48BC1B83D08}"/>
              </a:ext>
            </a:extLst>
          </p:cNvPr>
          <p:cNvSpPr txBox="1"/>
          <p:nvPr/>
        </p:nvSpPr>
        <p:spPr>
          <a:xfrm>
            <a:off x="646289" y="1877254"/>
            <a:ext cx="10520396" cy="52322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Найбільша планета земної групи – це Земля.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C7EF0D-F52C-905C-49B3-1CD307EFB36C}"/>
              </a:ext>
            </a:extLst>
          </p:cNvPr>
          <p:cNvSpPr txBox="1"/>
          <p:nvPr/>
        </p:nvSpPr>
        <p:spPr>
          <a:xfrm>
            <a:off x="1150293" y="3191474"/>
            <a:ext cx="5247168" cy="315471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19900" b="1" dirty="0"/>
              <a:t>ТАК</a:t>
            </a:r>
            <a:endParaRPr lang="uk-UA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7538FD-2785-09D1-D24A-7FD82C4F86A1}"/>
              </a:ext>
            </a:extLst>
          </p:cNvPr>
          <p:cNvSpPr txBox="1"/>
          <p:nvPr/>
        </p:nvSpPr>
        <p:spPr>
          <a:xfrm>
            <a:off x="8834248" y="3166867"/>
            <a:ext cx="1774452" cy="110799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6600" b="1" dirty="0"/>
              <a:t>НІ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5097801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385056" y="299265"/>
            <a:ext cx="109619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Організація учнів до уроку. Перевірка знань, вмінь та навичок учнів.  Гра «Так чи ні?»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C29B9F-5ECB-35A0-8433-E48BC1B83D08}"/>
              </a:ext>
            </a:extLst>
          </p:cNvPr>
          <p:cNvSpPr txBox="1"/>
          <p:nvPr/>
        </p:nvSpPr>
        <p:spPr>
          <a:xfrm>
            <a:off x="646289" y="1877254"/>
            <a:ext cx="10520396" cy="52322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У всіх планет є природні супутники.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C7EF0D-F52C-905C-49B3-1CD307EFB36C}"/>
              </a:ext>
            </a:extLst>
          </p:cNvPr>
          <p:cNvSpPr txBox="1"/>
          <p:nvPr/>
        </p:nvSpPr>
        <p:spPr>
          <a:xfrm>
            <a:off x="1150294" y="3191474"/>
            <a:ext cx="1774452" cy="110799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6600" b="1" dirty="0"/>
              <a:t>ТАК</a:t>
            </a:r>
            <a:endParaRPr lang="uk-UA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7538FD-2785-09D1-D24A-7FD82C4F86A1}"/>
              </a:ext>
            </a:extLst>
          </p:cNvPr>
          <p:cNvSpPr txBox="1"/>
          <p:nvPr/>
        </p:nvSpPr>
        <p:spPr>
          <a:xfrm>
            <a:off x="7410529" y="3096806"/>
            <a:ext cx="3119329" cy="120032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7200" b="1" dirty="0"/>
              <a:t>НІ</a:t>
            </a:r>
            <a:endParaRPr lang="uk-UA" sz="1600" b="1" dirty="0"/>
          </a:p>
        </p:txBody>
      </p:sp>
    </p:spTree>
    <p:extLst>
      <p:ext uri="{BB962C8B-B14F-4D97-AF65-F5344CB8AC3E}">
        <p14:creationId xmlns:p14="http://schemas.microsoft.com/office/powerpoint/2010/main" val="30589700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385056" y="299265"/>
            <a:ext cx="109619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Організація учнів до уроку. Перевірка знань, вмінь та навичок учнів.  Гра «Так чи ні?»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C29B9F-5ECB-35A0-8433-E48BC1B83D08}"/>
              </a:ext>
            </a:extLst>
          </p:cNvPr>
          <p:cNvSpPr txBox="1"/>
          <p:nvPr/>
        </p:nvSpPr>
        <p:spPr>
          <a:xfrm>
            <a:off x="646289" y="1877254"/>
            <a:ext cx="10520396" cy="52322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У всіх планет є природні супутники.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C7EF0D-F52C-905C-49B3-1CD307EFB36C}"/>
              </a:ext>
            </a:extLst>
          </p:cNvPr>
          <p:cNvSpPr txBox="1"/>
          <p:nvPr/>
        </p:nvSpPr>
        <p:spPr>
          <a:xfrm>
            <a:off x="1150294" y="3191474"/>
            <a:ext cx="1774452" cy="110799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6600" b="1" dirty="0"/>
              <a:t>ТАК</a:t>
            </a:r>
            <a:endParaRPr lang="uk-UA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7538FD-2785-09D1-D24A-7FD82C4F86A1}"/>
              </a:ext>
            </a:extLst>
          </p:cNvPr>
          <p:cNvSpPr txBox="1"/>
          <p:nvPr/>
        </p:nvSpPr>
        <p:spPr>
          <a:xfrm>
            <a:off x="7423390" y="2285399"/>
            <a:ext cx="3119329" cy="377026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23900" b="1" dirty="0"/>
              <a:t>НІ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34273091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385056" y="299265"/>
            <a:ext cx="109619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Організація учнів до уроку. Перевірка знань, вмінь та навичок учнів.  Гра «Так чи ні?»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C29B9F-5ECB-35A0-8433-E48BC1B83D08}"/>
              </a:ext>
            </a:extLst>
          </p:cNvPr>
          <p:cNvSpPr txBox="1"/>
          <p:nvPr/>
        </p:nvSpPr>
        <p:spPr>
          <a:xfrm>
            <a:off x="646289" y="1877254"/>
            <a:ext cx="10520396" cy="52322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Астероїди – це небесні тіла, більші за планети.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C7EF0D-F52C-905C-49B3-1CD307EFB36C}"/>
              </a:ext>
            </a:extLst>
          </p:cNvPr>
          <p:cNvSpPr txBox="1"/>
          <p:nvPr/>
        </p:nvSpPr>
        <p:spPr>
          <a:xfrm>
            <a:off x="1150294" y="3191474"/>
            <a:ext cx="1774452" cy="110799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6600" b="1" dirty="0"/>
              <a:t>ТАК</a:t>
            </a:r>
            <a:endParaRPr lang="uk-UA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7538FD-2785-09D1-D24A-7FD82C4F86A1}"/>
              </a:ext>
            </a:extLst>
          </p:cNvPr>
          <p:cNvSpPr txBox="1"/>
          <p:nvPr/>
        </p:nvSpPr>
        <p:spPr>
          <a:xfrm>
            <a:off x="8834248" y="3166867"/>
            <a:ext cx="1774452" cy="110799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6600" b="1" dirty="0"/>
              <a:t>НІ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4923253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385056" y="299265"/>
            <a:ext cx="109619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Організація учнів до уроку. Перевірка знань, вмінь та навичок учнів.  Гра «Так чи ні?»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C29B9F-5ECB-35A0-8433-E48BC1B83D08}"/>
              </a:ext>
            </a:extLst>
          </p:cNvPr>
          <p:cNvSpPr txBox="1"/>
          <p:nvPr/>
        </p:nvSpPr>
        <p:spPr>
          <a:xfrm>
            <a:off x="646289" y="1877254"/>
            <a:ext cx="10520396" cy="52322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Астероїди – це небесні тіла, більші за планети.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C7EF0D-F52C-905C-49B3-1CD307EFB36C}"/>
              </a:ext>
            </a:extLst>
          </p:cNvPr>
          <p:cNvSpPr txBox="1"/>
          <p:nvPr/>
        </p:nvSpPr>
        <p:spPr>
          <a:xfrm>
            <a:off x="1150294" y="3191474"/>
            <a:ext cx="1774452" cy="110799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6600" b="1" dirty="0"/>
              <a:t>ТАК</a:t>
            </a:r>
            <a:endParaRPr lang="uk-UA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7538FD-2785-09D1-D24A-7FD82C4F86A1}"/>
              </a:ext>
            </a:extLst>
          </p:cNvPr>
          <p:cNvSpPr txBox="1"/>
          <p:nvPr/>
        </p:nvSpPr>
        <p:spPr>
          <a:xfrm>
            <a:off x="7291625" y="1851678"/>
            <a:ext cx="3965848" cy="450892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uk-UA" sz="28700" b="1" dirty="0"/>
              <a:t>НІ</a:t>
            </a:r>
            <a:endParaRPr lang="uk-UA" sz="2000" b="1" dirty="0"/>
          </a:p>
        </p:txBody>
      </p:sp>
    </p:spTree>
    <p:extLst>
      <p:ext uri="{BB962C8B-B14F-4D97-AF65-F5344CB8AC3E}">
        <p14:creationId xmlns:p14="http://schemas.microsoft.com/office/powerpoint/2010/main" val="26766864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385056" y="299265"/>
            <a:ext cx="109619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Актуалізація опорних знань, умінь і навичок. Перегляд і обговорення відео «Рух Землі».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CB29125-A609-F475-BBFC-BCE050C4D5AB}"/>
              </a:ext>
            </a:extLst>
          </p:cNvPr>
          <p:cNvSpPr txBox="1"/>
          <p:nvPr/>
        </p:nvSpPr>
        <p:spPr>
          <a:xfrm>
            <a:off x="469344" y="1593066"/>
            <a:ext cx="11015083" cy="1077218"/>
          </a:xfrm>
          <a:prstGeom prst="rect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dirty="0"/>
              <a:t>- Як </a:t>
            </a:r>
            <a:r>
              <a:rPr lang="ru-RU" sz="3200" dirty="0" err="1"/>
              <a:t>бачите</a:t>
            </a:r>
            <a:r>
              <a:rPr lang="ru-RU" sz="3200" dirty="0"/>
              <a:t>, Земля </a:t>
            </a:r>
            <a:r>
              <a:rPr lang="ru-RU" sz="3200" dirty="0" err="1"/>
              <a:t>постійно</a:t>
            </a:r>
            <a:r>
              <a:rPr lang="ru-RU" sz="3200" dirty="0"/>
              <a:t> </a:t>
            </a:r>
            <a:r>
              <a:rPr lang="ru-RU" sz="3200" dirty="0" err="1"/>
              <a:t>рухається</a:t>
            </a:r>
            <a:r>
              <a:rPr lang="ru-RU" sz="3200" dirty="0"/>
              <a:t>. Вона </a:t>
            </a:r>
            <a:r>
              <a:rPr lang="ru-RU" sz="3200" dirty="0" err="1"/>
              <a:t>обертається</a:t>
            </a:r>
            <a:r>
              <a:rPr lang="ru-RU" sz="3200" dirty="0"/>
              <a:t> </a:t>
            </a:r>
            <a:r>
              <a:rPr lang="ru-RU" sz="3200" dirty="0" err="1"/>
              <a:t>навколо</a:t>
            </a:r>
            <a:r>
              <a:rPr lang="ru-RU" sz="3200" dirty="0"/>
              <a:t> </a:t>
            </a:r>
            <a:r>
              <a:rPr lang="ru-RU" sz="3200" dirty="0" err="1"/>
              <a:t>своєї</a:t>
            </a:r>
            <a:r>
              <a:rPr lang="ru-RU" sz="3200" dirty="0"/>
              <a:t> </a:t>
            </a:r>
            <a:r>
              <a:rPr lang="ru-RU" sz="3200" dirty="0" err="1"/>
              <a:t>осі</a:t>
            </a:r>
            <a:r>
              <a:rPr lang="ru-RU" sz="3200" dirty="0"/>
              <a:t> і </a:t>
            </a:r>
            <a:r>
              <a:rPr lang="ru-RU" sz="3200" dirty="0" err="1"/>
              <a:t>навколо</a:t>
            </a:r>
            <a:r>
              <a:rPr lang="ru-RU" sz="3200" dirty="0"/>
              <a:t> </a:t>
            </a:r>
            <a:r>
              <a:rPr lang="ru-RU" sz="3200" dirty="0" err="1"/>
              <a:t>Сонця</a:t>
            </a:r>
            <a:r>
              <a:rPr lang="ru-RU" sz="3200" dirty="0"/>
              <a:t>.</a:t>
            </a:r>
            <a:endParaRPr lang="uk-UA" sz="3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24B108-B28A-E6A8-F4E9-C5341A23280D}"/>
              </a:ext>
            </a:extLst>
          </p:cNvPr>
          <p:cNvSpPr txBox="1"/>
          <p:nvPr/>
        </p:nvSpPr>
        <p:spPr>
          <a:xfrm>
            <a:off x="469344" y="3010075"/>
            <a:ext cx="11015083" cy="584775"/>
          </a:xfrm>
          <a:prstGeom prst="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dirty="0"/>
              <a:t>- </a:t>
            </a:r>
            <a:r>
              <a:rPr lang="ru-RU" sz="3200" dirty="0" err="1"/>
              <a:t>Що</a:t>
            </a:r>
            <a:r>
              <a:rPr lang="ru-RU" sz="3200" dirty="0"/>
              <a:t> є </a:t>
            </a:r>
            <a:r>
              <a:rPr lang="ru-RU" sz="3200" dirty="0" err="1"/>
              <a:t>наслідком</a:t>
            </a:r>
            <a:r>
              <a:rPr lang="ru-RU" sz="3200" dirty="0"/>
              <a:t> </a:t>
            </a:r>
            <a:r>
              <a:rPr lang="ru-RU" sz="3200" dirty="0" err="1"/>
              <a:t>обертання</a:t>
            </a:r>
            <a:r>
              <a:rPr lang="ru-RU" sz="3200" dirty="0"/>
              <a:t> </a:t>
            </a:r>
            <a:r>
              <a:rPr lang="ru-RU" sz="3200" dirty="0" err="1"/>
              <a:t>навколо</a:t>
            </a:r>
            <a:r>
              <a:rPr lang="ru-RU" sz="3200" dirty="0"/>
              <a:t> </a:t>
            </a:r>
            <a:r>
              <a:rPr lang="ru-RU" sz="3200" dirty="0" err="1"/>
              <a:t>своєї</a:t>
            </a:r>
            <a:r>
              <a:rPr lang="ru-RU" sz="3200" dirty="0"/>
              <a:t> </a:t>
            </a:r>
            <a:r>
              <a:rPr lang="ru-RU" sz="3200" dirty="0" err="1"/>
              <a:t>осі</a:t>
            </a:r>
            <a:r>
              <a:rPr lang="ru-RU" sz="3200" dirty="0"/>
              <a:t>?</a:t>
            </a:r>
            <a:endParaRPr lang="uk-UA" sz="3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82D2AA3-1AEB-0EB0-A6BA-F4D11F00AF20}"/>
              </a:ext>
            </a:extLst>
          </p:cNvPr>
          <p:cNvSpPr txBox="1"/>
          <p:nvPr/>
        </p:nvSpPr>
        <p:spPr>
          <a:xfrm>
            <a:off x="469344" y="4090469"/>
            <a:ext cx="11015083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600" dirty="0"/>
              <a:t>- </a:t>
            </a:r>
            <a:r>
              <a:rPr lang="ru-RU" sz="3600" dirty="0" err="1"/>
              <a:t>Що</a:t>
            </a:r>
            <a:r>
              <a:rPr lang="ru-RU" sz="3600" dirty="0"/>
              <a:t> є </a:t>
            </a:r>
            <a:r>
              <a:rPr lang="ru-RU" sz="3600" dirty="0" err="1"/>
              <a:t>наслідком</a:t>
            </a:r>
            <a:r>
              <a:rPr lang="ru-RU" sz="3600" dirty="0"/>
              <a:t> </a:t>
            </a:r>
            <a:r>
              <a:rPr lang="ru-RU" sz="3600" dirty="0" err="1"/>
              <a:t>обертання</a:t>
            </a:r>
            <a:r>
              <a:rPr lang="ru-RU" sz="3600" dirty="0"/>
              <a:t> </a:t>
            </a:r>
            <a:r>
              <a:rPr lang="ru-RU" sz="3600" dirty="0" err="1"/>
              <a:t>навколо</a:t>
            </a:r>
            <a:r>
              <a:rPr lang="ru-RU" sz="3600" dirty="0"/>
              <a:t> </a:t>
            </a:r>
            <a:r>
              <a:rPr lang="ru-RU" sz="3600" dirty="0" err="1"/>
              <a:t>Сонця</a:t>
            </a:r>
            <a:r>
              <a:rPr lang="ru-RU" sz="3600" dirty="0"/>
              <a:t>?</a:t>
            </a:r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val="1753563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385056" y="299265"/>
            <a:ext cx="10961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Вивчення нового матеріалу. Розповідь вчителя.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CB29125-A609-F475-BBFC-BCE050C4D5AB}"/>
              </a:ext>
            </a:extLst>
          </p:cNvPr>
          <p:cNvSpPr txBox="1"/>
          <p:nvPr/>
        </p:nvSpPr>
        <p:spPr>
          <a:xfrm>
            <a:off x="469344" y="1593066"/>
            <a:ext cx="11015083" cy="409342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uk-UA" sz="2800" dirty="0"/>
              <a:t>Кожного дня вранці сходить сонце, ввечері ховається за горизонтом. Давайте з’ясуємо, чому так відбувається?</a:t>
            </a:r>
          </a:p>
          <a:p>
            <a:pPr marL="457200" indent="-457200">
              <a:buFontTx/>
              <a:buChar char="-"/>
            </a:pPr>
            <a:r>
              <a:rPr lang="uk-UA" sz="2800" dirty="0"/>
              <a:t> Планета земля — це непрозоре космічне тіло. Якщо промені сонця освітлюють один бік землі, то інший залишається неосвітленим. На освітленому боці – день, а на неосвітленому ніч. Земля постійно рухається навколо своєї осі. Вона підставляє під сонячні промені то один бік, то інший. Тож постійно відбувається зміна дня і ночі. Ніч та день - це доба, яка триває 24 години. Саме за цей час Земля робить один повний оберт навколо своєї осі.</a:t>
            </a:r>
            <a:endParaRPr lang="uk-UA" sz="36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CFB60F4-4F6E-85F1-8E23-F918B0AE2C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5506" y="156180"/>
            <a:ext cx="3276600" cy="139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7929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385056" y="299265"/>
            <a:ext cx="109619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Дослідження. Моделювання руху Землі за допомогою глобуса та ліхтарика.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CFB60F4-4F6E-85F1-8E23-F918B0AE2C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268" y="1565716"/>
            <a:ext cx="5873652" cy="2492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1653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385056" y="299265"/>
            <a:ext cx="10961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Робота з підручником</a:t>
            </a:r>
          </a:p>
        </p:txBody>
      </p:sp>
      <p:pic>
        <p:nvPicPr>
          <p:cNvPr id="3" name="Рисунок 2" descr="Зображення, що містить текст, Шрифт, білий, алгебра&#10;&#10;Автоматично згенерований опис">
            <a:extLst>
              <a:ext uri="{FF2B5EF4-FFF2-40B4-BE49-F238E27FC236}">
                <a16:creationId xmlns:a16="http://schemas.microsoft.com/office/drawing/2014/main" id="{708A9CAE-201C-0F39-F6F7-72910BFB38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691" y="1319876"/>
            <a:ext cx="10440857" cy="2734057"/>
          </a:xfrm>
          <a:prstGeom prst="rect">
            <a:avLst/>
          </a:prstGeom>
        </p:spPr>
      </p:pic>
      <p:pic>
        <p:nvPicPr>
          <p:cNvPr id="7" name="Рисунок 6" descr="Зображення, що містить текст, Шрифт, білий&#10;&#10;Автоматично згенерований опис">
            <a:extLst>
              <a:ext uri="{FF2B5EF4-FFF2-40B4-BE49-F238E27FC236}">
                <a16:creationId xmlns:a16="http://schemas.microsoft.com/office/drawing/2014/main" id="{B055A1DA-32A8-683C-B5A0-E04DDBA5AC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312" y="4227252"/>
            <a:ext cx="10498015" cy="2305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0813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385056" y="299265"/>
            <a:ext cx="10961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Робота з підручником</a:t>
            </a:r>
          </a:p>
        </p:txBody>
      </p:sp>
      <p:pic>
        <p:nvPicPr>
          <p:cNvPr id="40" name="Рисунок 39" descr="Зображення, що містить текст, Шрифт, білий&#10;&#10;Автоматично згенерований опис">
            <a:extLst>
              <a:ext uri="{FF2B5EF4-FFF2-40B4-BE49-F238E27FC236}">
                <a16:creationId xmlns:a16="http://schemas.microsoft.com/office/drawing/2014/main" id="{5EEA7825-916F-B490-25F9-B7FD6A0115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66" y="900617"/>
            <a:ext cx="11500624" cy="2377949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3FB243AD-099D-8E6F-1763-E78BF66068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38" y="3333466"/>
            <a:ext cx="11424358" cy="1014218"/>
          </a:xfrm>
          <a:prstGeom prst="rect">
            <a:avLst/>
          </a:prstGeom>
        </p:spPr>
      </p:pic>
      <p:pic>
        <p:nvPicPr>
          <p:cNvPr id="106" name="Рисунок 105">
            <a:extLst>
              <a:ext uri="{FF2B5EF4-FFF2-40B4-BE49-F238E27FC236}">
                <a16:creationId xmlns:a16="http://schemas.microsoft.com/office/drawing/2014/main" id="{650AB7DE-F71A-0DBD-B17F-78204925DC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65" y="4352884"/>
            <a:ext cx="11435157" cy="973874"/>
          </a:xfrm>
          <a:prstGeom prst="rect">
            <a:avLst/>
          </a:prstGeom>
        </p:spPr>
      </p:pic>
      <p:sp>
        <p:nvSpPr>
          <p:cNvPr id="108" name="TextBox 107">
            <a:extLst>
              <a:ext uri="{FF2B5EF4-FFF2-40B4-BE49-F238E27FC236}">
                <a16:creationId xmlns:a16="http://schemas.microsoft.com/office/drawing/2014/main" id="{2274783D-004F-5E9F-F2D5-484F0A683F23}"/>
              </a:ext>
            </a:extLst>
          </p:cNvPr>
          <p:cNvSpPr txBox="1"/>
          <p:nvPr/>
        </p:nvSpPr>
        <p:spPr>
          <a:xfrm>
            <a:off x="502465" y="5796025"/>
            <a:ext cx="11507401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400" dirty="0"/>
              <a:t>Задайте однокласникам запитання за змістом прочитаного</a:t>
            </a:r>
          </a:p>
        </p:txBody>
      </p:sp>
    </p:spTree>
    <p:extLst>
      <p:ext uri="{BB962C8B-B14F-4D97-AF65-F5344CB8AC3E}">
        <p14:creationId xmlns:p14="http://schemas.microsoft.com/office/powerpoint/2010/main" val="2234308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385056" y="299265"/>
            <a:ext cx="10961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Робота з підручником</a:t>
            </a:r>
          </a:p>
        </p:txBody>
      </p:sp>
      <p:pic>
        <p:nvPicPr>
          <p:cNvPr id="40" name="Рисунок 39" descr="Зображення, що містить текст, Шрифт, білий&#10;&#10;Автоматично згенерований опис">
            <a:extLst>
              <a:ext uri="{FF2B5EF4-FFF2-40B4-BE49-F238E27FC236}">
                <a16:creationId xmlns:a16="http://schemas.microsoft.com/office/drawing/2014/main" id="{5EEA7825-916F-B490-25F9-B7FD6A0115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66" y="900617"/>
            <a:ext cx="11500624" cy="2377949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3FB243AD-099D-8E6F-1763-E78BF66068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38" y="3333466"/>
            <a:ext cx="11424358" cy="1014218"/>
          </a:xfrm>
          <a:prstGeom prst="rect">
            <a:avLst/>
          </a:prstGeom>
        </p:spPr>
      </p:pic>
      <p:pic>
        <p:nvPicPr>
          <p:cNvPr id="106" name="Рисунок 105">
            <a:extLst>
              <a:ext uri="{FF2B5EF4-FFF2-40B4-BE49-F238E27FC236}">
                <a16:creationId xmlns:a16="http://schemas.microsoft.com/office/drawing/2014/main" id="{650AB7DE-F71A-0DBD-B17F-78204925DC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65" y="4352884"/>
            <a:ext cx="11435157" cy="973874"/>
          </a:xfrm>
          <a:prstGeom prst="rect">
            <a:avLst/>
          </a:prstGeom>
        </p:spPr>
      </p:pic>
      <p:sp>
        <p:nvSpPr>
          <p:cNvPr id="108" name="TextBox 107">
            <a:extLst>
              <a:ext uri="{FF2B5EF4-FFF2-40B4-BE49-F238E27FC236}">
                <a16:creationId xmlns:a16="http://schemas.microsoft.com/office/drawing/2014/main" id="{2274783D-004F-5E9F-F2D5-484F0A683F23}"/>
              </a:ext>
            </a:extLst>
          </p:cNvPr>
          <p:cNvSpPr txBox="1"/>
          <p:nvPr/>
        </p:nvSpPr>
        <p:spPr>
          <a:xfrm>
            <a:off x="502465" y="5796025"/>
            <a:ext cx="11507401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400" dirty="0"/>
              <a:t>Задайте однокласникам запитання за змістом прочитаного</a:t>
            </a:r>
          </a:p>
        </p:txBody>
      </p:sp>
    </p:spTree>
    <p:extLst>
      <p:ext uri="{BB962C8B-B14F-4D97-AF65-F5344CB8AC3E}">
        <p14:creationId xmlns:p14="http://schemas.microsoft.com/office/powerpoint/2010/main" val="4028104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417714" y="299265"/>
            <a:ext cx="109619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Закріплення знань, умінь і навичок. Практична робота. Визначення тривалості дня і ночі.</a:t>
            </a:r>
          </a:p>
        </p:txBody>
      </p:sp>
      <p:pic>
        <p:nvPicPr>
          <p:cNvPr id="3" name="Рисунок 2" descr="Зображення, що містить текст, знімок екрана, Шрифт, жовтий&#10;&#10;Автоматично згенерований опис">
            <a:extLst>
              <a:ext uri="{FF2B5EF4-FFF2-40B4-BE49-F238E27FC236}">
                <a16:creationId xmlns:a16="http://schemas.microsoft.com/office/drawing/2014/main" id="{4CF2631D-CAE8-7A42-91A7-0A38F3EF28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3254" y="803684"/>
            <a:ext cx="7222371" cy="2969342"/>
          </a:xfrm>
          <a:prstGeom prst="rect">
            <a:avLst/>
          </a:prstGeom>
        </p:spPr>
      </p:pic>
      <p:pic>
        <p:nvPicPr>
          <p:cNvPr id="6" name="Рисунок 5" descr="Зображення, що містить текст, знімок екрана, жовтий, Шрифт&#10;&#10;Автоматично згенерований опис">
            <a:extLst>
              <a:ext uri="{FF2B5EF4-FFF2-40B4-BE49-F238E27FC236}">
                <a16:creationId xmlns:a16="http://schemas.microsoft.com/office/drawing/2014/main" id="{7B5B4059-CC5A-60FD-DD1B-0B9B31C0ED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527" y="3846210"/>
            <a:ext cx="7578643" cy="2816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186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417714" y="299265"/>
            <a:ext cx="109619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/>
              <a:t>Закріплення знань, умінь і навичок. Практична робота. Визначення тривалості дня і ночі.</a:t>
            </a:r>
          </a:p>
        </p:txBody>
      </p:sp>
      <p:pic>
        <p:nvPicPr>
          <p:cNvPr id="6" name="Рисунок 5" descr="Зображення, що містить текст, Шрифт, білий, почерк&#10;&#10;Автоматично згенерований опис">
            <a:extLst>
              <a:ext uri="{FF2B5EF4-FFF2-40B4-BE49-F238E27FC236}">
                <a16:creationId xmlns:a16="http://schemas.microsoft.com/office/drawing/2014/main" id="{55EFA513-D92B-DC3C-EEB7-03EB706520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63" y="2062434"/>
            <a:ext cx="11088872" cy="3111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3080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417714" y="299265"/>
            <a:ext cx="109619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/>
              <a:t>Закріплення знань, умінь і навичок. Практична робота. Визначення тривалості дня і ночі.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115F88-2D93-4388-0065-BBD43FF52726}"/>
              </a:ext>
            </a:extLst>
          </p:cNvPr>
          <p:cNvSpPr txBox="1"/>
          <p:nvPr/>
        </p:nvSpPr>
        <p:spPr>
          <a:xfrm>
            <a:off x="500744" y="1996886"/>
            <a:ext cx="3570514" cy="58477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Тривалість дня.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EF888C-8A26-DC52-A272-DEBA069481E5}"/>
              </a:ext>
            </a:extLst>
          </p:cNvPr>
          <p:cNvSpPr txBox="1"/>
          <p:nvPr/>
        </p:nvSpPr>
        <p:spPr>
          <a:xfrm>
            <a:off x="4148383" y="1996886"/>
            <a:ext cx="3570514" cy="58477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7 годин 46 хвилин.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4812C0-E5A3-069B-F5C9-1DDFD1AA1803}"/>
              </a:ext>
            </a:extLst>
          </p:cNvPr>
          <p:cNvSpPr txBox="1"/>
          <p:nvPr/>
        </p:nvSpPr>
        <p:spPr>
          <a:xfrm>
            <a:off x="7809113" y="1992674"/>
            <a:ext cx="3880067" cy="58477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16 годин 13 хвилин.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961825A-4EE0-2623-CD8E-315C302833AA}"/>
              </a:ext>
            </a:extLst>
          </p:cNvPr>
          <p:cNvSpPr txBox="1"/>
          <p:nvPr/>
        </p:nvSpPr>
        <p:spPr>
          <a:xfrm>
            <a:off x="557090" y="2821438"/>
            <a:ext cx="3570514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Тривалість ночі.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B30C9AF-9A78-2DDC-7B2D-14BFFF03B5A5}"/>
              </a:ext>
            </a:extLst>
          </p:cNvPr>
          <p:cNvSpPr txBox="1"/>
          <p:nvPr/>
        </p:nvSpPr>
        <p:spPr>
          <a:xfrm>
            <a:off x="4187115" y="2821438"/>
            <a:ext cx="3570514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uk-UA" sz="3200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7CBE773-BC68-DB58-CB05-E05991E4766B}"/>
              </a:ext>
            </a:extLst>
          </p:cNvPr>
          <p:cNvSpPr txBox="1"/>
          <p:nvPr/>
        </p:nvSpPr>
        <p:spPr>
          <a:xfrm>
            <a:off x="7819568" y="3686567"/>
            <a:ext cx="3880067" cy="584775"/>
          </a:xfrm>
          <a:prstGeom prst="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uk-UA" sz="3200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3282593D-A014-FFC4-9FF9-49DF7290CAE2}"/>
              </a:ext>
            </a:extLst>
          </p:cNvPr>
          <p:cNvSpPr txBox="1"/>
          <p:nvPr/>
        </p:nvSpPr>
        <p:spPr>
          <a:xfrm>
            <a:off x="557090" y="3696531"/>
            <a:ext cx="3570514" cy="584775"/>
          </a:xfrm>
          <a:prstGeom prst="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Пора року.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181A5BFE-F271-634D-7157-62069909A0B7}"/>
              </a:ext>
            </a:extLst>
          </p:cNvPr>
          <p:cNvSpPr txBox="1"/>
          <p:nvPr/>
        </p:nvSpPr>
        <p:spPr>
          <a:xfrm>
            <a:off x="4170628" y="3677178"/>
            <a:ext cx="3570514" cy="584775"/>
          </a:xfrm>
          <a:prstGeom prst="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uk-UA" sz="3200" dirty="0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C897AEF0-4BD5-4884-1073-F57A682FE72A}"/>
              </a:ext>
            </a:extLst>
          </p:cNvPr>
          <p:cNvSpPr txBox="1"/>
          <p:nvPr/>
        </p:nvSpPr>
        <p:spPr>
          <a:xfrm>
            <a:off x="7817140" y="2805086"/>
            <a:ext cx="3872040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val="8923812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417714" y="299265"/>
            <a:ext cx="109619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Закріплення знань, умінь і навичок. Практична робота. Яку пору року символізують об'єкти кожного ряду? Доповни перелік.</a:t>
            </a:r>
          </a:p>
        </p:txBody>
      </p:sp>
      <p:pic>
        <p:nvPicPr>
          <p:cNvPr id="3" name="Рисунок 2" descr="Зображення, що містить птах&#10;&#10;Автоматично згенерований опис із середнім рівнем достовірності">
            <a:extLst>
              <a:ext uri="{FF2B5EF4-FFF2-40B4-BE49-F238E27FC236}">
                <a16:creationId xmlns:a16="http://schemas.microsoft.com/office/drawing/2014/main" id="{2730FA3A-59C6-492B-020F-34F5E5025E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266" y="1351904"/>
            <a:ext cx="7690468" cy="5319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0918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417714" y="299265"/>
            <a:ext cx="109619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Закріплення знань, умінь і навичок. Практична робота. Гра «</a:t>
            </a:r>
            <a:r>
              <a:rPr lang="uk-UA" sz="2800" dirty="0" err="1"/>
              <a:t>Продовжи</a:t>
            </a:r>
            <a:r>
              <a:rPr lang="uk-UA" sz="2800" dirty="0"/>
              <a:t> речення.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9B8F08F-4CAD-5AF9-AB05-A59D719E66C2}"/>
              </a:ext>
            </a:extLst>
          </p:cNvPr>
          <p:cNvSpPr txBox="1"/>
          <p:nvPr/>
        </p:nvSpPr>
        <p:spPr>
          <a:xfrm>
            <a:off x="192528" y="1636328"/>
            <a:ext cx="11608202" cy="5232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Зміна дня і ночі є наслідком добового обертання Землі навколо ________.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821CCD-0FD6-C28D-C398-1C677A692183}"/>
              </a:ext>
            </a:extLst>
          </p:cNvPr>
          <p:cNvSpPr txBox="1"/>
          <p:nvPr/>
        </p:nvSpPr>
        <p:spPr>
          <a:xfrm>
            <a:off x="189363" y="2460650"/>
            <a:ext cx="11608202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Проміжок часу, протягом якого Земля робить один оберт навколо Сонця, називають _______________.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BE1BBB-3613-ADBC-5106-8904001CD223}"/>
              </a:ext>
            </a:extLst>
          </p:cNvPr>
          <p:cNvSpPr txBox="1"/>
          <p:nvPr/>
        </p:nvSpPr>
        <p:spPr>
          <a:xfrm>
            <a:off x="198741" y="3622720"/>
            <a:ext cx="11608202" cy="5232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Рік, який триває 366 днів, називають ________________.</a:t>
            </a:r>
          </a:p>
        </p:txBody>
      </p:sp>
    </p:spTree>
    <p:extLst>
      <p:ext uri="{BB962C8B-B14F-4D97-AF65-F5344CB8AC3E}">
        <p14:creationId xmlns:p14="http://schemas.microsoft.com/office/powerpoint/2010/main" val="166459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417714" y="299265"/>
            <a:ext cx="109619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Закріплення знань, умінь і навичок. Практична робота. Гра «</a:t>
            </a:r>
            <a:r>
              <a:rPr lang="uk-UA" sz="2800" dirty="0" err="1"/>
              <a:t>Продовжи</a:t>
            </a:r>
            <a:r>
              <a:rPr lang="uk-UA" sz="2800" dirty="0"/>
              <a:t> речення.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9B8F08F-4CAD-5AF9-AB05-A59D719E66C2}"/>
              </a:ext>
            </a:extLst>
          </p:cNvPr>
          <p:cNvSpPr txBox="1"/>
          <p:nvPr/>
        </p:nvSpPr>
        <p:spPr>
          <a:xfrm>
            <a:off x="192528" y="1636328"/>
            <a:ext cx="11608202" cy="5232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Зміна дня і ночі є наслідком добового обертання Землі навколо ________.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821CCD-0FD6-C28D-C398-1C677A692183}"/>
              </a:ext>
            </a:extLst>
          </p:cNvPr>
          <p:cNvSpPr txBox="1"/>
          <p:nvPr/>
        </p:nvSpPr>
        <p:spPr>
          <a:xfrm>
            <a:off x="189363" y="2460650"/>
            <a:ext cx="11608202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Проміжок часу, протягом якого Земля робить один оберт навколо Сонця, називають _______________.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BE1BBB-3613-ADBC-5106-8904001CD223}"/>
              </a:ext>
            </a:extLst>
          </p:cNvPr>
          <p:cNvSpPr txBox="1"/>
          <p:nvPr/>
        </p:nvSpPr>
        <p:spPr>
          <a:xfrm>
            <a:off x="198741" y="3622720"/>
            <a:ext cx="11608202" cy="5232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Рік, який триває 366 днів, називають ________________.</a:t>
            </a:r>
          </a:p>
        </p:txBody>
      </p:sp>
    </p:spTree>
    <p:extLst>
      <p:ext uri="{BB962C8B-B14F-4D97-AF65-F5344CB8AC3E}">
        <p14:creationId xmlns:p14="http://schemas.microsoft.com/office/powerpoint/2010/main" val="2228933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417714" y="299265"/>
            <a:ext cx="10961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Закріплення знань, умінь і навичок. Хвилинка міркування.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5C1A0D-8DE4-BF23-1443-2FAA2FE158D9}"/>
              </a:ext>
            </a:extLst>
          </p:cNvPr>
          <p:cNvSpPr txBox="1"/>
          <p:nvPr/>
        </p:nvSpPr>
        <p:spPr>
          <a:xfrm>
            <a:off x="673041" y="1494704"/>
            <a:ext cx="10963788" cy="440120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indent="-457200">
              <a:buFontTx/>
              <a:buChar char="-"/>
            </a:pPr>
            <a:r>
              <a:rPr lang="uk-UA" sz="2800" dirty="0"/>
              <a:t>Уявіть, що могло бути, якби на землі завжди була лише ніч або лише день?</a:t>
            </a:r>
          </a:p>
          <a:p>
            <a:pPr marL="457200" indent="-457200">
              <a:buFontTx/>
              <a:buChar char="-"/>
            </a:pPr>
            <a:r>
              <a:rPr lang="uk-UA" sz="2800" dirty="0"/>
              <a:t> Виявляється, на нашій планеті є такі місця, де частково буває лише день або лише ніч протягом певного періоду. Наслідку нахилу земної осі є такі природні явища, як полярний день і полярна ніч. Полярна ніч - це період коли сонце понад 24 години не з’являється за горизонту. Найкоротша полярна ніч триває 1 добу, найдовша на полюсах — 6 місяців. Полярний день — це період, коли сонце не заходить за горизонт більше 1 доби, найкоротший полярний день триває 1 добу, найдовший  - на полюсах 6 місяців.</a:t>
            </a:r>
          </a:p>
        </p:txBody>
      </p:sp>
    </p:spTree>
    <p:extLst>
      <p:ext uri="{BB962C8B-B14F-4D97-AF65-F5344CB8AC3E}">
        <p14:creationId xmlns:p14="http://schemas.microsoft.com/office/powerpoint/2010/main" val="32264458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417714" y="299265"/>
            <a:ext cx="10961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Закріплення знань, умінь і навичок. Хвилинка міркування.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5C1A0D-8DE4-BF23-1443-2FAA2FE158D9}"/>
              </a:ext>
            </a:extLst>
          </p:cNvPr>
          <p:cNvSpPr txBox="1"/>
          <p:nvPr/>
        </p:nvSpPr>
        <p:spPr>
          <a:xfrm>
            <a:off x="225186" y="869093"/>
            <a:ext cx="6349778" cy="569386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indent="-457200">
              <a:buFontTx/>
              <a:buChar char="-"/>
            </a:pPr>
            <a:r>
              <a:rPr lang="uk-UA" sz="2800" dirty="0"/>
              <a:t>Земля обертається не лише навколо своєї осі, і навколо Сонця. Земна вісь нахилена, тому одна частина земної кулі знаходиться ближче до Сонця, а інша - далі. Під час обертання Землі навколо Сонця нахил земної осі не змінюється, тому в різний час різні частини земної кулі отримують різну кількість сонячного тепла. У тій частині, яка ближче до Сонця, буде тепліше. Отже, буде літо. І відповідно на тій частині, яка далі від Сонця, буде холодніше, значить буде зима.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082E3C2-0531-1BD8-6CAA-9FACD7F47C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2787" y="1869346"/>
            <a:ext cx="5133592" cy="3111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0618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417714" y="299265"/>
            <a:ext cx="109619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Закріплення знань, умінь і навичок. Відгадайте назви місяців року за календарем.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C797FC2-4D6A-D637-F762-7E90FB4A84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3932" y="1356718"/>
            <a:ext cx="5610818" cy="5294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14355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385056" y="219386"/>
            <a:ext cx="10961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Закріплення знань, умінь і навичок. Узагальнююча бесіда.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CF427AD-2783-6FAE-549F-178FF1A61F36}"/>
              </a:ext>
            </a:extLst>
          </p:cNvPr>
          <p:cNvSpPr txBox="1"/>
          <p:nvPr/>
        </p:nvSpPr>
        <p:spPr>
          <a:xfrm>
            <a:off x="385056" y="773808"/>
            <a:ext cx="11588540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600" dirty="0"/>
              <a:t>Що є причиною змін пір року?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68AE383-CE44-A245-7E75-DC719BDEBDD5}"/>
              </a:ext>
            </a:extLst>
          </p:cNvPr>
          <p:cNvSpPr txBox="1"/>
          <p:nvPr/>
        </p:nvSpPr>
        <p:spPr>
          <a:xfrm>
            <a:off x="369070" y="1529178"/>
            <a:ext cx="11588538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600" dirty="0"/>
              <a:t>Що є наслідком обертання Землі навколо Сонця?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96EB67-4460-2C40-937F-EF56970383B3}"/>
              </a:ext>
            </a:extLst>
          </p:cNvPr>
          <p:cNvSpPr txBox="1"/>
          <p:nvPr/>
        </p:nvSpPr>
        <p:spPr>
          <a:xfrm>
            <a:off x="385056" y="2255792"/>
            <a:ext cx="11572551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600" dirty="0"/>
              <a:t>Чому взимку холодно, а влітку </a:t>
            </a:r>
            <a:r>
              <a:rPr lang="uk-UA" sz="3600" dirty="0" err="1"/>
              <a:t>спекотно</a:t>
            </a:r>
            <a:r>
              <a:rPr lang="uk-UA" sz="3600" dirty="0"/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807D5F1-0042-A5E6-5A23-4BE513AEA4FF}"/>
              </a:ext>
            </a:extLst>
          </p:cNvPr>
          <p:cNvSpPr txBox="1"/>
          <p:nvPr/>
        </p:nvSpPr>
        <p:spPr>
          <a:xfrm>
            <a:off x="385056" y="2995282"/>
            <a:ext cx="11572551" cy="120032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600" dirty="0"/>
              <a:t>Як називають проміжок часу, протягом якого  Земля робить один оберт навколо Сонця?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6E24FAF-A557-9DDA-30BC-005599A83A16}"/>
              </a:ext>
            </a:extLst>
          </p:cNvPr>
          <p:cNvSpPr txBox="1"/>
          <p:nvPr/>
        </p:nvSpPr>
        <p:spPr>
          <a:xfrm>
            <a:off x="385056" y="4262721"/>
            <a:ext cx="11572549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600" dirty="0"/>
              <a:t>Скільки місяців триває рік? Скільки днів триває рік?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06676A7-54B8-8FBF-5583-D848E56835BC}"/>
              </a:ext>
            </a:extLst>
          </p:cNvPr>
          <p:cNvSpPr txBox="1"/>
          <p:nvPr/>
        </p:nvSpPr>
        <p:spPr>
          <a:xfrm>
            <a:off x="368444" y="4959172"/>
            <a:ext cx="11572549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600" dirty="0"/>
              <a:t>Який рік називають високосним?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2A7C6CD-168D-BBAA-18CE-BCF641CE63DF}"/>
              </a:ext>
            </a:extLst>
          </p:cNvPr>
          <p:cNvSpPr txBox="1"/>
          <p:nvPr/>
        </p:nvSpPr>
        <p:spPr>
          <a:xfrm>
            <a:off x="368443" y="5687582"/>
            <a:ext cx="11572549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600" dirty="0"/>
              <a:t>У якому  місяці кількість днів може змінюватися? Чому?</a:t>
            </a:r>
          </a:p>
        </p:txBody>
      </p:sp>
    </p:spTree>
    <p:extLst>
      <p:ext uri="{BB962C8B-B14F-4D97-AF65-F5344CB8AC3E}">
        <p14:creationId xmlns:p14="http://schemas.microsoft.com/office/powerpoint/2010/main" val="1599886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9" grpId="0" animBg="1"/>
      <p:bldP spid="40" grpId="0" animBg="1"/>
      <p:bldP spid="4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FB42397-759B-4110-90F9-11A099A04F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CE16B93-748F-4AF3-90C6-D3EE861E7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1F2252F-DB74-4990-8E43-3B46EB31A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BBB0339-E325-46BB-A951-96F1A4651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21A6F6B-EBF5-41B9-BDDB-AF519B8AD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CB88A6-ABF0-4981-8112-89F17060A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207B5CF-3BA7-46DE-A98B-C46A77F21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DE055E6-5758-4FD1-A969-1AB1F47EE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5B9E002-9254-431A-BEE3-BC744C6D4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5BB4EB4-8685-4464-8EAE-D44D7770B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B3239F69-CDD7-49E2-9C2E-B56A6D009A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6C507C8-734D-457D-A4EA-3C1F17BC8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9139D922-20CB-41E9-B69E-FA643C51A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5FE3C40B-0A70-4224-BC24-365327DC6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22999B0-1AA0-4D8B-BB3E-1BEAD972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49737CB6-048C-4FD9-9663-0D214A0A30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2F1A2328-0FD2-449E-A066-56A7D096A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3212297-7D47-455C-B574-D4A450A6B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4F88725D-F086-42CF-A0A4-F335D03F9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EE97B27-B4E2-45AF-ACC9-5EC22DB7A8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ADBC7B-7D04-4E57-9B78-3FC78B903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CD44BB5-3236-443E-BDD8-7E145E32D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85E742B-9320-4785-A94F-2CAE2855CC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A42F567-7F15-4D7B-8F9C-5F8F6B283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69DAD4DF-0FE8-401C-AE04-738B80B258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2101394A-2A38-4F45-B5B6-A025C4B43F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79D4873B-257C-4327-907C-0829469214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350388-C37B-41E0-8172-2F7D79DBBA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DA0A053-52F2-4D51-BEB7-31B0A3CA0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23551FA-C6B2-4251-A24C-021D7B64E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9A50F0F9-04C8-47E4-AF66-B3CAF8C81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017C593-7166-4110-8447-086A8A2DB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0792CE38-231D-4EFB-BD1C-B0DFC4714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902244-3120-4F1E-BCA7-C414F8CA57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C2A9BEC-6FBD-4C4E-9D8F-679710860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D05CAB2-3C3D-4649-A904-7115E0A40D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9ECC96-BB36-4A8A-ACFC-0CDAC9A32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6C3BBC2-CEC2-44E9-B82B-34488E7E3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73074D9-0CF2-46DC-8D7A-871B6FE41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573F54A-11A1-4A06-8130-294B4D5CEE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72F69BFB-91DF-4F4E-BE91-2D6805CD68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BA93DEE-828E-4AC5-A89A-B3FCC1689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043F28B-A5B8-4573-89CC-A68E27A72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A41EDE26-6F99-4FF5-A50B-255FEF1C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C69229A-861A-4B33-A690-B89F20F21A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A1FF5E2F-2AD1-485A-8981-8905C2357C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82E9781F-DF28-41A8-8A6B-7DC5409F9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DF5C52-5A30-4182-9FF7-118DB1BB64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C8008CF-A1BC-4A0E-B9A2-05FB501EBD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2DF1A43F-5E26-4631-8775-BC3BACEB1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8A5A284-AA4F-43C1-84B9-947642136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B3BE54E-1FBA-4E64-982C-9CA2C0C48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7E7BA94A-1A8A-45C6-9B8F-AFEC955F1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5C6D3A0-6B84-4021-87FB-3179A711BB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DA87903E-EEC8-47F4-8730-06C5FD14B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A8A92A2B-3460-4608-B3EA-4FFEAF83B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B0E1020-452C-4B7F-A1D2-BA8F1B83F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903CF7B-6947-4932-AD73-020495EDC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8453FA51-CE2D-4B84-9F4F-3263D1BC4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327B132-AD8C-4732-93AA-C136586C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690347A-6937-4F6D-93E3-D398D803D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1" name="Right Triangle 110">
            <a:extLst>
              <a:ext uri="{FF2B5EF4-FFF2-40B4-BE49-F238E27FC236}">
                <a16:creationId xmlns:a16="http://schemas.microsoft.com/office/drawing/2014/main" id="{DE6FA2BA-220F-4070-A46C-D437A6D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5902647" y="-284144"/>
            <a:ext cx="568289" cy="568289"/>
          </a:xfrm>
          <a:prstGeom prst="rt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B18D2A95-840F-45DF-AD93-5FA412FCC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65326" y="0"/>
            <a:ext cx="2323626" cy="3111267"/>
          </a:xfrm>
          <a:custGeom>
            <a:avLst/>
            <a:gdLst>
              <a:gd name="connsiteX0" fmla="*/ 94643 w 2323626"/>
              <a:gd name="connsiteY0" fmla="*/ 0 h 3111267"/>
              <a:gd name="connsiteX1" fmla="*/ 963280 w 2323626"/>
              <a:gd name="connsiteY1" fmla="*/ 0 h 3111267"/>
              <a:gd name="connsiteX2" fmla="*/ 947119 w 2323626"/>
              <a:gd name="connsiteY2" fmla="*/ 33549 h 3111267"/>
              <a:gd name="connsiteX3" fmla="*/ 818991 w 2323626"/>
              <a:gd name="connsiteY3" fmla="*/ 668189 h 3111267"/>
              <a:gd name="connsiteX4" fmla="*/ 2282726 w 2323626"/>
              <a:gd name="connsiteY4" fmla="*/ 2290209 h 3111267"/>
              <a:gd name="connsiteX5" fmla="*/ 2323626 w 2323626"/>
              <a:gd name="connsiteY5" fmla="*/ 2292275 h 3111267"/>
              <a:gd name="connsiteX6" fmla="*/ 2323626 w 2323626"/>
              <a:gd name="connsiteY6" fmla="*/ 3111267 h 3111267"/>
              <a:gd name="connsiteX7" fmla="*/ 2198990 w 2323626"/>
              <a:gd name="connsiteY7" fmla="*/ 3104973 h 3111267"/>
              <a:gd name="connsiteX8" fmla="*/ 0 w 2323626"/>
              <a:gd name="connsiteY8" fmla="*/ 668189 h 3111267"/>
              <a:gd name="connsiteX9" fmla="*/ 49764 w 2323626"/>
              <a:gd name="connsiteY9" fmla="*/ 174544 h 3111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23626" h="3111267">
                <a:moveTo>
                  <a:pt x="94643" y="0"/>
                </a:moveTo>
                <a:lnTo>
                  <a:pt x="963280" y="0"/>
                </a:lnTo>
                <a:lnTo>
                  <a:pt x="947119" y="33549"/>
                </a:lnTo>
                <a:cubicBezTo>
                  <a:pt x="864614" y="228612"/>
                  <a:pt x="818991" y="443073"/>
                  <a:pt x="818991" y="668189"/>
                </a:cubicBezTo>
                <a:cubicBezTo>
                  <a:pt x="818991" y="1512376"/>
                  <a:pt x="1460568" y="2206715"/>
                  <a:pt x="2282726" y="2290209"/>
                </a:cubicBezTo>
                <a:lnTo>
                  <a:pt x="2323626" y="2292275"/>
                </a:lnTo>
                <a:lnTo>
                  <a:pt x="2323626" y="3111267"/>
                </a:lnTo>
                <a:lnTo>
                  <a:pt x="2198990" y="3104973"/>
                </a:lnTo>
                <a:cubicBezTo>
                  <a:pt x="963850" y="2979538"/>
                  <a:pt x="0" y="1936423"/>
                  <a:pt x="0" y="668189"/>
                </a:cubicBezTo>
                <a:cubicBezTo>
                  <a:pt x="0" y="499091"/>
                  <a:pt x="17135" y="333996"/>
                  <a:pt x="49764" y="174544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F92A3F2D-F424-43A3-88B0-FB258A0C18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826085"/>
            <a:ext cx="2372980" cy="2023523"/>
          </a:xfrm>
          <a:custGeom>
            <a:avLst/>
            <a:gdLst>
              <a:gd name="connsiteX0" fmla="*/ 0 w 2372980"/>
              <a:gd name="connsiteY0" fmla="*/ 0 h 2023523"/>
              <a:gd name="connsiteX1" fmla="*/ 213128 w 2372980"/>
              <a:gd name="connsiteY1" fmla="*/ 10763 h 2023523"/>
              <a:gd name="connsiteX2" fmla="*/ 2362355 w 2372980"/>
              <a:gd name="connsiteY2" fmla="*/ 1953901 h 2023523"/>
              <a:gd name="connsiteX3" fmla="*/ 2372980 w 2372980"/>
              <a:gd name="connsiteY3" fmla="*/ 2023523 h 2023523"/>
              <a:gd name="connsiteX4" fmla="*/ 1535462 w 2372980"/>
              <a:gd name="connsiteY4" fmla="*/ 2023523 h 2023523"/>
              <a:gd name="connsiteX5" fmla="*/ 1519824 w 2372980"/>
              <a:gd name="connsiteY5" fmla="*/ 1962704 h 2023523"/>
              <a:gd name="connsiteX6" fmla="*/ 129390 w 2372980"/>
              <a:gd name="connsiteY6" fmla="*/ 825526 h 2023523"/>
              <a:gd name="connsiteX7" fmla="*/ 0 w 2372980"/>
              <a:gd name="connsiteY7" fmla="*/ 818992 h 202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2980" h="2023523">
                <a:moveTo>
                  <a:pt x="0" y="0"/>
                </a:moveTo>
                <a:lnTo>
                  <a:pt x="213128" y="10763"/>
                </a:lnTo>
                <a:cubicBezTo>
                  <a:pt x="1283583" y="119473"/>
                  <a:pt x="2150269" y="917463"/>
                  <a:pt x="2362355" y="1953901"/>
                </a:cubicBezTo>
                <a:lnTo>
                  <a:pt x="2372980" y="2023523"/>
                </a:lnTo>
                <a:lnTo>
                  <a:pt x="1535462" y="2023523"/>
                </a:lnTo>
                <a:lnTo>
                  <a:pt x="1519824" y="1962704"/>
                </a:lnTo>
                <a:cubicBezTo>
                  <a:pt x="1329271" y="1350058"/>
                  <a:pt x="787117" y="892322"/>
                  <a:pt x="129390" y="825526"/>
                </a:cubicBezTo>
                <a:lnTo>
                  <a:pt x="0" y="818992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E8BBA9B4-EF00-4579-A73A-061C5F90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2671F1C5-E931-49D9-9767-24576DE539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6046BA41-68C0-40C2-BC53-B4CEE4497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376E7620-A012-4D01-82AC-46D48B7ED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45B0D3EE-EC46-46BC-91C4-5DF8E23956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6B0B37E-E738-4DEC-9C41-BF6269C06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43AFB8B0-64A4-4D83-9BD8-9E66B562B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D476192-29F6-47CF-BCF9-7380667EE3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0DFCCF7-D983-4E21-9508-BD55CE628F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A5B9C6DA-F76E-45A2-8BB3-40FAF6D8C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4210E6D-AADD-4805-A5EA-9A52D0D304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75DC64F-453E-4AEA-AE65-D99FAE789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D802B56-7408-46D4-8EAA-BE6E22347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1C2DD0F-4A07-4510-B9BC-EE4560F6D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CD788BD1-17A6-41DE-9EFA-533C6D3D7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49AC2388-5F15-4D60-B816-F7AC60F7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926E0780-8DF3-4637-8C1A-7A3E623B0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9CE402E-8C2D-4EC6-A180-FBF8116EE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5F8AC4E-9C7D-42D3-89A2-33C30FA51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7F715C8-AA23-4912-8669-61553682B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0F183C1D-030E-4775-9670-0936C809C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70DC51B-15B9-4F37-9BF3-F4E762B92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33834603-F0EF-42F7-8341-C4BF2931D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83E31C74-18A8-4EB2-8034-B2BF4C20E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63E618E4-2AD8-4E68-AEEE-8D11DC4D1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5CBF929-71E3-4CCC-A912-A0E1D135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AB384EE-8795-4C64-B229-D57CB4BAD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D10E8CCD-425C-4DCD-A08B-8947BAC17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DEDFBB1E-CA08-43FD-9A7A-F1B29EFDB6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23D0689-9AC6-4F16-AFFD-D68F95A0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DCE1F0B-8DB8-3A23-1339-CD3C493FC816}"/>
              </a:ext>
            </a:extLst>
          </p:cNvPr>
          <p:cNvSpPr txBox="1"/>
          <p:nvPr/>
        </p:nvSpPr>
        <p:spPr>
          <a:xfrm>
            <a:off x="509435" y="243693"/>
            <a:ext cx="10961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Підсумок уроку. Рефлексія.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04155FC-DF79-D27F-9D29-333EECE4E088}"/>
              </a:ext>
            </a:extLst>
          </p:cNvPr>
          <p:cNvSpPr txBox="1"/>
          <p:nvPr/>
        </p:nvSpPr>
        <p:spPr>
          <a:xfrm>
            <a:off x="509435" y="1001430"/>
            <a:ext cx="5275515" cy="584775"/>
          </a:xfrm>
          <a:prstGeom prst="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Вправа «Рюкзак»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0263CD-74B0-F17F-44F9-0A938DF1E759}"/>
              </a:ext>
            </a:extLst>
          </p:cNvPr>
          <p:cNvSpPr txBox="1"/>
          <p:nvPr/>
        </p:nvSpPr>
        <p:spPr>
          <a:xfrm>
            <a:off x="509435" y="1681729"/>
            <a:ext cx="10054369" cy="523220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- Які знання, отримані на уроці, ви можете використати? </a:t>
            </a:r>
          </a:p>
        </p:txBody>
      </p:sp>
      <p:pic>
        <p:nvPicPr>
          <p:cNvPr id="7" name="Рисунок 6" descr="Зображення, що містить Дитяча творчість, Барвистість, Графіка, картинки&#10;&#10;Автоматично згенерований опис">
            <a:extLst>
              <a:ext uri="{FF2B5EF4-FFF2-40B4-BE49-F238E27FC236}">
                <a16:creationId xmlns:a16="http://schemas.microsoft.com/office/drawing/2014/main" id="{66A7D99A-7ADC-5635-3546-45F7098F62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786" y="4165767"/>
            <a:ext cx="10424000" cy="197012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1E056E6-8A98-0626-E620-635C4B0BBD00}"/>
              </a:ext>
            </a:extLst>
          </p:cNvPr>
          <p:cNvSpPr txBox="1"/>
          <p:nvPr/>
        </p:nvSpPr>
        <p:spPr>
          <a:xfrm>
            <a:off x="368444" y="3519727"/>
            <a:ext cx="11605153" cy="52322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dirty="0" err="1"/>
              <a:t>Обери</a:t>
            </a:r>
            <a:r>
              <a:rPr lang="uk-UA" sz="2800" dirty="0"/>
              <a:t> ту планету, яка найкраще передає розуміння тобою цієї теми. </a:t>
            </a:r>
          </a:p>
        </p:txBody>
      </p:sp>
      <p:sp>
        <p:nvSpPr>
          <p:cNvPr id="42" name="Прямокутник 41">
            <a:extLst>
              <a:ext uri="{FF2B5EF4-FFF2-40B4-BE49-F238E27FC236}">
                <a16:creationId xmlns:a16="http://schemas.microsoft.com/office/drawing/2014/main" id="{F8282B25-D2AD-6FAC-F613-1BE37687EF0F}"/>
              </a:ext>
            </a:extLst>
          </p:cNvPr>
          <p:cNvSpPr/>
          <p:nvPr/>
        </p:nvSpPr>
        <p:spPr>
          <a:xfrm>
            <a:off x="1368049" y="6040802"/>
            <a:ext cx="792488" cy="61638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/>
              <a:t>1</a:t>
            </a:r>
          </a:p>
        </p:txBody>
      </p:sp>
      <p:sp>
        <p:nvSpPr>
          <p:cNvPr id="44" name="Прямокутник 43">
            <a:extLst>
              <a:ext uri="{FF2B5EF4-FFF2-40B4-BE49-F238E27FC236}">
                <a16:creationId xmlns:a16="http://schemas.microsoft.com/office/drawing/2014/main" id="{758248DE-A64D-05E7-CE27-EE8552F44D6B}"/>
              </a:ext>
            </a:extLst>
          </p:cNvPr>
          <p:cNvSpPr/>
          <p:nvPr/>
        </p:nvSpPr>
        <p:spPr>
          <a:xfrm>
            <a:off x="3476441" y="6040802"/>
            <a:ext cx="792488" cy="61638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/>
              <a:t>2</a:t>
            </a:r>
          </a:p>
        </p:txBody>
      </p:sp>
      <p:sp>
        <p:nvSpPr>
          <p:cNvPr id="75" name="Прямокутник 74">
            <a:extLst>
              <a:ext uri="{FF2B5EF4-FFF2-40B4-BE49-F238E27FC236}">
                <a16:creationId xmlns:a16="http://schemas.microsoft.com/office/drawing/2014/main" id="{E0E897A2-837F-56AA-F59A-0FE07425611A}"/>
              </a:ext>
            </a:extLst>
          </p:cNvPr>
          <p:cNvSpPr/>
          <p:nvPr/>
        </p:nvSpPr>
        <p:spPr>
          <a:xfrm>
            <a:off x="5416017" y="6072486"/>
            <a:ext cx="792488" cy="61638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/>
              <a:t>3</a:t>
            </a:r>
          </a:p>
        </p:txBody>
      </p:sp>
      <p:sp>
        <p:nvSpPr>
          <p:cNvPr id="106" name="Прямокутник 105">
            <a:extLst>
              <a:ext uri="{FF2B5EF4-FFF2-40B4-BE49-F238E27FC236}">
                <a16:creationId xmlns:a16="http://schemas.microsoft.com/office/drawing/2014/main" id="{1870C157-F252-AA0F-F4B2-70708FDCA57A}"/>
              </a:ext>
            </a:extLst>
          </p:cNvPr>
          <p:cNvSpPr/>
          <p:nvPr/>
        </p:nvSpPr>
        <p:spPr>
          <a:xfrm>
            <a:off x="7414893" y="6040695"/>
            <a:ext cx="792488" cy="61638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/>
              <a:t>4</a:t>
            </a:r>
          </a:p>
        </p:txBody>
      </p:sp>
      <p:sp>
        <p:nvSpPr>
          <p:cNvPr id="108" name="Прямокутник 107">
            <a:extLst>
              <a:ext uri="{FF2B5EF4-FFF2-40B4-BE49-F238E27FC236}">
                <a16:creationId xmlns:a16="http://schemas.microsoft.com/office/drawing/2014/main" id="{724A3AC7-5FCB-8D39-4B0F-C9A7D3A3D0E4}"/>
              </a:ext>
            </a:extLst>
          </p:cNvPr>
          <p:cNvSpPr/>
          <p:nvPr/>
        </p:nvSpPr>
        <p:spPr>
          <a:xfrm>
            <a:off x="9497896" y="6050682"/>
            <a:ext cx="792488" cy="61638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206100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9" grpId="0" animBg="1"/>
    </p:bldLst>
  </p:timing>
</p:sld>
</file>

<file path=ppt/theme/theme1.xml><?xml version="1.0" encoding="utf-8"?>
<a:theme xmlns:a="http://schemas.openxmlformats.org/drawingml/2006/main" name="SineVTI">
  <a:themeElements>
    <a:clrScheme name="AnalogousFromDarkSeedLeftStep">
      <a:dk1>
        <a:srgbClr val="000000"/>
      </a:dk1>
      <a:lt1>
        <a:srgbClr val="FFFFFF"/>
      </a:lt1>
      <a:dk2>
        <a:srgbClr val="1A1634"/>
      </a:dk2>
      <a:lt2>
        <a:srgbClr val="F0F3F3"/>
      </a:lt2>
      <a:accent1>
        <a:srgbClr val="E72950"/>
      </a:accent1>
      <a:accent2>
        <a:srgbClr val="D5178E"/>
      </a:accent2>
      <a:accent3>
        <a:srgbClr val="DF29E7"/>
      </a:accent3>
      <a:accent4>
        <a:srgbClr val="7E17D5"/>
      </a:accent4>
      <a:accent5>
        <a:srgbClr val="4129E7"/>
      </a:accent5>
      <a:accent6>
        <a:srgbClr val="174ED5"/>
      </a:accent6>
      <a:hlink>
        <a:srgbClr val="7351C5"/>
      </a:hlink>
      <a:folHlink>
        <a:srgbClr val="7F7F7F"/>
      </a:folHlink>
    </a:clrScheme>
    <a:fontScheme name="Custom 49">
      <a:majorFont>
        <a:latin typeface="Posterama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ineVTI" id="{8435B2A2-1BD5-4C05-93E5-3C5388B709E3}" vid="{0D704B13-63FE-4848-A298-6B7359B95653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Офіс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1228</Words>
  <Application>Microsoft Office PowerPoint</Application>
  <PresentationFormat>Широкий екран</PresentationFormat>
  <Paragraphs>127</Paragraphs>
  <Slides>34</Slides>
  <Notes>7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34</vt:i4>
      </vt:variant>
    </vt:vector>
  </HeadingPairs>
  <TitlesOfParts>
    <vt:vector size="39" baseType="lpstr">
      <vt:lpstr>Aptos</vt:lpstr>
      <vt:lpstr>Arial</vt:lpstr>
      <vt:lpstr>Avenir Next LT Pro</vt:lpstr>
      <vt:lpstr>Posterama</vt:lpstr>
      <vt:lpstr>SineVTI</vt:lpstr>
      <vt:lpstr>Зміна дня і ночі на Землі. Чому змінюються пори року на Землі? 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Оксана Бабенко</dc:creator>
  <cp:lastModifiedBy>Оксана Бабенко</cp:lastModifiedBy>
  <cp:revision>36</cp:revision>
  <dcterms:created xsi:type="dcterms:W3CDTF">2024-09-12T11:14:39Z</dcterms:created>
  <dcterms:modified xsi:type="dcterms:W3CDTF">2024-09-12T15:48:59Z</dcterms:modified>
</cp:coreProperties>
</file>