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04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6750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31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9891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83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6986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772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6128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3780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4559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0013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0532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16FD7-91FE-4946-AF75-E02585302730}" type="datetimeFigureOut">
              <a:rPr lang="uk-UA" smtClean="0"/>
              <a:t>27.04.2023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CE448-6D9B-436F-BD2E-5305D51BA6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976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.jp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pn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7" Type="http://schemas.openxmlformats.org/officeDocument/2006/relationships/image" Target="../media/image6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10" Type="http://schemas.openxmlformats.org/officeDocument/2006/relationships/image" Target="../media/image85.png"/><Relationship Id="rId4" Type="http://schemas.openxmlformats.org/officeDocument/2006/relationships/image" Target="../media/image80.png"/><Relationship Id="rId9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7.jpe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jpeg"/><Relationship Id="rId7" Type="http://schemas.openxmlformats.org/officeDocument/2006/relationships/image" Target="../media/image9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jpeg"/><Relationship Id="rId10" Type="http://schemas.openxmlformats.org/officeDocument/2006/relationships/image" Target="../media/image95.png"/><Relationship Id="rId4" Type="http://schemas.openxmlformats.org/officeDocument/2006/relationships/image" Target="../media/image89.jpg"/><Relationship Id="rId9" Type="http://schemas.openxmlformats.org/officeDocument/2006/relationships/image" Target="../media/image9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jpeg"/><Relationship Id="rId7" Type="http://schemas.openxmlformats.org/officeDocument/2006/relationships/image" Target="../media/image10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74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26741"/>
            <a:ext cx="4752528" cy="3744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365104"/>
            <a:ext cx="3888432" cy="1696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259632" y="1052736"/>
            <a:ext cx="403244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ЗВІТ-ПРЕЗЕНТАЦІЯ</a:t>
            </a:r>
            <a:r>
              <a:rPr lang="uk-UA" sz="2400" b="1" dirty="0" smtClean="0"/>
              <a:t>                                             </a:t>
            </a:r>
            <a:r>
              <a:rPr lang="uk-UA" sz="2400" b="1" dirty="0" smtClean="0">
                <a:solidFill>
                  <a:srgbClr val="0070C0"/>
                </a:solidFill>
              </a:rPr>
              <a:t>ПРАКТИЧНОЇ РОБОТИ</a:t>
            </a:r>
            <a:r>
              <a:rPr lang="uk-UA" sz="2400" b="1" dirty="0" smtClean="0">
                <a:solidFill>
                  <a:srgbClr val="00B050"/>
                </a:solidFill>
              </a:rPr>
              <a:t>                  </a:t>
            </a:r>
            <a:r>
              <a:rPr lang="uk-UA" sz="2400" b="1" dirty="0" smtClean="0">
                <a:solidFill>
                  <a:srgbClr val="0070C0"/>
                </a:solidFill>
              </a:rPr>
              <a:t>                                                    З ОХОРОНИ</a:t>
            </a:r>
            <a:r>
              <a:rPr lang="uk-UA" sz="2400" b="1" dirty="0" smtClean="0">
                <a:solidFill>
                  <a:srgbClr val="00B050"/>
                </a:solidFill>
              </a:rPr>
              <a:t>    </a:t>
            </a:r>
            <a:r>
              <a:rPr lang="uk-UA" sz="2400" b="1" dirty="0" smtClean="0">
                <a:solidFill>
                  <a:srgbClr val="0070C0"/>
                </a:solidFill>
              </a:rPr>
              <a:t>ПЕРВОЦВІТІВ</a:t>
            </a:r>
            <a:endParaRPr lang="uk-UA" sz="24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61726" y="4653136"/>
            <a:ext cx="3682682" cy="1754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КОЛЕКТИВНА РОБОТА                УЧНІВ 4 КЛАСУ   МУЖИЛОВИЦЬКОГО ЗЗСО І-ІІСТ. НОВОЯВОРІВСЬКОЇ МІСЬКРАДИ   ВОЙТОВИЧ ГАЛИНА РОМАНІВНА вчитель початкових класів</a:t>
            </a:r>
            <a:endParaRPr lang="uk-UA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464110" y="2371863"/>
            <a:ext cx="2684081" cy="1782531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ПРИРОДООХОРОННА АКЦІЯ «ЗАХИСТИМО ПЕРВОЦВІТИ</a:t>
            </a:r>
            <a:r>
              <a:rPr lang="en-US" sz="1400" b="1" dirty="0" smtClean="0">
                <a:solidFill>
                  <a:schemeClr val="accent3">
                    <a:lumMod val="50000"/>
                  </a:schemeClr>
                </a:solidFill>
              </a:rPr>
              <a:t> -2023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р.»</a:t>
            </a:r>
            <a:endParaRPr lang="uk-UA" sz="1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94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115616" y="1340768"/>
            <a:ext cx="5976664" cy="46474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МЕТА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chemeClr val="accent3">
                    <a:lumMod val="50000"/>
                  </a:schemeClr>
                </a:solidFill>
              </a:rPr>
              <a:t>: виховання ціннісного ставлення до  </a:t>
            </a:r>
            <a:r>
              <a:rPr lang="uk-UA" sz="2000" b="1" dirty="0" err="1" smtClean="0">
                <a:solidFill>
                  <a:schemeClr val="accent3">
                    <a:lumMod val="50000"/>
                  </a:schemeClr>
                </a:solidFill>
              </a:rPr>
              <a:t>біорізноманіття</a:t>
            </a:r>
            <a:r>
              <a:rPr lang="uk-UA" sz="2000" b="1" dirty="0" smtClean="0">
                <a:solidFill>
                  <a:schemeClr val="accent3">
                    <a:lumMod val="50000"/>
                  </a:schemeClr>
                </a:solidFill>
              </a:rPr>
              <a:t>  ; проведення просвітницької роботи та практичних дій з охорони та збереження первоцвітів .                 </a:t>
            </a:r>
          </a:p>
          <a:p>
            <a:endParaRPr lang="uk-UA" sz="2000" dirty="0"/>
          </a:p>
          <a:p>
            <a:r>
              <a:rPr lang="uk-UA" sz="2000" dirty="0" smtClean="0"/>
              <a:t>    </a:t>
            </a:r>
          </a:p>
          <a:p>
            <a:r>
              <a:rPr lang="uk-UA" sz="2000" b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                                                                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ЗАВДАННЯ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chemeClr val="accent3">
                    <a:lumMod val="50000"/>
                  </a:schemeClr>
                </a:solidFill>
              </a:rPr>
              <a:t>: привернути увагу школярів до проблеми охорони та збереження ранньоквітучих рослин ; їх відновлення шляхом вирощування на присадибних ділянках ; розвивати почуття відповідального ставлення до природи;                                                                                                      формувати у підростаючого покоління екологічну культуру ,навички природоохоронної роботи </a:t>
            </a:r>
            <a:endParaRPr lang="uk-UA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420888"/>
            <a:ext cx="3816424" cy="955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420888"/>
            <a:ext cx="3888432" cy="1285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9362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814" y="5920"/>
            <a:ext cx="9197813" cy="6852080"/>
          </a:xfrm>
        </p:spPr>
      </p:pic>
      <p:sp>
        <p:nvSpPr>
          <p:cNvPr id="3" name="TextBox 2"/>
          <p:cNvSpPr txBox="1"/>
          <p:nvPr/>
        </p:nvSpPr>
        <p:spPr>
          <a:xfrm>
            <a:off x="1475656" y="1196752"/>
            <a:ext cx="3888432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Порядок проведення акції :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1844824"/>
            <a:ext cx="5616624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chemeClr val="accent5">
                    <a:lumMod val="50000"/>
                  </a:schemeClr>
                </a:solidFill>
              </a:rPr>
              <a:t>1. Перші квіти – первоцвіти !                                                                                         2. Бережіть первоцвіти !                                                                                   3.Що таке Червона книга України ?                                                                  4.Що таке Зелена книга України ?                                                      5.Виготовлення стенду « Весняні </a:t>
            </a:r>
            <a:r>
              <a:rPr lang="uk-UA" sz="1400" b="1" dirty="0" err="1" smtClean="0">
                <a:solidFill>
                  <a:schemeClr val="accent5">
                    <a:lumMod val="50000"/>
                  </a:schemeClr>
                </a:solidFill>
              </a:rPr>
              <a:t>квіти-</a:t>
            </a:r>
            <a:r>
              <a:rPr lang="uk-UA" sz="1400" b="1" dirty="0" smtClean="0">
                <a:solidFill>
                  <a:schemeClr val="accent5">
                    <a:lumMod val="50000"/>
                  </a:schemeClr>
                </a:solidFill>
              </a:rPr>
              <a:t> первоцвіти просять захисту !»                                                                                6.Виставка малюнків .                                                                                          7.Легенди про первоцвіти .                                                                                8.Загадки та прислів’я .                                                                                       9.Руханка « Весною все </a:t>
            </a:r>
            <a:r>
              <a:rPr lang="uk-UA" sz="1400" b="1" dirty="0" err="1" smtClean="0">
                <a:solidFill>
                  <a:schemeClr val="accent5">
                    <a:lumMod val="50000"/>
                  </a:schemeClr>
                </a:solidFill>
              </a:rPr>
              <a:t>ожива</a:t>
            </a:r>
            <a:r>
              <a:rPr lang="uk-UA" sz="1400" b="1" dirty="0" smtClean="0">
                <a:solidFill>
                  <a:schemeClr val="accent5">
                    <a:lumMod val="50000"/>
                  </a:schemeClr>
                </a:solidFill>
              </a:rPr>
              <a:t> , танцює і </a:t>
            </a:r>
            <a:r>
              <a:rPr lang="uk-UA" sz="1400" b="1" dirty="0" err="1" smtClean="0">
                <a:solidFill>
                  <a:schemeClr val="accent5">
                    <a:lumMod val="50000"/>
                  </a:schemeClr>
                </a:solidFill>
              </a:rPr>
              <a:t>співа</a:t>
            </a:r>
            <a:r>
              <a:rPr lang="uk-UA" sz="1400" b="1" dirty="0" smtClean="0">
                <a:solidFill>
                  <a:schemeClr val="accent5">
                    <a:lumMod val="50000"/>
                  </a:schemeClr>
                </a:solidFill>
              </a:rPr>
              <a:t> …»                           10.Виготовлення </a:t>
            </a:r>
            <a:r>
              <a:rPr lang="uk-UA" sz="1400" b="1" dirty="0" err="1" smtClean="0">
                <a:solidFill>
                  <a:schemeClr val="accent5">
                    <a:lumMod val="50000"/>
                  </a:schemeClr>
                </a:solidFill>
              </a:rPr>
              <a:t>лепбуків</a:t>
            </a:r>
            <a:r>
              <a:rPr lang="uk-UA" sz="1400" b="1" dirty="0" smtClean="0">
                <a:solidFill>
                  <a:schemeClr val="accent5">
                    <a:lumMod val="50000"/>
                  </a:schemeClr>
                </a:solidFill>
              </a:rPr>
              <a:t> « Бережіть первоцвіти !»                        11.Вірші про весняні квіти .                                                                        12.Фотогалерея « Догляд за первоцвітами в домашніх умовах»                                                                          13.Розповсюдження пам’ятки «Увага ! Первоцвіти !»                                 14.Чому не можна зривати первоцвіти ?                               15.Виготовлення листівки «Зупинись! Не рви первоцвіти !»                                                16.Збережіть первоцвіти – усі весняні квіти !!!                                  </a:t>
            </a:r>
            <a:endParaRPr lang="uk-UA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653136"/>
            <a:ext cx="1989535" cy="11167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414" y="1810472"/>
            <a:ext cx="1902826" cy="8751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185896"/>
            <a:ext cx="1656184" cy="85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664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-20234"/>
            <a:ext cx="9155029" cy="6878234"/>
          </a:xfrm>
        </p:spPr>
      </p:pic>
      <p:sp>
        <p:nvSpPr>
          <p:cNvPr id="5" name="TextBox 4"/>
          <p:cNvSpPr txBox="1"/>
          <p:nvPr/>
        </p:nvSpPr>
        <p:spPr>
          <a:xfrm>
            <a:off x="899592" y="980728"/>
            <a:ext cx="5472608" cy="221599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ПЕРШІ</a:t>
            </a:r>
            <a:r>
              <a:rPr lang="uk-UA" sz="2400" b="1" dirty="0" smtClean="0">
                <a:solidFill>
                  <a:srgbClr val="FF0000"/>
                </a:solidFill>
              </a:rPr>
              <a:t>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КВІТИ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–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ПЕРВОЦВІТИ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                     Ще довкола сніг лежить , та природа ще не спить .   Пробиваються з землі перші квіточки малі .               Показав голівку ніжну молодесенький </a:t>
            </a:r>
            <a:r>
              <a:rPr lang="uk-UA" sz="2000" b="1" dirty="0" err="1" smtClean="0">
                <a:solidFill>
                  <a:srgbClr val="002060"/>
                </a:solidFill>
              </a:rPr>
              <a:t>підсніжник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. Знову </a:t>
            </a:r>
            <a:r>
              <a:rPr lang="uk-UA" sz="2000" b="1" dirty="0" smtClean="0">
                <a:solidFill>
                  <a:srgbClr val="002060"/>
                </a:solidFill>
              </a:rPr>
              <a:t>проліска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блакитна посміхнулася привітно .    </a:t>
            </a:r>
            <a:r>
              <a:rPr lang="uk-UA" b="1" dirty="0" smtClean="0">
                <a:solidFill>
                  <a:srgbClr val="002060"/>
                </a:solidFill>
              </a:rPr>
              <a:t>Мати </a:t>
            </a:r>
            <a:r>
              <a:rPr lang="uk-UA" sz="2000" b="1" dirty="0" smtClean="0">
                <a:solidFill>
                  <a:srgbClr val="002060"/>
                </a:solidFill>
              </a:rPr>
              <a:t>й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000" b="1" dirty="0" smtClean="0">
                <a:solidFill>
                  <a:srgbClr val="002060"/>
                </a:solidFill>
              </a:rPr>
              <a:t>мачуха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у жменьках несе промені жовтенькі Тішать очі первоцвіти ,пахнуть веснонькою квіти  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3356992"/>
            <a:ext cx="3008733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451057"/>
            <a:ext cx="2600552" cy="1784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56992"/>
            <a:ext cx="2648743" cy="1986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5835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43608" y="1268760"/>
            <a:ext cx="5112568" cy="19082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ПЕРВОЦВІТАМИ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називають рослини,які першими розквітають навесні . Цікаво ,що всі ці рослини виглядають неймовірно гарно ,їхні квіти дуже декоративні . Первоцвіти розпускають свої бутони ранньою весною ,коли навколо ще лежить сніг .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708920"/>
            <a:ext cx="2502024" cy="3294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924944"/>
            <a:ext cx="3600400" cy="30966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797152"/>
            <a:ext cx="3600400" cy="1153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55561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43608" y="1196752"/>
            <a:ext cx="5688632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БЕРЕЖІТЬ</a:t>
            </a:r>
            <a:r>
              <a:rPr lang="uk-UA" b="1" dirty="0" smtClean="0">
                <a:solidFill>
                  <a:srgbClr val="FF0000"/>
                </a:solidFill>
              </a:rPr>
              <a:t> 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ПЕРВОЦВІТИ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  <a:latin typeface="Arial Black" pitchFamily="34" charset="0"/>
              </a:rPr>
              <a:t>!!!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РОСЛИНИ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– безцінний витвір природи ! Їх слід використовувати розумно, ставитися до них дбайливо . Особливої нашої турботи вимагають рідкісні та зникаючі ранньоквітучі рослини. 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ПЕРВОЦВІТИ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 потрібно знати і не допускати їх знищення …</a:t>
            </a:r>
            <a:endParaRPr lang="uk-UA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429000"/>
            <a:ext cx="3744416" cy="2640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29000"/>
            <a:ext cx="3224706" cy="2061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0413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971600" y="1124744"/>
            <a:ext cx="2880320" cy="47089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ЩО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ТАКЕ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ЧЕРВОНА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КНИГА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УКРАЇНИ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Black" pitchFamily="34" charset="0"/>
              </a:rPr>
              <a:t>?</a:t>
            </a:r>
            <a:r>
              <a:rPr lang="uk-UA" sz="2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Це державний документ, до якого заносяться дані про всі види рослин і тварин , які опинилися на межі вимирання . Вона створена у 1980 році. Нині на території України підлягають охороні 541 вид і підвид рослин та грибів .</a:t>
            </a:r>
            <a:endParaRPr lang="uk-UA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53" y="4357702"/>
            <a:ext cx="2006600" cy="1756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269434"/>
            <a:ext cx="2298700" cy="2209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516304"/>
            <a:ext cx="2016224" cy="1622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81324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971600" y="1124744"/>
            <a:ext cx="4248472" cy="48013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ЩО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ТАКЕ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ЗЕЛЕНА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КНИГА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УКРАЇНИ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uk-UA" b="1" dirty="0" smtClean="0">
                <a:solidFill>
                  <a:srgbClr val="00B050"/>
                </a:solidFill>
                <a:latin typeface="Arial Black" pitchFamily="34" charset="0"/>
              </a:rPr>
              <a:t>?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Офіційний державний документ ,в якому зведено відомості про сучасний стан рідкісних і таких рослин ,які перебувають під загрозою знищення .                                  В УКРАЇНІ у 1997 році вперше створено </a:t>
            </a:r>
            <a:r>
              <a:rPr lang="uk-UA" sz="2000" b="1" dirty="0" smtClean="0">
                <a:solidFill>
                  <a:srgbClr val="00B050"/>
                </a:solidFill>
              </a:rPr>
              <a:t>ЗЕЛЕНУ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2000" b="1" dirty="0" smtClean="0">
                <a:solidFill>
                  <a:srgbClr val="00B050"/>
                </a:solidFill>
              </a:rPr>
              <a:t>КНИГУ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2000" b="1" dirty="0" smtClean="0">
                <a:solidFill>
                  <a:srgbClr val="00B050"/>
                </a:solidFill>
              </a:rPr>
              <a:t>УКРАЇНИ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.  У кожній з 160 </a:t>
            </a:r>
            <a:r>
              <a:rPr lang="uk-UA" b="1" dirty="0" err="1" smtClean="0">
                <a:solidFill>
                  <a:schemeClr val="accent5">
                    <a:lumMod val="50000"/>
                  </a:schemeClr>
                </a:solidFill>
              </a:rPr>
              <a:t>статтей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книги міститься така інформація : наукова назва рослинного угрупування ,його індекс ,клас, категорія ,статус ,поширення в Україні ,джерела інформації.                                                               Книга служить довідковим матеріалом для різних установ , організацій , навчальних закладів ,активістів зеленого руху.</a:t>
            </a:r>
            <a:endParaRPr lang="uk-UA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636912"/>
            <a:ext cx="2082800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85123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-20234"/>
            <a:ext cx="9155029" cy="6878234"/>
          </a:xfrm>
        </p:spPr>
      </p:pic>
      <p:sp>
        <p:nvSpPr>
          <p:cNvPr id="5" name="TextBox 4"/>
          <p:cNvSpPr txBox="1"/>
          <p:nvPr/>
        </p:nvSpPr>
        <p:spPr>
          <a:xfrm>
            <a:off x="827585" y="980728"/>
            <a:ext cx="648071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 « Весняні квіти - первоцвіти просять захисту !»</a:t>
            </a:r>
            <a:endParaRPr lang="uk-UA" sz="24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1458675"/>
            <a:ext cx="2949791" cy="28803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368202"/>
            <a:ext cx="1998222" cy="26642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40" y="4772102"/>
            <a:ext cx="1008112" cy="14267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904" y="4470307"/>
            <a:ext cx="963528" cy="1363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641209"/>
            <a:ext cx="908680" cy="128603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727" y="4746463"/>
            <a:ext cx="810507" cy="128603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4969510"/>
            <a:ext cx="837328" cy="1257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487" y="3489081"/>
            <a:ext cx="814065" cy="11521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068960"/>
            <a:ext cx="854968" cy="121001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729" y="1713681"/>
            <a:ext cx="861386" cy="12191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184640"/>
            <a:ext cx="735967" cy="10415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857" y="2048741"/>
            <a:ext cx="824117" cy="116635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988" y="3705020"/>
            <a:ext cx="697741" cy="72024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271583"/>
            <a:ext cx="278080" cy="403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9" name="TextBox 18"/>
          <p:cNvSpPr txBox="1"/>
          <p:nvPr/>
        </p:nvSpPr>
        <p:spPr>
          <a:xfrm>
            <a:off x="4890115" y="1556792"/>
            <a:ext cx="2274173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Виготовлення стенду </a:t>
            </a:r>
            <a:endParaRPr lang="uk-U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5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2783800" y="1052736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 </a:t>
            </a:r>
            <a:endParaRPr lang="uk-UA" sz="2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980728"/>
            <a:ext cx="633670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</a:rPr>
              <a:t>«Первоцвітів </a:t>
            </a:r>
            <a:r>
              <a:rPr lang="uk-UA" sz="2400" b="1" dirty="0" smtClean="0">
                <a:solidFill>
                  <a:srgbClr val="FF0000"/>
                </a:solidFill>
              </a:rPr>
              <a:t>не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FF0000"/>
                </a:solidFill>
              </a:rPr>
              <a:t>зірвемо</a:t>
            </a:r>
            <a:r>
              <a:rPr lang="uk-UA" sz="2400" b="1" dirty="0" smtClean="0">
                <a:solidFill>
                  <a:srgbClr val="002060"/>
                </a:solidFill>
              </a:rPr>
              <a:t> , ми їх намалюємо !»</a:t>
            </a:r>
            <a:endParaRPr lang="uk-UA" sz="24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72591"/>
            <a:ext cx="3042084" cy="22815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972" y="2553953"/>
            <a:ext cx="2400268" cy="18002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570286"/>
            <a:ext cx="1188132" cy="15841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126" y="4509120"/>
            <a:ext cx="1188132" cy="15841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970" y="4740733"/>
            <a:ext cx="1077232" cy="14363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466" y="4577277"/>
            <a:ext cx="1188132" cy="15841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972" y="2517668"/>
            <a:ext cx="2959108" cy="18727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678297"/>
            <a:ext cx="1656184" cy="13681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766" y="4570286"/>
            <a:ext cx="1198605" cy="16305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063" y="4170297"/>
            <a:ext cx="492125" cy="50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11124" y="1700808"/>
            <a:ext cx="2117059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/>
              <a:t>ВИСТАВКА МАЛЮНКІВ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185354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82"/>
            <a:ext cx="9134765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909053"/>
            <a:ext cx="1512168" cy="20162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39552"/>
            <a:ext cx="1890950" cy="25212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3006842" y="908720"/>
            <a:ext cx="368939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Легенди про первоцвіти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796" y="3863375"/>
            <a:ext cx="2095124" cy="231186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8" name="TextBox 7"/>
          <p:cNvSpPr txBox="1"/>
          <p:nvPr/>
        </p:nvSpPr>
        <p:spPr>
          <a:xfrm>
            <a:off x="3059832" y="1370385"/>
            <a:ext cx="3384376" cy="24929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C00000"/>
                </a:solidFill>
              </a:rPr>
              <a:t>КОНВАЛІЯ</a:t>
            </a:r>
            <a:r>
              <a:rPr lang="uk-UA" sz="1400" b="1" dirty="0" smtClean="0">
                <a:solidFill>
                  <a:srgbClr val="C00000"/>
                </a:solidFill>
              </a:rPr>
              <a:t> </a:t>
            </a:r>
            <a:r>
              <a:rPr lang="uk-UA" sz="1400" b="1" dirty="0" smtClean="0"/>
              <a:t>. Українська легенда розповідає,що квітка виросла там,де впали сльози дівчини,яка чекала нареченого з походу .                             </a:t>
            </a:r>
          </a:p>
          <a:p>
            <a:r>
              <a:rPr lang="uk-UA" sz="1400" b="1" dirty="0" smtClean="0"/>
              <a:t>                                                                                           </a:t>
            </a:r>
            <a:r>
              <a:rPr lang="uk-UA" sz="1400" b="1" dirty="0" smtClean="0">
                <a:solidFill>
                  <a:srgbClr val="C00000"/>
                </a:solidFill>
              </a:rPr>
              <a:t>КУЛЬБАБА</a:t>
            </a:r>
            <a:r>
              <a:rPr lang="uk-UA" sz="1400" b="1" dirty="0" smtClean="0"/>
              <a:t> – символ весняного тепла .  Народилася цікавою та допитливою  . Квітка прокинулася навесні і побачила вгорі яскраве сонце. Воно її залоскотало своїми промінцями – квітка враз стала жовтою .</a:t>
            </a:r>
            <a:endParaRPr lang="uk-UA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71601" y="3950438"/>
            <a:ext cx="3780420" cy="20313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C00000"/>
                </a:solidFill>
              </a:rPr>
              <a:t>ПРОЛІСОК</a:t>
            </a:r>
            <a:r>
              <a:rPr lang="uk-UA" sz="1400" b="1" dirty="0" smtClean="0"/>
              <a:t> . За українською легендою синьооку дівчину Катерину татари везли на чужину , і там ,де сльози красуні падали на землю ,виросли квіти проліски , такі ж сині ,як її очі .    </a:t>
            </a:r>
          </a:p>
          <a:p>
            <a:r>
              <a:rPr lang="uk-UA" sz="1400" b="1" dirty="0" smtClean="0"/>
              <a:t>                                                                                                                    </a:t>
            </a:r>
            <a:r>
              <a:rPr lang="uk-UA" sz="1400" b="1" dirty="0" smtClean="0">
                <a:solidFill>
                  <a:srgbClr val="C00000"/>
                </a:solidFill>
              </a:rPr>
              <a:t>ПІДСНІЖНИК</a:t>
            </a:r>
            <a:r>
              <a:rPr lang="uk-UA" sz="1400" b="1" dirty="0" smtClean="0"/>
              <a:t> . Плакала Снігуронька ,проводжала зиму . Йшла сумна і плакала ,торкалася лози . Так виросли </a:t>
            </a:r>
            <a:r>
              <a:rPr lang="uk-UA" sz="1400" b="1" dirty="0" err="1" smtClean="0"/>
              <a:t>підсніжники</a:t>
            </a:r>
            <a:r>
              <a:rPr lang="uk-UA" sz="1400" b="1" dirty="0" smtClean="0"/>
              <a:t> . </a:t>
            </a:r>
            <a:endParaRPr lang="uk-UA" sz="14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96" y="5373217"/>
            <a:ext cx="1250624" cy="78463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084" y="4876790"/>
            <a:ext cx="1017758" cy="3599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44824"/>
            <a:ext cx="1296144" cy="77205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620348"/>
            <a:ext cx="1224136" cy="60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696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39552"/>
            <a:ext cx="1800200" cy="24002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919475"/>
            <a:ext cx="1872208" cy="249627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3059832" y="908720"/>
            <a:ext cx="3672407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Легенди про первоцвіти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39" y="1370386"/>
            <a:ext cx="3600399" cy="1384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0000"/>
                </a:solidFill>
              </a:rPr>
              <a:t>КРОКУС</a:t>
            </a:r>
            <a:r>
              <a:rPr lang="uk-UA" sz="1400" b="1" dirty="0" smtClean="0"/>
              <a:t> . За давньогрецькою легендою був собі юнак на ім’я Крок . Вправлявся з вісником Олімпійських богів Гермесом в метанні диска  . Диск випадково влучив у </a:t>
            </a:r>
            <a:r>
              <a:rPr lang="uk-UA" sz="1400" b="1" dirty="0" err="1" smtClean="0"/>
              <a:t>Крока</a:t>
            </a:r>
            <a:r>
              <a:rPr lang="uk-UA" sz="1400" b="1" dirty="0" smtClean="0"/>
              <a:t> ,і юнак загинув .З його крові виросла квітка крокус ( шафран ). </a:t>
            </a:r>
            <a:endParaRPr lang="uk-UA" sz="1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69094"/>
            <a:ext cx="1656184" cy="8817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1600" y="3717032"/>
            <a:ext cx="2088232" cy="22467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0000"/>
                </a:solidFill>
              </a:rPr>
              <a:t>ПРИМУЛА</a:t>
            </a:r>
            <a:r>
              <a:rPr lang="uk-UA" sz="1400" b="1" dirty="0" smtClean="0"/>
              <a:t>  . На одному з прекрасних лугів жила білява принцеса – Ельф ,яка закохалася в гарного хлопця , але він її не помічав  . Вона попросила чарівницю перетворити у примулу , квітку , яка першою розпускається навесні .</a:t>
            </a:r>
            <a:endParaRPr lang="uk-UA" sz="14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186" y="5519755"/>
            <a:ext cx="1277830" cy="8880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96136" y="3501008"/>
            <a:ext cx="2160240" cy="2031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FF0000"/>
                </a:solidFill>
              </a:rPr>
              <a:t>МАТИ</a:t>
            </a:r>
            <a:r>
              <a:rPr lang="uk-UA" sz="1400" b="1" dirty="0" smtClean="0"/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–І-МАЧУХА</a:t>
            </a:r>
            <a:r>
              <a:rPr lang="uk-UA" sz="1400" b="1" dirty="0" smtClean="0"/>
              <a:t> . Одна зла жінка задумала погубити доньку свого чоловіка. Заманила її до обриву і зіштовхнула . Мати почала її шукати ,але було запізно. Відтоді схили ярів покриваються жовтими квітами. </a:t>
            </a:r>
            <a:endParaRPr lang="uk-UA" sz="1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432" y="5438526"/>
            <a:ext cx="1259631" cy="83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81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3131840" y="1052736"/>
            <a:ext cx="352839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Загадки та прислів’я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514402"/>
            <a:ext cx="432048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Із малої цибулини виріс весняної днини , до нарциса привітався та на грядці запишався ( </a:t>
            </a:r>
            <a:r>
              <a:rPr lang="uk-UA" sz="1400" b="1" dirty="0" smtClean="0">
                <a:solidFill>
                  <a:srgbClr val="FF0000"/>
                </a:solidFill>
              </a:rPr>
              <a:t>Тюльпан</a:t>
            </a:r>
            <a:r>
              <a:rPr lang="uk-UA" sz="1400" b="1" dirty="0" smtClean="0"/>
              <a:t>)                  </a:t>
            </a:r>
            <a:endParaRPr lang="uk-UA" sz="1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758" y="4653136"/>
            <a:ext cx="1782197" cy="15065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158" y="1776012"/>
            <a:ext cx="1155827" cy="6181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3608" y="2132856"/>
            <a:ext cx="3528392" cy="7386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Перша квіточка весняна тихо під сніжком куняла . Дмухнув вітерець тепленький ,і з’явився цвіт біленький (</a:t>
            </a:r>
            <a:r>
              <a:rPr lang="uk-UA" sz="1400" b="1" dirty="0" err="1" smtClean="0">
                <a:solidFill>
                  <a:srgbClr val="FF0000"/>
                </a:solidFill>
              </a:rPr>
              <a:t>Підсніжник</a:t>
            </a:r>
            <a:r>
              <a:rPr lang="uk-UA" sz="1400" b="1" dirty="0" smtClean="0">
                <a:solidFill>
                  <a:srgbClr val="FF0000"/>
                </a:solidFill>
              </a:rPr>
              <a:t> </a:t>
            </a:r>
            <a:r>
              <a:rPr lang="uk-UA" sz="1400" b="1" dirty="0" smtClean="0"/>
              <a:t>)</a:t>
            </a:r>
            <a:endParaRPr lang="uk-UA" sz="14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972" y="2631062"/>
            <a:ext cx="1080120" cy="6789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36095" y="2708919"/>
            <a:ext cx="2531860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Я найперша зацвітаю синім цвітом серед гаю. (</a:t>
            </a:r>
            <a:r>
              <a:rPr lang="uk-UA" sz="1400" b="1" dirty="0" smtClean="0">
                <a:solidFill>
                  <a:srgbClr val="FF0000"/>
                </a:solidFill>
              </a:rPr>
              <a:t>Пролісок</a:t>
            </a:r>
            <a:r>
              <a:rPr lang="uk-UA" sz="1400" b="1" dirty="0" smtClean="0"/>
              <a:t> )</a:t>
            </a:r>
            <a:endParaRPr lang="uk-UA" sz="1400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407" y="3247994"/>
            <a:ext cx="403650" cy="2780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043" y="3247994"/>
            <a:ext cx="1174560" cy="8060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3608" y="3371738"/>
            <a:ext cx="4968552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/>
              <a:t>У весняну погоду і смутний веселим буває .                                                                               У поле вирушай , та первоцвітів не зривай . Березень березовим віником зиму вимітає ,а весну в гості запрошує .                                                        Сонце гріє ,сонце сяє – вся природа воскресає . Весною все </a:t>
            </a:r>
            <a:r>
              <a:rPr lang="uk-UA" b="1" dirty="0" err="1" smtClean="0"/>
              <a:t>ожива</a:t>
            </a:r>
            <a:r>
              <a:rPr lang="uk-UA" b="1" dirty="0" smtClean="0"/>
              <a:t> ,танцює та </a:t>
            </a:r>
            <a:r>
              <a:rPr lang="uk-UA" b="1" dirty="0" err="1" smtClean="0"/>
              <a:t>співа</a:t>
            </a:r>
            <a:r>
              <a:rPr lang="uk-UA" b="1" dirty="0" smtClean="0"/>
              <a:t> .              Весна багата на квіти ,а хліба в осені позичає.      Природа наша мати , вмій її шанувати .        Первоцвіти – безцінний дар природи ,перша посмішка весни 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429021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649388" y="836712"/>
            <a:ext cx="501084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 Весною все </a:t>
            </a:r>
            <a:r>
              <a:rPr lang="uk-UA" sz="2400" b="1" dirty="0" err="1" smtClean="0">
                <a:solidFill>
                  <a:srgbClr val="FF0000"/>
                </a:solidFill>
              </a:rPr>
              <a:t>ожива</a:t>
            </a:r>
            <a:r>
              <a:rPr lang="uk-UA" sz="2400" b="1" dirty="0" smtClean="0">
                <a:solidFill>
                  <a:srgbClr val="FF0000"/>
                </a:solidFill>
              </a:rPr>
              <a:t> ,танцює і </a:t>
            </a:r>
            <a:r>
              <a:rPr lang="uk-UA" sz="2400" b="1" dirty="0" err="1" smtClean="0">
                <a:solidFill>
                  <a:srgbClr val="FF0000"/>
                </a:solidFill>
              </a:rPr>
              <a:t>співа</a:t>
            </a:r>
            <a:r>
              <a:rPr lang="uk-UA" sz="2400" b="1" dirty="0" smtClean="0">
                <a:solidFill>
                  <a:srgbClr val="FF0000"/>
                </a:solidFill>
              </a:rPr>
              <a:t>…</a:t>
            </a:r>
            <a:endParaRPr lang="uk-UA" sz="24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086" y="1717526"/>
            <a:ext cx="2232248" cy="199822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44824"/>
            <a:ext cx="2544283" cy="19082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176083"/>
            <a:ext cx="2520280" cy="18902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572" y="3925373"/>
            <a:ext cx="2232247" cy="19442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15" y="3573016"/>
            <a:ext cx="654206" cy="5760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908" y="1586409"/>
            <a:ext cx="701824" cy="6179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925373"/>
            <a:ext cx="703457" cy="6194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662299"/>
            <a:ext cx="650487" cy="5727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118" y="5445224"/>
            <a:ext cx="845840" cy="74480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472732" y="1412776"/>
            <a:ext cx="126696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РУХАНКА </a:t>
            </a:r>
            <a:endParaRPr lang="uk-U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893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2411760" y="980728"/>
            <a:ext cx="403244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Вірші про весняні квіти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628799"/>
            <a:ext cx="4176464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Ще довкола сніг лежить та природа ще не спить . Пробиваються з землі перші квіточки малі .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762446"/>
            <a:ext cx="4248472" cy="646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«Сон-трава» ,- казала ще бабуся ,- «Символ спокою,кохання й чистоти !»</a:t>
            </a:r>
            <a:endParaRPr lang="uk-UA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3717032"/>
            <a:ext cx="4176464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Розцвіли тюльпани на вікні , бо давно вже усміхаються весні .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9" y="4725144"/>
            <a:ext cx="4176464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Крокуси маленькі , гарні квіточки . Вони такі милі , немовби зірочки .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5048309"/>
            <a:ext cx="2376264" cy="12219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082" y="3717032"/>
            <a:ext cx="2458238" cy="122412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496919"/>
            <a:ext cx="1584176" cy="104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6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411760" y="1052736"/>
            <a:ext cx="4176464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 ЛЕПБУК «БЕРЕЖІТЬ ПЕРВОЦВІТИ !»</a:t>
            </a:r>
            <a:endParaRPr lang="uk-UA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891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899593" y="980728"/>
            <a:ext cx="5832647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ФОТОГАЛЕРЕЯ «ДОГЛЯД ЗА ПЕРВОЦВІТАМИ В ДОМАШНІХ УМОВАХ»</a:t>
            </a:r>
            <a:endParaRPr lang="uk-UA" sz="2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64830"/>
            <a:ext cx="870232" cy="11680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79" y="1789171"/>
            <a:ext cx="1399403" cy="18676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96823"/>
            <a:ext cx="1404157" cy="18722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50506"/>
            <a:ext cx="1602178" cy="21362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844" y="3757775"/>
            <a:ext cx="1393932" cy="18585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06" y="3750918"/>
            <a:ext cx="1674186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977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907590" y="1124744"/>
            <a:ext cx="6472722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РОЗПОВСЮДЖЕННЯ ПАМ’ЯТКИ «УВАГА ! ПЕРВОЦВІТИ !»</a:t>
            </a:r>
            <a:endParaRPr lang="uk-UA" sz="2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492" y="1988840"/>
            <a:ext cx="2389742" cy="19747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653136"/>
            <a:ext cx="1733550" cy="11557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661" y="4351754"/>
            <a:ext cx="2566475" cy="17002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14" y="1668870"/>
            <a:ext cx="1833954" cy="25515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661" y="2229964"/>
            <a:ext cx="1440160" cy="17728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615" y="4052510"/>
            <a:ext cx="636141" cy="65666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90" y="4941168"/>
            <a:ext cx="636141" cy="6566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077130"/>
            <a:ext cx="1873250" cy="1041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488" y="4360892"/>
            <a:ext cx="1393771" cy="8319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127248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0" y="0"/>
            <a:ext cx="915502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259632" y="1268760"/>
            <a:ext cx="4900701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ЧОМУ НЕ МОЖНА ЗРИВАТИ ПЕРВОЦВІТИ ?</a:t>
            </a:r>
            <a:endParaRPr lang="uk-UA" sz="2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772816"/>
            <a:ext cx="5544616" cy="31393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Перші весняні квіти не тільки милують своєю красою, вони напоюють нектаром комах, годують пилком і насінням птахів та інших мешканців лісу .                                                                                                                         Збирання первоцвітів не дає можливості рослинам утворити насіння                                                                                                                                   Зрізання квітів без цибулин призводить до генетичного виродження рослин .                                                                                                                                       Зірвати стеблину з трьома первоцвітами – це знищити 45- 60 насінин.                                                                                                                                       Щоб з насіння конвалії виросла доросла квітуча рослина , потрібно 7- 8 років .                                                                                                                   Ранньоквітучі занесені до </a:t>
            </a:r>
            <a:r>
              <a:rPr lang="uk-UA" sz="1400" b="1" dirty="0" smtClean="0">
                <a:solidFill>
                  <a:srgbClr val="FF0000"/>
                </a:solidFill>
              </a:rPr>
              <a:t>Червоної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книги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України : всі види </a:t>
            </a:r>
            <a:r>
              <a:rPr lang="uk-UA" sz="1400" b="1" dirty="0" err="1" smtClean="0">
                <a:solidFill>
                  <a:schemeClr val="accent3">
                    <a:lumMod val="50000"/>
                  </a:schemeClr>
                </a:solidFill>
              </a:rPr>
              <a:t>сон-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трави , </a:t>
            </a:r>
            <a:r>
              <a:rPr lang="uk-UA" sz="1400" b="1" dirty="0" err="1" smtClean="0">
                <a:solidFill>
                  <a:schemeClr val="accent3">
                    <a:lumMod val="50000"/>
                  </a:schemeClr>
                </a:solidFill>
              </a:rPr>
              <a:t>підсніжник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 звичайний , тюльпан дібровний , проліска сибірська , горицвіт весняний , первоцвіт дрібний , шафран сітчастий . </a:t>
            </a:r>
            <a:r>
              <a:rPr lang="uk-UA" sz="1600" b="1" dirty="0" smtClean="0">
                <a:solidFill>
                  <a:srgbClr val="FF0000"/>
                </a:solidFill>
              </a:rPr>
              <a:t>НЕ</a:t>
            </a:r>
            <a:r>
              <a:rPr lang="uk-UA" sz="1400" b="1" dirty="0" smtClean="0">
                <a:solidFill>
                  <a:srgbClr val="FF0000"/>
                </a:solidFill>
              </a:rPr>
              <a:t> ЗРИВАЙ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ПЕРВОЦВІТ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! ЗБЕРЕЖИ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КРАСУ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ПРИРОДИ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400" b="1" dirty="0" smtClean="0">
                <a:solidFill>
                  <a:srgbClr val="FF0000"/>
                </a:solidFill>
              </a:rPr>
              <a:t>!   </a:t>
            </a:r>
            <a:endParaRPr lang="uk-UA" sz="14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973" y="4631649"/>
            <a:ext cx="2662411" cy="15370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01" y="2780928"/>
            <a:ext cx="1152347" cy="167017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22" y="5099423"/>
            <a:ext cx="1208044" cy="8765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032" y="5400155"/>
            <a:ext cx="1199654" cy="7161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031030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</p:spPr>
      </p:pic>
      <p:sp>
        <p:nvSpPr>
          <p:cNvPr id="5" name="TextBox 4"/>
          <p:cNvSpPr txBox="1"/>
          <p:nvPr/>
        </p:nvSpPr>
        <p:spPr>
          <a:xfrm>
            <a:off x="971601" y="1124744"/>
            <a:ext cx="511256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ВИГОТОВЛЕННЯ ЛИСТІВКИ                                                    </a:t>
            </a:r>
            <a:r>
              <a:rPr lang="uk-UA" sz="2000" b="1" dirty="0" smtClean="0">
                <a:solidFill>
                  <a:srgbClr val="FF0000"/>
                </a:solidFill>
              </a:rPr>
              <a:t>«ЗУПИНИСЬ! НЕ</a:t>
            </a:r>
            <a:r>
              <a:rPr lang="uk-UA" sz="2000" b="1" dirty="0" smtClean="0">
                <a:solidFill>
                  <a:srgbClr val="0070C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РВИ</a:t>
            </a:r>
            <a:r>
              <a:rPr lang="uk-UA" sz="2000" b="1" dirty="0" smtClean="0">
                <a:solidFill>
                  <a:srgbClr val="0070C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ПЕРВОЦВІТИ</a:t>
            </a:r>
            <a:r>
              <a:rPr lang="uk-UA" sz="2000" b="1" dirty="0" smtClean="0">
                <a:solidFill>
                  <a:srgbClr val="0070C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!»</a:t>
            </a:r>
            <a:endParaRPr lang="uk-UA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068960"/>
            <a:ext cx="1512168" cy="2952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49" y="2222664"/>
            <a:ext cx="2848968" cy="37986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20888"/>
            <a:ext cx="2304256" cy="30514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327128"/>
            <a:ext cx="294006" cy="3034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126" y="4791340"/>
            <a:ext cx="212308" cy="2191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41" y="4277709"/>
            <a:ext cx="211184" cy="2179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286" y="4615316"/>
            <a:ext cx="213094" cy="21996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327128"/>
            <a:ext cx="216024" cy="21996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17" y="4725300"/>
            <a:ext cx="209277" cy="2160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636" y="4291124"/>
            <a:ext cx="246063" cy="2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898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027" y="2966558"/>
            <a:ext cx="2304256" cy="292000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781" y="2492896"/>
            <a:ext cx="2427599" cy="179338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6" name="TextBox 5"/>
          <p:cNvSpPr txBox="1"/>
          <p:nvPr/>
        </p:nvSpPr>
        <p:spPr>
          <a:xfrm>
            <a:off x="1475656" y="1052736"/>
            <a:ext cx="489929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ЗБЕРЕЖІТЬ ПЕРВОЦВІТИ – УСІ ВЕСНЯНІ КВІТИ !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1687412"/>
            <a:ext cx="3600400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0000"/>
                </a:solidFill>
              </a:rPr>
              <a:t>НЕ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600" b="1" dirty="0" smtClean="0">
                <a:solidFill>
                  <a:srgbClr val="FF0000"/>
                </a:solidFill>
              </a:rPr>
              <a:t>ЗРИВАЙТЕ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1600" b="1" dirty="0" smtClean="0">
                <a:solidFill>
                  <a:srgbClr val="FF0000"/>
                </a:solidFill>
              </a:rPr>
              <a:t>ПЕРВОЦВІТИ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</a:rPr>
              <a:t> ,                                        Помилуйтесь на квіти .                                                     Той , хто робить з них букети ,                                        Знищує життя ПЛАНЕТИ (Н. </a:t>
            </a:r>
            <a:r>
              <a:rPr lang="uk-UA" sz="1600" b="1" dirty="0" err="1" smtClean="0">
                <a:solidFill>
                  <a:schemeClr val="accent3">
                    <a:lumMod val="50000"/>
                  </a:schemeClr>
                </a:solidFill>
              </a:rPr>
              <a:t>Козленко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</a:rPr>
              <a:t> )</a:t>
            </a:r>
            <a:endParaRPr lang="uk-UA" sz="1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51920" y="5517232"/>
            <a:ext cx="3505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ПЕРВОЦВІТИ ПРОСЯТЬ ЗАХИСТУ !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437112"/>
            <a:ext cx="2102309" cy="11807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9" y="4102845"/>
            <a:ext cx="1008112" cy="9246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368" y="1666262"/>
            <a:ext cx="774826" cy="7448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79" y="4221088"/>
            <a:ext cx="510700" cy="52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413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1077</Words>
  <Application>Microsoft Office PowerPoint</Application>
  <PresentationFormat>Экран (4:3)</PresentationFormat>
  <Paragraphs>49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74</cp:revision>
  <dcterms:created xsi:type="dcterms:W3CDTF">2023-04-06T14:47:12Z</dcterms:created>
  <dcterms:modified xsi:type="dcterms:W3CDTF">2023-04-27T09:09:32Z</dcterms:modified>
</cp:coreProperties>
</file>