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3" r:id="rId9"/>
    <p:sldId id="262" r:id="rId10"/>
    <p:sldId id="264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90033"/>
    <a:srgbClr val="00CC00"/>
    <a:srgbClr val="CCCC00"/>
    <a:srgbClr val="A50021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46718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4148138"/>
            <a:ext cx="6227763" cy="100806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3860800"/>
            <a:ext cx="6048375" cy="1109663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4721225"/>
            <a:ext cx="6048375" cy="696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1984375"/>
            <a:ext cx="1909762" cy="44672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6338" y="1984375"/>
            <a:ext cx="5581650" cy="44672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76338" y="2492375"/>
            <a:ext cx="3744912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3650" y="2492375"/>
            <a:ext cx="37465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984375"/>
            <a:ext cx="6553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516563"/>
            <a:ext cx="9144000" cy="1341437"/>
          </a:xfrm>
          <a:prstGeom prst="rect">
            <a:avLst/>
          </a:prstGeom>
          <a:gradFill rotWithShape="1">
            <a:gsLst>
              <a:gs pos="0">
                <a:srgbClr val="765E2F">
                  <a:alpha val="0"/>
                </a:srgb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uk-U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492375"/>
            <a:ext cx="76438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 ?><Relationships xmlns="http://schemas.openxmlformats.org/package/2006/relationships"><Relationship Id="rId3" Target="../media/image8.pn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8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3.pn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8.xml" Type="http://schemas.openxmlformats.org/officeDocument/2006/relationships/slideLayout"/><Relationship Id="rId4" Target="../media/image14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2263" y="2643182"/>
            <a:ext cx="6607191" cy="2071702"/>
          </a:xfr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1">
                <a:lumMod val="50000"/>
              </a:schemeClr>
            </a:solidFill>
          </a:ln>
          <a:scene3d>
            <a:camera prst="obliqueTopLeft"/>
            <a:lightRig rig="threePt" dir="t"/>
          </a:scene3d>
        </p:spPr>
        <p:txBody>
          <a:bodyPr/>
          <a:lstStyle/>
          <a:p>
            <a:r>
              <a:rPr lang="ru-RU" sz="3600" i="1" dirty="0" smtClean="0">
                <a:solidFill>
                  <a:schemeClr val="bg2">
                    <a:lumMod val="75000"/>
                  </a:schemeClr>
                </a:solidFill>
                <a:latin typeface="Tahoma" charset="0"/>
              </a:rPr>
              <a:t>Волокна. Ткани.</a:t>
            </a:r>
            <a:br>
              <a:rPr lang="ru-RU" sz="3600" i="1" dirty="0" smtClean="0">
                <a:solidFill>
                  <a:schemeClr val="bg2">
                    <a:lumMod val="75000"/>
                  </a:schemeClr>
                </a:solidFill>
                <a:latin typeface="Tahoma" charset="0"/>
              </a:rPr>
            </a:br>
            <a:r>
              <a:rPr lang="ru-RU" sz="3600" i="1" dirty="0" smtClean="0">
                <a:solidFill>
                  <a:schemeClr val="bg2">
                    <a:lumMod val="75000"/>
                  </a:schemeClr>
                </a:solidFill>
                <a:latin typeface="Tahoma" charset="0"/>
              </a:rPr>
              <a:t>Классификация. Свойства. </a:t>
            </a:r>
            <a:r>
              <a:rPr lang="ru-RU" sz="3600" i="1" dirty="0">
                <a:solidFill>
                  <a:schemeClr val="bg2">
                    <a:lumMod val="75000"/>
                  </a:schemeClr>
                </a:solidFill>
                <a:latin typeface="Tahoma" charset="0"/>
              </a:rPr>
              <a:t>И</a:t>
            </a:r>
            <a:r>
              <a:rPr lang="ru-RU" sz="3600" i="1" dirty="0" smtClean="0">
                <a:solidFill>
                  <a:schemeClr val="bg2">
                    <a:lumMod val="75000"/>
                  </a:schemeClr>
                </a:solidFill>
                <a:latin typeface="Tahoma" charset="0"/>
              </a:rPr>
              <a:t>спользование. </a:t>
            </a:r>
            <a:endParaRPr lang="uk-UA" sz="3600" i="1" dirty="0">
              <a:solidFill>
                <a:schemeClr val="bg2">
                  <a:lumMod val="75000"/>
                </a:schemeClr>
              </a:solidFill>
              <a:latin typeface="Tahoma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724400"/>
            <a:ext cx="5176844" cy="633426"/>
          </a:xfrm>
          <a:solidFill>
            <a:schemeClr val="accent2">
              <a:lumMod val="50000"/>
            </a:schemeClr>
          </a:solidFill>
          <a:scene3d>
            <a:camera prst="perspectiveHeroicExtremeLeftFacing"/>
            <a:lightRig rig="threePt" dir="t"/>
          </a:scene3d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Интегрированный урок  «Химия – трудовое обучение»</a:t>
            </a:r>
            <a:endParaRPr lang="uk-UA" dirty="0">
              <a:ln w="18000">
                <a:solidFill>
                  <a:srgbClr val="FFC000"/>
                </a:solidFill>
                <a:prstDash val="solid"/>
                <a:miter lim="800000"/>
              </a:ln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5500702"/>
            <a:ext cx="3143240" cy="104644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  <a:tint val="66000"/>
                  <a:satMod val="160000"/>
                </a:schemeClr>
              </a:gs>
              <a:gs pos="50000">
                <a:schemeClr val="accent3">
                  <a:lumMod val="50000"/>
                  <a:tint val="44500"/>
                  <a:satMod val="160000"/>
                </a:schemeClr>
              </a:gs>
              <a:gs pos="100000">
                <a:schemeClr val="accent3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A50021"/>
                </a:solidFill>
              </a:rPr>
              <a:t>Авторы: </a:t>
            </a:r>
            <a:br>
              <a:rPr lang="ru-RU" sz="1600" b="1" dirty="0" smtClean="0">
                <a:solidFill>
                  <a:srgbClr val="A50021"/>
                </a:solidFill>
              </a:rPr>
            </a:br>
            <a:r>
              <a:rPr lang="ru-RU" sz="1600" b="1" dirty="0" smtClean="0">
                <a:solidFill>
                  <a:srgbClr val="A50021"/>
                </a:solidFill>
              </a:rPr>
              <a:t>Безручко И.А.(</a:t>
            </a:r>
            <a:r>
              <a:rPr lang="ru-RU" sz="1400" b="1" dirty="0" smtClean="0">
                <a:solidFill>
                  <a:srgbClr val="A50021"/>
                </a:solidFill>
              </a:rPr>
              <a:t>учитель химии)</a:t>
            </a:r>
            <a:r>
              <a:rPr lang="ru-RU" sz="1600" b="1" dirty="0" smtClean="0">
                <a:solidFill>
                  <a:srgbClr val="A50021"/>
                </a:solidFill>
              </a:rPr>
              <a:t/>
            </a:r>
            <a:br>
              <a:rPr lang="ru-RU" sz="1600" b="1" dirty="0" smtClean="0">
                <a:solidFill>
                  <a:srgbClr val="A50021"/>
                </a:solidFill>
              </a:rPr>
            </a:br>
            <a:r>
              <a:rPr lang="ru-RU" sz="1600" b="1" dirty="0" smtClean="0">
                <a:solidFill>
                  <a:srgbClr val="A50021"/>
                </a:solidFill>
              </a:rPr>
              <a:t>Малина Т.В.(</a:t>
            </a:r>
            <a:r>
              <a:rPr lang="ru-RU" sz="1400" b="1" dirty="0" smtClean="0">
                <a:solidFill>
                  <a:srgbClr val="A50021"/>
                </a:solidFill>
              </a:rPr>
              <a:t>учитель трудового </a:t>
            </a:r>
            <a:r>
              <a:rPr lang="ru-RU" sz="1400" b="1" dirty="0" smtClean="0">
                <a:solidFill>
                  <a:srgbClr val="A50021"/>
                </a:solidFill>
              </a:rPr>
              <a:t>                  обучения</a:t>
            </a:r>
            <a:r>
              <a:rPr lang="ru-RU" sz="1400" b="1" dirty="0" smtClean="0">
                <a:solidFill>
                  <a:srgbClr val="A50021"/>
                </a:solidFill>
              </a:rPr>
              <a:t>)</a:t>
            </a:r>
            <a:endParaRPr lang="ru-RU" sz="1600" b="1" dirty="0">
              <a:solidFill>
                <a:srgbClr val="A5002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000768"/>
            <a:ext cx="600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Криворожская общеобразовательная школа </a:t>
            </a:r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І–ІІІ </a:t>
            </a:r>
            <a:r>
              <a:rPr lang="uk-UA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ступеней</a:t>
            </a:r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№32</a:t>
            </a:r>
            <a:b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Жовтневого района Днепропетровской области Украина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5185451"/>
            <a:ext cx="3977033" cy="110107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scene3d>
            <a:camera prst="obliqueTopRight"/>
            <a:lightRig rig="threePt" dir="t"/>
          </a:scene3d>
        </p:spPr>
        <p:txBody>
          <a:bodyPr/>
          <a:lstStyle/>
          <a:p>
            <a:r>
              <a:rPr lang="ru-RU" sz="2400" dirty="0" smtClean="0"/>
              <a:t>П</a:t>
            </a:r>
            <a:r>
              <a:rPr lang="ru-RU" sz="1800" dirty="0" smtClean="0"/>
              <a:t>одготовила: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2400" dirty="0" smtClean="0"/>
              <a:t>А</a:t>
            </a:r>
            <a:r>
              <a:rPr lang="ru-RU" sz="1800" dirty="0" smtClean="0"/>
              <a:t>лексеенко </a:t>
            </a:r>
            <a:r>
              <a:rPr lang="ru-RU" sz="2400" dirty="0" smtClean="0"/>
              <a:t>Ю</a:t>
            </a:r>
            <a:r>
              <a:rPr lang="ru-RU" sz="1800" dirty="0" smtClean="0"/>
              <a:t>лия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91472" y="2276872"/>
            <a:ext cx="4752528" cy="216024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perspectiveBelow"/>
            <a:lightRig rig="threePt" dir="t"/>
          </a:scene3d>
        </p:spPr>
        <p:txBody>
          <a:bodyPr/>
          <a:lstStyle/>
          <a:p>
            <a:r>
              <a:rPr lang="ru-RU" sz="4400" b="1" dirty="0" smtClean="0"/>
              <a:t>         </a:t>
            </a:r>
            <a:r>
              <a:rPr lang="ru-RU" sz="4400" b="1" dirty="0" smtClean="0">
                <a:solidFill>
                  <a:srgbClr val="990033"/>
                </a:solidFill>
              </a:rPr>
              <a:t>Ткани. </a:t>
            </a:r>
            <a:endParaRPr lang="ru-RU" sz="4400" b="1" dirty="0" smtClean="0">
              <a:solidFill>
                <a:srgbClr val="990033"/>
              </a:solidFill>
            </a:endParaRPr>
          </a:p>
          <a:p>
            <a:r>
              <a:rPr lang="ru-RU" sz="4400" b="1" dirty="0" smtClean="0">
                <a:solidFill>
                  <a:srgbClr val="990033"/>
                </a:solidFill>
              </a:rPr>
              <a:t>  </a:t>
            </a:r>
            <a:r>
              <a:rPr lang="ru-RU" sz="4400" b="1" dirty="0" smtClean="0">
                <a:solidFill>
                  <a:srgbClr val="990033"/>
                </a:solidFill>
              </a:rPr>
              <a:t>Правила </a:t>
            </a:r>
            <a:r>
              <a:rPr lang="ru-RU" sz="4400" b="1" dirty="0" smtClean="0">
                <a:solidFill>
                  <a:srgbClr val="990033"/>
                </a:solidFill>
              </a:rPr>
              <a:t>ухода      	 за </a:t>
            </a:r>
            <a:r>
              <a:rPr lang="ru-RU" sz="4400" b="1" dirty="0">
                <a:solidFill>
                  <a:srgbClr val="990033"/>
                </a:solidFill>
              </a:rPr>
              <a:t>ними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3205640"/>
            <a:ext cx="4464496" cy="3341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04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000768"/>
            <a:ext cx="8715436" cy="50006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  « Распознавание волокон»</a:t>
            </a:r>
            <a:endParaRPr lang="ru-RU" sz="2400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</p:nvPr>
        </p:nvGraphicFramePr>
        <p:xfrm>
          <a:off x="285750" y="357170"/>
          <a:ext cx="8643942" cy="5752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26"/>
                <a:gridCol w="1063650"/>
                <a:gridCol w="960438"/>
                <a:gridCol w="976308"/>
                <a:gridCol w="944568"/>
                <a:gridCol w="960438"/>
                <a:gridCol w="960438"/>
                <a:gridCol w="960438"/>
                <a:gridCol w="960438"/>
              </a:tblGrid>
              <a:tr h="309565">
                <a:tc rowSpan="2"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Волокно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sz="9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Формула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sz="9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Сжигание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Реакции на продукты разложения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Действие кислот и щелочей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Действие растворителей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HNO</a:t>
                      </a:r>
                      <a:r>
                        <a:rPr lang="ru-RU" sz="7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r>
                        <a:rPr lang="en-US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</a:t>
                      </a:r>
                      <a:r>
                        <a:rPr lang="el-GR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ρ</a:t>
                      </a:r>
                      <a:r>
                        <a:rPr lang="en-US" sz="9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=1.4)</a:t>
                      </a:r>
                      <a:endParaRPr lang="ru-RU" sz="900" b="1" dirty="0">
                        <a:solidFill>
                          <a:schemeClr val="tx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</a:t>
                      </a:r>
                      <a:r>
                        <a:rPr lang="ru-RU" sz="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r>
                        <a:rPr lang="en-US" sz="9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SO</a:t>
                      </a:r>
                      <a:r>
                        <a:rPr lang="en-US" sz="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r>
                        <a:rPr lang="en-US" sz="9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br>
                        <a:rPr lang="en-US" sz="9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en-US" sz="9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el-GR" sz="9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ρ</a:t>
                      </a:r>
                      <a:r>
                        <a:rPr lang="en-US" sz="9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= 1.84)</a:t>
                      </a:r>
                      <a:endParaRPr lang="ru-RU" sz="9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NaOH</a:t>
                      </a:r>
                      <a:r>
                        <a:rPr lang="en-US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/>
                      </a:r>
                      <a:br>
                        <a:rPr lang="en-US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en-US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(10%)</a:t>
                      </a:r>
                      <a:endParaRPr lang="ru-RU" sz="9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ацетона</a:t>
                      </a:r>
                      <a:endParaRPr lang="ru-RU" sz="9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фенола (</a:t>
                      </a:r>
                      <a:r>
                        <a:rPr lang="ru-RU" sz="9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распл</a:t>
                      </a:r>
                      <a:r>
                        <a:rPr lang="ru-RU" sz="9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ru-RU" sz="9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12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Хлопок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(C</a:t>
                      </a:r>
                      <a:r>
                        <a:rPr lang="en-US" sz="800" b="1" dirty="0" smtClean="0"/>
                        <a:t>6</a:t>
                      </a:r>
                      <a:r>
                        <a:rPr lang="en-US" sz="1000" b="1" dirty="0" smtClean="0"/>
                        <a:t>H</a:t>
                      </a:r>
                      <a:r>
                        <a:rPr lang="en-US" sz="800" b="1" dirty="0" smtClean="0"/>
                        <a:t>10</a:t>
                      </a:r>
                      <a:r>
                        <a:rPr lang="en-US" sz="1000" b="1" dirty="0" smtClean="0"/>
                        <a:t>O</a:t>
                      </a:r>
                      <a:r>
                        <a:rPr lang="en-US" sz="800" b="1" dirty="0" smtClean="0"/>
                        <a:t>5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n</a:t>
                      </a:r>
                      <a:endParaRPr lang="ru-RU" sz="1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 быстро с запахом жженой бумаги. Остается черный пепел</a:t>
                      </a:r>
                      <a:endParaRPr lang="ru-RU" sz="7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1" dirty="0" err="1" smtClean="0"/>
                        <a:t>Окр</a:t>
                      </a:r>
                      <a:r>
                        <a:rPr lang="ru-RU" sz="800" b="1" dirty="0" smtClean="0"/>
                        <a:t>.</a:t>
                      </a:r>
                      <a:r>
                        <a:rPr lang="ru-RU" sz="800" b="1" baseline="0" dirty="0" smtClean="0"/>
                        <a:t> синюю лакмусовую бумажку в красный цвет</a:t>
                      </a:r>
                      <a:endParaRPr lang="ru-RU" sz="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800" b="1" dirty="0" smtClean="0"/>
                        <a:t>Растворяется, образуя </a:t>
                      </a:r>
                      <a:r>
                        <a:rPr lang="ru-RU" sz="800" b="1" dirty="0" err="1" smtClean="0"/>
                        <a:t>б\ц</a:t>
                      </a:r>
                      <a:r>
                        <a:rPr lang="ru-RU" sz="800" b="1" dirty="0" smtClean="0"/>
                        <a:t> раствор</a:t>
                      </a:r>
                      <a:endParaRPr lang="ru-RU" sz="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Растворяется </a:t>
                      </a:r>
                      <a:endParaRPr lang="ru-RU" sz="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Набухает, но не</a:t>
                      </a:r>
                      <a:r>
                        <a:rPr lang="ru-RU" sz="800" b="1" baseline="0" dirty="0" smtClean="0"/>
                        <a:t> растворяется</a:t>
                      </a:r>
                      <a:endParaRPr lang="ru-RU" sz="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Не растворяется</a:t>
                      </a:r>
                      <a:endParaRPr lang="ru-RU" sz="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800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19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Шерсть, </a:t>
                      </a:r>
                      <a:r>
                        <a:rPr lang="ru-RU" sz="1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нат</a:t>
                      </a:r>
                      <a:r>
                        <a:rPr lang="en-US" sz="1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шёлк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 медленно с запахом жженых волос,</a:t>
                      </a:r>
                      <a:r>
                        <a:rPr lang="ru-RU" sz="700" b="1" baseline="0" dirty="0" smtClean="0"/>
                        <a:t> обр.шарик </a:t>
                      </a:r>
                      <a:r>
                        <a:rPr lang="ru-RU" sz="700" b="1" baseline="0" dirty="0" err="1" smtClean="0"/>
                        <a:t>черн</a:t>
                      </a:r>
                      <a:r>
                        <a:rPr lang="ru-RU" sz="700" b="1" baseline="0" dirty="0" smtClean="0"/>
                        <a:t>. цвета, </a:t>
                      </a:r>
                      <a:r>
                        <a:rPr lang="ru-RU" sz="700" b="1" baseline="0" dirty="0" err="1" smtClean="0"/>
                        <a:t>кот.растир</a:t>
                      </a:r>
                      <a:r>
                        <a:rPr lang="ru-RU" sz="700" b="1" baseline="0" dirty="0" smtClean="0"/>
                        <a:t> в порошок 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err="1" smtClean="0"/>
                        <a:t>Окр</a:t>
                      </a:r>
                      <a:r>
                        <a:rPr lang="ru-RU" sz="800" b="1" dirty="0" smtClean="0"/>
                        <a:t>.</a:t>
                      </a:r>
                      <a:r>
                        <a:rPr lang="ru-RU" sz="800" b="1" baseline="0" dirty="0" smtClean="0"/>
                        <a:t> красную лакмусовую бумажку в синий цвет</a:t>
                      </a:r>
                      <a:endParaRPr lang="ru-RU" sz="800" b="1" dirty="0" smtClean="0"/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Набухают</a:t>
                      </a:r>
                      <a:r>
                        <a:rPr lang="ru-RU" sz="800" b="1" baseline="0" dirty="0" smtClean="0"/>
                        <a:t> и окрашиваются в желтый цвет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Растворяются</a:t>
                      </a:r>
                      <a:endParaRPr lang="ru-RU" sz="8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pPr algn="ctr"/>
                      <a:endParaRPr lang="ru-RU" sz="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b="1" dirty="0"/>
                    </a:p>
                  </a:txBody>
                  <a:tcPr/>
                </a:tc>
              </a:tr>
              <a:tr h="61912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Вискоза</a:t>
                      </a:r>
                      <a:r>
                        <a:rPr lang="ru-RU" sz="1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(C</a:t>
                      </a:r>
                      <a:r>
                        <a:rPr lang="en-US" sz="800" b="1" dirty="0" smtClean="0"/>
                        <a:t>6</a:t>
                      </a:r>
                      <a:r>
                        <a:rPr lang="en-US" sz="1000" b="1" dirty="0" smtClean="0"/>
                        <a:t>H</a:t>
                      </a:r>
                      <a:r>
                        <a:rPr lang="en-US" sz="800" b="1" dirty="0" smtClean="0"/>
                        <a:t>10</a:t>
                      </a:r>
                      <a:r>
                        <a:rPr lang="en-US" sz="1000" b="1" dirty="0" smtClean="0"/>
                        <a:t>O</a:t>
                      </a:r>
                      <a:r>
                        <a:rPr lang="en-US" sz="800" b="1" dirty="0" smtClean="0"/>
                        <a:t>5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n</a:t>
                      </a:r>
                      <a:endParaRPr lang="ru-RU" sz="1000" b="1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 быстро</a:t>
                      </a:r>
                      <a:r>
                        <a:rPr lang="ru-RU" sz="700" b="1" baseline="0" dirty="0" smtClean="0"/>
                        <a:t> с запахом жженой бумаги. </a:t>
                      </a:r>
                      <a:r>
                        <a:rPr lang="ru-RU" sz="700" b="1" baseline="0" dirty="0" err="1" smtClean="0"/>
                        <a:t>Ост.следы</a:t>
                      </a:r>
                      <a:r>
                        <a:rPr lang="ru-RU" sz="700" b="1" baseline="0" dirty="0" smtClean="0"/>
                        <a:t> золы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err="1" smtClean="0"/>
                        <a:t>Окр</a:t>
                      </a:r>
                      <a:r>
                        <a:rPr lang="ru-RU" sz="800" b="1" dirty="0" smtClean="0"/>
                        <a:t>.</a:t>
                      </a:r>
                      <a:r>
                        <a:rPr lang="ru-RU" sz="800" b="1" baseline="0" dirty="0" smtClean="0"/>
                        <a:t> синюю лакмусовую бумажку в красный цвет</a:t>
                      </a:r>
                      <a:endParaRPr lang="ru-RU" sz="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Растворяется, образуя </a:t>
                      </a:r>
                      <a:r>
                        <a:rPr lang="ru-RU" sz="800" b="1" dirty="0" err="1" smtClean="0"/>
                        <a:t>б\ц</a:t>
                      </a:r>
                      <a:r>
                        <a:rPr lang="ru-RU" sz="800" b="1" dirty="0" smtClean="0"/>
                        <a:t> раствор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Сильно набухают</a:t>
                      </a:r>
                      <a:r>
                        <a:rPr lang="ru-RU" sz="800" b="1" baseline="0" dirty="0" smtClean="0"/>
                        <a:t> и растворяются</a:t>
                      </a:r>
                      <a:endParaRPr lang="ru-RU" sz="8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pPr algn="ctr"/>
                      <a:endParaRPr lang="ru-RU" sz="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b="1" dirty="0"/>
                    </a:p>
                  </a:txBody>
                  <a:tcPr/>
                </a:tc>
              </a:tr>
              <a:tr h="61912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Ацетат</a:t>
                      </a:r>
                      <a:b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1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ное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[</a:t>
                      </a:r>
                      <a:r>
                        <a:rPr lang="en-US" sz="1000" b="1" dirty="0" smtClean="0"/>
                        <a:t>C</a:t>
                      </a:r>
                      <a:r>
                        <a:rPr lang="en-US" sz="800" b="1" dirty="0" smtClean="0"/>
                        <a:t>6</a:t>
                      </a:r>
                      <a:r>
                        <a:rPr lang="en-US" sz="1000" b="1" dirty="0" smtClean="0"/>
                        <a:t>H</a:t>
                      </a:r>
                      <a:r>
                        <a:rPr lang="en-US" sz="800" b="1" dirty="0" smtClean="0"/>
                        <a:t>10</a:t>
                      </a:r>
                      <a:r>
                        <a:rPr lang="en-US" sz="1000" b="1" dirty="0" smtClean="0"/>
                        <a:t>O</a:t>
                      </a:r>
                      <a:r>
                        <a:rPr lang="en-US" sz="800" b="1" dirty="0" smtClean="0"/>
                        <a:t>5</a:t>
                      </a:r>
                      <a:r>
                        <a:rPr lang="en-US" sz="1000" b="1" dirty="0" smtClean="0"/>
                        <a:t> – (OCO-(CH</a:t>
                      </a:r>
                      <a:r>
                        <a:rPr lang="en-US" sz="800" b="1" dirty="0" smtClean="0"/>
                        <a:t>3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3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n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 быстро, обр.шарик т-бур цвета. Вне пламени не горит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err="1" smtClean="0"/>
                        <a:t>Окр</a:t>
                      </a:r>
                      <a:r>
                        <a:rPr lang="ru-RU" sz="800" b="1" dirty="0" smtClean="0"/>
                        <a:t>.</a:t>
                      </a:r>
                      <a:r>
                        <a:rPr lang="ru-RU" sz="800" b="1" baseline="0" dirty="0" smtClean="0"/>
                        <a:t> синюю лакмусовую бумажку в красный цвет</a:t>
                      </a:r>
                      <a:endParaRPr lang="ru-RU" sz="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Растворяется, образуя </a:t>
                      </a:r>
                      <a:r>
                        <a:rPr lang="ru-RU" sz="800" b="1" dirty="0" err="1" smtClean="0"/>
                        <a:t>б\ц</a:t>
                      </a:r>
                      <a:r>
                        <a:rPr lang="ru-RU" sz="800" b="1" dirty="0" smtClean="0"/>
                        <a:t> раствор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Образуется желтоватый раствор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</a:tr>
              <a:tr h="61912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Нитрон 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( - NH (CH</a:t>
                      </a:r>
                      <a:r>
                        <a:rPr lang="en-US" sz="800" b="1" dirty="0" smtClean="0"/>
                        <a:t>2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5 - </a:t>
                      </a:r>
                      <a:r>
                        <a:rPr lang="en-US" sz="1000" b="1" dirty="0" smtClean="0"/>
                        <a:t>CO - )n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Горит, </a:t>
                      </a:r>
                      <a:r>
                        <a:rPr lang="ru-RU" sz="700" b="1" dirty="0" err="1" smtClean="0"/>
                        <a:t>обр</a:t>
                      </a:r>
                      <a:r>
                        <a:rPr lang="ru-RU" sz="700" b="1" dirty="0" smtClean="0"/>
                        <a:t> темный </a:t>
                      </a:r>
                      <a:r>
                        <a:rPr lang="ru-RU" sz="700" b="1" dirty="0" err="1" smtClean="0"/>
                        <a:t>неблест</a:t>
                      </a:r>
                      <a:r>
                        <a:rPr lang="ru-RU" sz="700" b="1" dirty="0" smtClean="0"/>
                        <a:t> рыхлый шарик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err="1" smtClean="0"/>
                        <a:t>Окр</a:t>
                      </a:r>
                      <a:r>
                        <a:rPr lang="ru-RU" sz="800" b="1" dirty="0" smtClean="0"/>
                        <a:t>.</a:t>
                      </a:r>
                      <a:r>
                        <a:rPr lang="ru-RU" sz="800" b="1" baseline="0" dirty="0" smtClean="0"/>
                        <a:t> красную лакмусовую бумажку в синий цвет</a:t>
                      </a:r>
                      <a:endParaRPr lang="ru-RU" sz="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Не растворяется 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pPr algn="ctr"/>
                      <a:endParaRPr lang="ru-RU" sz="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b="1" dirty="0"/>
                    </a:p>
                  </a:txBody>
                  <a:tcPr/>
                </a:tc>
              </a:tr>
              <a:tr h="619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Хлорин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(CH</a:t>
                      </a:r>
                      <a:r>
                        <a:rPr lang="en-US" sz="800" b="1" dirty="0" smtClean="0"/>
                        <a:t>2</a:t>
                      </a:r>
                      <a:r>
                        <a:rPr lang="en-US" sz="1000" b="1" dirty="0" smtClean="0"/>
                        <a:t>(</a:t>
                      </a:r>
                      <a:r>
                        <a:rPr lang="en-US" sz="1000" b="1" dirty="0" err="1" smtClean="0"/>
                        <a:t>CHCl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3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n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 </a:t>
                      </a:r>
                      <a:r>
                        <a:rPr lang="ru-RU" sz="700" b="1" dirty="0" err="1" smtClean="0"/>
                        <a:t>небол</a:t>
                      </a:r>
                      <a:r>
                        <a:rPr lang="ru-RU" sz="700" b="1" dirty="0" smtClean="0"/>
                        <a:t> коптящим</a:t>
                      </a:r>
                      <a:r>
                        <a:rPr lang="ru-RU" sz="700" b="1" baseline="0" dirty="0" smtClean="0"/>
                        <a:t> </a:t>
                      </a:r>
                      <a:r>
                        <a:rPr lang="ru-RU" sz="700" b="1" dirty="0" smtClean="0"/>
                        <a:t>пламенем, </a:t>
                      </a:r>
                      <a:r>
                        <a:rPr lang="ru-RU" sz="700" b="1" dirty="0" err="1" smtClean="0"/>
                        <a:t>обр</a:t>
                      </a:r>
                      <a:r>
                        <a:rPr lang="ru-RU" sz="700" b="1" dirty="0" smtClean="0"/>
                        <a:t> </a:t>
                      </a:r>
                      <a:r>
                        <a:rPr lang="ru-RU" sz="700" b="1" dirty="0" err="1" smtClean="0"/>
                        <a:t>черн</a:t>
                      </a:r>
                      <a:r>
                        <a:rPr lang="ru-RU" sz="700" b="1" dirty="0" smtClean="0"/>
                        <a:t> хруп шарик. Острый запах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Обр. </a:t>
                      </a:r>
                      <a:r>
                        <a:rPr lang="en-US" sz="800" b="1" dirty="0" err="1" smtClean="0"/>
                        <a:t>HCl</a:t>
                      </a:r>
                      <a:r>
                        <a:rPr lang="en-US" sz="800" b="1" baseline="0" dirty="0" smtClean="0"/>
                        <a:t> </a:t>
                      </a:r>
                      <a:r>
                        <a:rPr lang="ru-RU" sz="800" b="1" baseline="0" dirty="0" err="1" smtClean="0"/>
                        <a:t>окр</a:t>
                      </a:r>
                      <a:r>
                        <a:rPr lang="ru-RU" sz="800" b="1" baseline="0" dirty="0" smtClean="0"/>
                        <a:t>. Синюю </a:t>
                      </a:r>
                      <a:r>
                        <a:rPr lang="ru-RU" sz="800" b="1" baseline="0" dirty="0" err="1" smtClean="0"/>
                        <a:t>лакм</a:t>
                      </a:r>
                      <a:r>
                        <a:rPr lang="ru-RU" sz="800" b="1" baseline="0" dirty="0" smtClean="0"/>
                        <a:t>. Бумажку в красный цвет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</a:tr>
              <a:tr h="619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Лавсан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(COC</a:t>
                      </a:r>
                      <a:r>
                        <a:rPr lang="en-US" sz="800" b="1" dirty="0" smtClean="0"/>
                        <a:t>6</a:t>
                      </a:r>
                      <a:r>
                        <a:rPr lang="en-US" sz="1000" b="1" dirty="0" smtClean="0"/>
                        <a:t>H</a:t>
                      </a:r>
                      <a:r>
                        <a:rPr lang="en-US" sz="800" b="1" dirty="0" smtClean="0"/>
                        <a:t>4</a:t>
                      </a:r>
                      <a:r>
                        <a:rPr lang="en-US" sz="1000" b="1" dirty="0" smtClean="0"/>
                        <a:t>CO</a:t>
                      </a:r>
                      <a:r>
                        <a:rPr lang="en-US" sz="1000" b="1" baseline="0" dirty="0" smtClean="0"/>
                        <a:t> – CH</a:t>
                      </a:r>
                      <a:r>
                        <a:rPr lang="en-US" sz="800" b="1" baseline="0" dirty="0" smtClean="0"/>
                        <a:t>2</a:t>
                      </a:r>
                      <a:r>
                        <a:rPr lang="en-US" sz="1000" b="1" baseline="0" dirty="0" smtClean="0"/>
                        <a:t>-CH</a:t>
                      </a:r>
                      <a:r>
                        <a:rPr lang="en-US" sz="800" b="1" baseline="0" dirty="0" smtClean="0"/>
                        <a:t>2</a:t>
                      </a:r>
                      <a:r>
                        <a:rPr lang="en-US" sz="1000" b="1" baseline="0" dirty="0" smtClean="0"/>
                        <a:t>-O-)</a:t>
                      </a:r>
                      <a:r>
                        <a:rPr lang="en-US" sz="800" b="1" baseline="0" dirty="0" smtClean="0"/>
                        <a:t>n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Горит копт пламенем, </a:t>
                      </a:r>
                      <a:r>
                        <a:rPr lang="ru-RU" sz="700" b="1" dirty="0" err="1" smtClean="0"/>
                        <a:t>обр</a:t>
                      </a:r>
                      <a:r>
                        <a:rPr lang="ru-RU" sz="700" b="1" dirty="0" smtClean="0"/>
                        <a:t> твердый </a:t>
                      </a:r>
                      <a:r>
                        <a:rPr lang="ru-RU" sz="700" b="1" dirty="0" err="1" smtClean="0"/>
                        <a:t>блест</a:t>
                      </a:r>
                      <a:r>
                        <a:rPr lang="ru-RU" sz="700" b="1" dirty="0" smtClean="0"/>
                        <a:t> шарик </a:t>
                      </a:r>
                      <a:r>
                        <a:rPr lang="ru-RU" sz="700" b="1" dirty="0" err="1" smtClean="0"/>
                        <a:t>темн</a:t>
                      </a:r>
                      <a:r>
                        <a:rPr lang="ru-RU" sz="700" b="1" dirty="0" smtClean="0"/>
                        <a:t> цвет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На стенках пробирки образуется желтое</a:t>
                      </a:r>
                      <a:r>
                        <a:rPr lang="ru-RU" sz="800" b="1" baseline="0" dirty="0" smtClean="0"/>
                        <a:t> кольцо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</a:tr>
              <a:tr h="619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Капрон</a:t>
                      </a:r>
                      <a:endParaRPr lang="ru-RU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( - NH (CH</a:t>
                      </a:r>
                      <a:r>
                        <a:rPr lang="en-US" sz="800" b="1" dirty="0" smtClean="0"/>
                        <a:t>2</a:t>
                      </a:r>
                      <a:r>
                        <a:rPr lang="en-US" sz="1000" b="1" dirty="0" smtClean="0"/>
                        <a:t>)</a:t>
                      </a:r>
                      <a:r>
                        <a:rPr lang="en-US" sz="800" b="1" dirty="0" smtClean="0"/>
                        <a:t>5 - </a:t>
                      </a:r>
                      <a:r>
                        <a:rPr lang="en-US" sz="1000" b="1" dirty="0" smtClean="0"/>
                        <a:t>CO - )n</a:t>
                      </a:r>
                      <a:endParaRPr lang="ru-RU" sz="1000" b="1" dirty="0" smtClean="0"/>
                    </a:p>
                    <a:p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700" b="1" dirty="0" smtClean="0"/>
                        <a:t>Плавится, </a:t>
                      </a:r>
                      <a:r>
                        <a:rPr lang="ru-RU" sz="700" b="1" dirty="0" err="1" smtClean="0"/>
                        <a:t>обр</a:t>
                      </a:r>
                      <a:r>
                        <a:rPr lang="ru-RU" sz="700" b="1" dirty="0" smtClean="0"/>
                        <a:t> твердый шарик </a:t>
                      </a:r>
                      <a:r>
                        <a:rPr lang="ru-RU" sz="700" b="1" dirty="0" err="1" smtClean="0"/>
                        <a:t>темн</a:t>
                      </a:r>
                      <a:r>
                        <a:rPr lang="ru-RU" sz="700" b="1" dirty="0" smtClean="0"/>
                        <a:t> цвета Запах неприятный</a:t>
                      </a:r>
                      <a:endParaRPr lang="ru-RU" sz="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err="1" smtClean="0"/>
                        <a:t>Окр</a:t>
                      </a:r>
                      <a:r>
                        <a:rPr lang="ru-RU" sz="800" b="1" dirty="0" smtClean="0"/>
                        <a:t>.</a:t>
                      </a:r>
                      <a:r>
                        <a:rPr lang="ru-RU" sz="800" b="1" baseline="0" dirty="0" smtClean="0"/>
                        <a:t> красную лакмусовую бумажку в синий цвет</a:t>
                      </a:r>
                      <a:endParaRPr lang="ru-RU" sz="800" b="1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Растворяется, образуя </a:t>
                      </a:r>
                      <a:r>
                        <a:rPr lang="ru-RU" sz="800" b="1" dirty="0" err="1" smtClean="0"/>
                        <a:t>б\ц</a:t>
                      </a:r>
                      <a:r>
                        <a:rPr lang="ru-RU" sz="800" b="1" dirty="0" smtClean="0"/>
                        <a:t> раствор</a:t>
                      </a:r>
                    </a:p>
                    <a:p>
                      <a:pPr algn="ctr"/>
                      <a:endParaRPr lang="ru-RU" sz="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/>
                        <a:t>Не растворяется</a:t>
                      </a:r>
                    </a:p>
                    <a:p>
                      <a:endParaRPr lang="ru-RU" sz="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Растворяется</a:t>
                      </a:r>
                      <a:endParaRPr lang="ru-RU" sz="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4416651"/>
            <a:ext cx="4284984" cy="1362075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scene3d>
            <a:camera prst="perspectiveHeroicExtremeLeftFacing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r>
              <a:rPr lang="ru-RU" sz="2000" dirty="0" smtClean="0">
                <a:solidFill>
                  <a:srgbClr val="7030A0"/>
                </a:solidFill>
              </a:rPr>
              <a:t>            Подготовила</a:t>
            </a:r>
            <a:r>
              <a:rPr lang="ru-RU" sz="2000" dirty="0" smtClean="0">
                <a:solidFill>
                  <a:srgbClr val="7030A0"/>
                </a:solidFill>
              </a:rPr>
              <a:t>: 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>            Кравченко </a:t>
            </a:r>
            <a:r>
              <a:rPr lang="ru-RU" sz="2000" dirty="0" smtClean="0">
                <a:solidFill>
                  <a:srgbClr val="7030A0"/>
                </a:solidFill>
              </a:rPr>
              <a:t>Екатерина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31840" y="1988840"/>
            <a:ext cx="5937919" cy="208310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scene3d>
            <a:camera prst="isometricOffAxis2Left"/>
            <a:lightRig rig="threePt" dir="t"/>
          </a:scene3d>
          <a:sp3d>
            <a:bevelT w="114300" prst="artDeco"/>
          </a:sp3d>
        </p:spPr>
        <p:txBody>
          <a:bodyPr/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Мода </a:t>
            </a: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XXI 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века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2492896"/>
            <a:ext cx="3429024" cy="4150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70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1214422"/>
            <a:ext cx="3786214" cy="928695"/>
          </a:xfrm>
          <a:blipFill>
            <a:blip r:embed="rId2" cstate="print"/>
            <a:tile tx="0" ty="0" sx="100000" sy="100000" flip="none" algn="tl"/>
          </a:blip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  <a:sp3d>
            <a:bevelT w="114300" prst="artDeco"/>
          </a:sp3d>
        </p:spPr>
        <p:txBody>
          <a:bodyPr/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Цели и задачи урока:</a:t>
            </a:r>
            <a:endParaRPr lang="uk-UA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708275"/>
            <a:ext cx="7962926" cy="3671888"/>
          </a:xfrm>
          <a:blipFill>
            <a:blip r:embed="rId2" cstate="print"/>
            <a:tile tx="0" ty="0" sx="100000" sy="100000" flip="none" algn="tl"/>
          </a:blip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ko-KR" sz="1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Образовательная</a:t>
            </a:r>
            <a:r>
              <a:rPr lang="ru-RU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 - </a:t>
            </a:r>
            <a:r>
              <a:rPr lang="ru-RU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 интегрировать представления о волокнах и тканях  в аспекте предметов «химия» и «трудовое обучение»; адаптировать данные понятия на матрицу химических свойств волокон и производимых из них тканей </a:t>
            </a:r>
            <a:endParaRPr lang="en-US" altLang="ko-KR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1800" dirty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ru-RU" altLang="ko-KR" sz="1800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ru-RU" altLang="ko-KR" sz="20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Развивающая </a:t>
            </a:r>
            <a:r>
              <a:rPr lang="ru-RU" altLang="ko-K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 - совершенствовать навыки проведения химического </a:t>
            </a:r>
            <a:r>
              <a:rPr lang="ru-RU" altLang="ko-KR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экспериента</a:t>
            </a:r>
            <a:r>
              <a:rPr lang="ru-RU" altLang="ko-K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 по аналитике свойств химических волокон и определению видов тканей</a:t>
            </a:r>
            <a:endParaRPr lang="en-US" altLang="ko-KR" sz="20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1800" dirty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ru-RU" altLang="ko-KR" sz="2000" b="1" i="1" u="sng" dirty="0">
                <a:solidFill>
                  <a:srgbClr val="0070C0"/>
                </a:solidFill>
                <a:latin typeface="Verdana" pitchFamily="34" charset="0"/>
                <a:ea typeface="굴림" charset="-127"/>
              </a:rPr>
              <a:t>В</a:t>
            </a:r>
            <a:r>
              <a:rPr lang="ru-RU" altLang="ko-KR" sz="2000" b="1" i="1" u="sng" dirty="0" smtClean="0">
                <a:solidFill>
                  <a:srgbClr val="0070C0"/>
                </a:solidFill>
                <a:latin typeface="Verdana" pitchFamily="34" charset="0"/>
                <a:ea typeface="굴림" charset="-127"/>
              </a:rPr>
              <a:t>оспитательная </a:t>
            </a:r>
            <a:r>
              <a:rPr lang="ru-RU" altLang="ko-KR" sz="2000" b="1" dirty="0" smtClean="0">
                <a:solidFill>
                  <a:srgbClr val="0070C0"/>
                </a:solidFill>
                <a:latin typeface="Verdana" pitchFamily="34" charset="0"/>
                <a:ea typeface="굴림" charset="-127"/>
              </a:rPr>
              <a:t>– полученные знания и навыки поставить на уровень современного социального потребителя товаров</a:t>
            </a:r>
            <a:endParaRPr lang="en-US" altLang="ko-KR" sz="2000" b="1" i="1" u="sng" dirty="0">
              <a:solidFill>
                <a:srgbClr val="0070C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None/>
            </a:pPr>
            <a:r>
              <a:rPr lang="uk-UA" sz="1800" dirty="0" smtClean="0"/>
              <a:t> </a:t>
            </a:r>
            <a:endParaRPr lang="uk-UA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643446"/>
            <a:ext cx="7772400" cy="142876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/>
          <a:lstStyle/>
          <a:p>
            <a:pPr algn="just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Ценность любого инструмента определяется тем, чьи руки его держат                               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народная пословица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736733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Наука должна расширить ваш взгляд, иначе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сгруппировать знакомые вам предметы, представить их вам в новом свете, сделать доступными нашему сознанию такие предметы, которых вы прежде не сознавали…                                           Н.А.Добролюбов      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5"/>
            <a:ext cx="8286808" cy="1500198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scene3d>
              <a:camera prst="perspectiveRight"/>
              <a:lightRig rig="threePt" dir="t"/>
            </a:scene3d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b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ПЛАН УРОКА                 МЕТОДИЧЕСКИЕ ПРИЁМЫ</a:t>
            </a:r>
            <a:b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УРОКА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928803"/>
            <a:ext cx="4349778" cy="4786346"/>
          </a:xfrm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Организационная часть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Мотивация деятельности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Информационный блок. Презентация «Волокна. Классификация»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Лабораторный практикум. Изучение свойств химических волокон. Презентация</a:t>
            </a:r>
          </a:p>
          <a:p>
            <a:pPr>
              <a:buAutoNum type="arabicPeriod" startAt="5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Ткани. Виды. Категории качества</a:t>
            </a:r>
          </a:p>
          <a:p>
            <a:pPr>
              <a:buAutoNum type="arabicPeriod" startAt="6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«Исторический аспект использования тканей»</a:t>
            </a:r>
          </a:p>
          <a:p>
            <a:pPr>
              <a:buAutoNum type="arabicPeriod" startAt="7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Лабораторный практикум. Удаление загрязнений с поверхности тканей</a:t>
            </a:r>
          </a:p>
          <a:p>
            <a:pPr>
              <a:buAutoNum type="arabicPeriod" startAt="8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Современная система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информ-знаков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ухода за тканями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  Заключительный блок.  Индивидуальность в мире моды силуэтов и тканей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3650" y="1928802"/>
            <a:ext cx="3746500" cy="4786345"/>
          </a:xfrm>
          <a:ln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«Мозговой штурм» ( «</a:t>
            </a:r>
            <a:r>
              <a:rPr lang="ru-RU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Брейн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сторминг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»)</a:t>
            </a:r>
            <a:b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«Кейс- метод»</a:t>
            </a:r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«Альтернатива» </a:t>
            </a:r>
            <a:b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«Метод интерполяции» Лабораторный эксперимент</a:t>
            </a:r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Презентация проекта</a:t>
            </a:r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Дебаты- обсуждения</a:t>
            </a:r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«Матрица» – понятие -                         практика</a:t>
            </a:r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Экспресс- контроль- тест</a:t>
            </a:r>
          </a:p>
          <a:p>
            <a:pPr>
              <a:buNone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Виртуальная апробация   приёмов технолога</a:t>
            </a:r>
            <a:endParaRPr lang="ru-RU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41372"/>
          </a:xfrm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ИНТЕГРАЦИЯ ПОЗНАНИЯ МИРА</a:t>
            </a:r>
            <a:endParaRPr lang="ru-RU" sz="24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14290"/>
            <a:ext cx="5111750" cy="5911873"/>
          </a:xfrm>
        </p:spPr>
        <p:txBody>
          <a:bodyPr/>
          <a:lstStyle/>
          <a:p>
            <a:pPr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 В техническом процессе берут участие три элемента: знание, энергия и материалы. От этих трёх элементов зависит, насколько цивилизация может господствовать над природой.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 Знание, безусловно, является главным из них, без него другие два элемента напрасны.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                                  Дж.Томсон</a:t>
            </a:r>
          </a:p>
          <a:p>
            <a:pPr>
              <a:buNone/>
            </a:pP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b="1" i="1" dirty="0" smtClean="0">
                <a:solidFill>
                  <a:srgbClr val="C00000"/>
                </a:solidFill>
              </a:rPr>
              <a:t>ВСЁ, ЧТО НАХОДИТСЯ ВО ВЗАИМОСВЯЗИ,  И ДОЛЖНО ПРЕПОДАВАТЬСЯ В ТОЙ ЖЕ СВЯЗИ.</a:t>
            </a:r>
          </a:p>
          <a:p>
            <a:r>
              <a:rPr lang="ru-RU" sz="1800" b="1" i="1" dirty="0" smtClean="0">
                <a:solidFill>
                  <a:srgbClr val="C00000"/>
                </a:solidFill>
              </a:rPr>
              <a:t>         Я.А. Коменский</a:t>
            </a:r>
          </a:p>
          <a:p>
            <a:endParaRPr lang="ru-RU" sz="1800" b="1" i="1" dirty="0" smtClean="0">
              <a:solidFill>
                <a:srgbClr val="C00000"/>
              </a:solidFill>
            </a:endParaRPr>
          </a:p>
          <a:p>
            <a:endParaRPr lang="ru-RU" sz="1800" b="1" i="1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Admin\Рабочий стол\komens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14752"/>
            <a:ext cx="3286148" cy="2428892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Человек\8e2cfb51756874d5811c76da7b5a0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00438"/>
            <a:ext cx="457203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051720" y="214290"/>
            <a:ext cx="6732240" cy="291772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bliqueBottomRight"/>
            <a:lightRig rig="threePt" dir="t"/>
          </a:scene3d>
          <a:sp3d>
            <a:bevelT w="165100" prst="coolSlan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cs typeface="Times New Roman" pitchFamily="18" charset="0"/>
              </a:rPr>
              <a:t>Волокна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cs typeface="Times New Roman" pitchFamily="18" charset="0"/>
              </a:rPr>
              <a:t>Классификация.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cs typeface="Times New Roman" pitchFamily="18" charset="0"/>
              </a:rPr>
              <a:t>Свойства.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7592" y="4797152"/>
            <a:ext cx="3609200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Автор </a:t>
            </a:r>
            <a:r>
              <a:rPr lang="uk-UA" sz="2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презентации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 </a:t>
            </a:r>
          </a:p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  <a:r>
              <a:rPr lang="uk-UA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ченик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11 А </a:t>
            </a:r>
            <a:r>
              <a:rPr lang="uk-UA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класса</a:t>
            </a:r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КОШ №32</a:t>
            </a:r>
          </a:p>
          <a:p>
            <a:r>
              <a:rPr lang="uk-UA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Фомин Максим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30" y="3857628"/>
            <a:ext cx="1747817" cy="226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23092"/>
            <a:ext cx="2183904" cy="2729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85861"/>
            <a:ext cx="8429684" cy="100013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 Л О К Н А</a:t>
            </a:r>
            <a:endParaRPr lang="ru-RU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492375"/>
            <a:ext cx="8462992" cy="3959225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Хлопок    (С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Ацетатное  (С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(ОСОСН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Нитрон  ( - СН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СН - 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                  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Хлорин  ( - СН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СН – СН – СН - 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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                 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≡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Лавсан ( - С - С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 - СН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СН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 - 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Капрон ( -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–(CH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C-)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he-I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װ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he-I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װ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                  </a:t>
            </a:r>
            <a:r>
              <a:rPr lang="he-I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װ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              О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H                O</a:t>
            </a:r>
            <a:b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Вискозное  ( С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Шерсть (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сложный </a:t>
            </a:r>
            <a:r>
              <a:rPr lang="ru-RU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белково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липидный </a:t>
            </a:r>
            <a:b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                       комплекс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571612"/>
            <a:ext cx="6984776" cy="300363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3200" dirty="0" smtClean="0"/>
              <a:t>        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	Лабораторный опыт №6</a:t>
            </a:r>
            <a:br>
              <a:rPr lang="ru-RU" sz="3200" dirty="0" smtClean="0"/>
            </a:br>
            <a:r>
              <a:rPr lang="ru-RU" sz="3200" dirty="0" smtClean="0"/>
              <a:t>		Ознакомление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  </a:t>
            </a:r>
            <a:r>
              <a:rPr lang="ru-RU" sz="3200" dirty="0" smtClean="0"/>
              <a:t> с образцами </a:t>
            </a:r>
            <a:r>
              <a:rPr lang="ru-RU" sz="3200" dirty="0"/>
              <a:t>натуральных,</a:t>
            </a:r>
            <a:br>
              <a:rPr lang="ru-RU" sz="3200" dirty="0"/>
            </a:br>
            <a:r>
              <a:rPr lang="ru-RU" sz="3200" dirty="0" smtClean="0"/>
              <a:t> </a:t>
            </a:r>
            <a:r>
              <a:rPr lang="ru-RU" sz="3200" dirty="0"/>
              <a:t>искусственных и </a:t>
            </a:r>
            <a:r>
              <a:rPr lang="ru-RU" sz="3200" dirty="0" smtClean="0"/>
              <a:t>синтетических 		    волокон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19872" y="5129785"/>
            <a:ext cx="5486400" cy="80486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effectLst>
            <a:reflection blurRad="6350" stA="50000" endA="300" endPos="55500" dist="101600" dir="5400000" sy="-100000" algn="bl" rotWithShape="0"/>
          </a:effectLst>
        </p:spPr>
        <p:txBody>
          <a:bodyPr/>
          <a:lstStyle/>
          <a:p>
            <a:r>
              <a:rPr lang="ru-RU" sz="2000" b="1" dirty="0" smtClean="0">
                <a:solidFill>
                  <a:srgbClr val="92D050"/>
                </a:solidFill>
              </a:rPr>
              <a:t>Экспериментаторы: </a:t>
            </a:r>
            <a:r>
              <a:rPr lang="ru-RU" sz="2000" b="1" dirty="0" err="1" smtClean="0">
                <a:solidFill>
                  <a:srgbClr val="92D050"/>
                </a:solidFill>
              </a:rPr>
              <a:t>Каплинская</a:t>
            </a:r>
            <a:r>
              <a:rPr lang="ru-RU" sz="2000" b="1" dirty="0" smtClean="0">
                <a:solidFill>
                  <a:srgbClr val="92D050"/>
                </a:solidFill>
              </a:rPr>
              <a:t> Анна</a:t>
            </a:r>
          </a:p>
          <a:p>
            <a:r>
              <a:rPr lang="ru-RU" sz="2000" b="1" dirty="0">
                <a:solidFill>
                  <a:srgbClr val="92D050"/>
                </a:solidFill>
              </a:rPr>
              <a:t> </a:t>
            </a:r>
            <a:r>
              <a:rPr lang="ru-RU" sz="2000" b="1" dirty="0" smtClean="0">
                <a:solidFill>
                  <a:srgbClr val="92D050"/>
                </a:solidFill>
              </a:rPr>
              <a:t>                                    </a:t>
            </a:r>
            <a:r>
              <a:rPr lang="ru-RU" sz="2000" b="1" dirty="0" err="1" smtClean="0">
                <a:solidFill>
                  <a:srgbClr val="92D050"/>
                </a:solidFill>
              </a:rPr>
              <a:t>Мележик</a:t>
            </a:r>
            <a:r>
              <a:rPr lang="ru-RU" sz="2000" b="1" dirty="0" smtClean="0">
                <a:solidFill>
                  <a:srgbClr val="92D050"/>
                </a:solidFill>
              </a:rPr>
              <a:t> Яна</a:t>
            </a:r>
            <a:endParaRPr lang="ru-RU" sz="2000" b="1" dirty="0">
              <a:solidFill>
                <a:srgbClr val="92D05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714752"/>
            <a:ext cx="2270829" cy="2977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517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5864" y="5301208"/>
            <a:ext cx="4104456" cy="1162050"/>
          </a:xfrm>
        </p:spPr>
        <p:txBody>
          <a:bodyPr/>
          <a:lstStyle/>
          <a:p>
            <a:r>
              <a:rPr lang="ru-RU" dirty="0" smtClean="0"/>
              <a:t>Подготовили: Кузьмич Алина</a:t>
            </a:r>
            <a:br>
              <a:rPr lang="ru-RU" dirty="0" smtClean="0"/>
            </a:br>
            <a:r>
              <a:rPr lang="ru-RU" dirty="0" smtClean="0"/>
              <a:t>		Ткаченко Юлия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538" y="2276872"/>
            <a:ext cx="7615262" cy="2939925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perspectiveHeroicExtremeRightFacing"/>
            <a:lightRig rig="threePt" dir="t"/>
          </a:scene3d>
        </p:spPr>
        <p:txBody>
          <a:bodyPr/>
          <a:lstStyle/>
          <a:p>
            <a:pPr marL="0" indent="0">
              <a:buNone/>
            </a:pPr>
            <a:r>
              <a:rPr lang="ru-RU" sz="6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История 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волокон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84984"/>
            <a:ext cx="2231232" cy="1673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45024"/>
            <a:ext cx="2669143" cy="2259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04" y="4221088"/>
            <a:ext cx="273630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118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к презентация">
  <a:themeElements>
    <a:clrScheme name="template 4">
      <a:dk1>
        <a:srgbClr val="4D4D4D"/>
      </a:dk1>
      <a:lt1>
        <a:srgbClr val="FFFFFF"/>
      </a:lt1>
      <a:dk2>
        <a:srgbClr val="4D4D4D"/>
      </a:dk2>
      <a:lt2>
        <a:srgbClr val="003399"/>
      </a:lt2>
      <a:accent1>
        <a:srgbClr val="33CCFF"/>
      </a:accent1>
      <a:accent2>
        <a:srgbClr val="6699FF"/>
      </a:accent2>
      <a:accent3>
        <a:srgbClr val="FFFFFF"/>
      </a:accent3>
      <a:accent4>
        <a:srgbClr val="404040"/>
      </a:accent4>
      <a:accent5>
        <a:srgbClr val="ADE2FF"/>
      </a:accent5>
      <a:accent6>
        <a:srgbClr val="5C8AE7"/>
      </a:accent6>
      <a:hlink>
        <a:srgbClr val="0066CC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0099FF"/>
        </a:lt2>
        <a:accent1>
          <a:srgbClr val="003399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AAADCA"/>
        </a:accent5>
        <a:accent6>
          <a:srgbClr val="B9D6E7"/>
        </a:accent6>
        <a:hlink>
          <a:srgbClr val="66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B9D6E7"/>
        </a:accent6>
        <a:hlink>
          <a:srgbClr val="00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33CCFF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ADE2FF"/>
        </a:accent5>
        <a:accent6>
          <a:srgbClr val="5C8AE7"/>
        </a:accent6>
        <a:hlink>
          <a:srgbClr val="00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33CCFF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ADE2FF"/>
        </a:accent5>
        <a:accent6>
          <a:srgbClr val="5C8AE7"/>
        </a:accent6>
        <a:hlink>
          <a:srgbClr val="0066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презентация</Template>
  <TotalTime>324</TotalTime>
  <Words>656</Words>
  <Application>Microsoft Office PowerPoint</Application>
  <PresentationFormat>Экран (4:3)</PresentationFormat>
  <Paragraphs>141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Урок презентация</vt:lpstr>
      <vt:lpstr>Волокна. Ткани. Классификация. Свойства. Использование. </vt:lpstr>
      <vt:lpstr>Цели и задачи урока:</vt:lpstr>
      <vt:lpstr> Ценность любого инструмента определяется тем, чьи руки его держат                                народная пословица</vt:lpstr>
      <vt:lpstr>                ПЛАН УРОКА                 МЕТОДИЧЕСКИЕ ПРИЁМЫ                                                                     УРОКА</vt:lpstr>
      <vt:lpstr>ИНТЕГРАЦИЯ ПОЗНАНИЯ МИРА</vt:lpstr>
      <vt:lpstr>Слайд 6</vt:lpstr>
      <vt:lpstr>В О Л О К Н А</vt:lpstr>
      <vt:lpstr>             Лабораторный опыт №6   Ознакомление     с образцами натуральных,  искусственных и синтетических       волокон </vt:lpstr>
      <vt:lpstr>Подготовили: Кузьмич Алина   Ткаченко Юлия</vt:lpstr>
      <vt:lpstr>Подготовила:  Алексеенко Юлия</vt:lpstr>
      <vt:lpstr>Таблица  « Распознавание волокон»</vt:lpstr>
      <vt:lpstr>            Подготовила:              Кравченко Екатерина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Волокна. Ткани. Классификация. Свойства. Использование. </dc:title>
  <dc:creator>Admin</dc:creator>
  <cp:lastModifiedBy>Admin</cp:lastModifiedBy>
  <cp:revision>37</cp:revision>
  <dcterms:created xsi:type="dcterms:W3CDTF">2012-10-07T14:20:06Z</dcterms:created>
  <dcterms:modified xsi:type="dcterms:W3CDTF">2012-10-15T21:05:32Z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843009</vt:lpwstr>
  </property>
  <property fmtid="{D5CDD505-2E9C-101B-9397-08002B2CF9AE}" name="NXPowerLiteVersion" pid="3">
    <vt:lpwstr>D4.1.4</vt:lpwstr>
  </property>
</Properties>
</file>