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654" autoAdjust="0"/>
  </p:normalViewPr>
  <p:slideViewPr>
    <p:cSldViewPr>
      <p:cViewPr varScale="1">
        <p:scale>
          <a:sx n="87" d="100"/>
          <a:sy n="87" d="100"/>
        </p:scale>
        <p:origin x="-84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B7876-9D1A-4BBF-9834-3DC79293C476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8631D-D857-44EA-AE5C-A3F0B9872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6;&#1082;&#1091;&#1084;&#1077;&#1085;&#1090;&#1099;\&#1055;&#1086;&#1083;&#1100;&#1079;&#1086;&#1074;&#1072;&#1090;&#1077;&#1083;&#1100;\&#1056;&#1072;&#1073;&#1086;&#1095;&#1080;&#1081;%20&#1089;&#1090;&#1086;&#1083;\&#1080;&#1074;%20&#1089;&#1077;&#1085;%20&#1083;&#1086;&#1088;&#1072;&#1085;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44;&#1086;&#1082;&#1091;&#1084;&#1077;&#1085;&#1090;&#1099;\&#1055;&#1086;&#1083;&#1100;&#1079;&#1086;&#1074;&#1072;&#1090;&#1077;&#1083;&#1100;\&#1056;&#1072;&#1073;&#1086;&#1095;&#1080;&#1081;%20&#1089;&#1090;&#1086;&#1083;\1%20&#1092;&#1080;&#1083;&#1100;&#1084;.wmv" TargetMode="External" Type="http://schemas.openxmlformats.org/officeDocument/2006/relationships/video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44;&#1086;&#1082;&#1091;&#1084;&#1077;&#1085;&#1090;&#1099;\&#1055;&#1086;&#1083;&#1100;&#1079;&#1086;&#1074;&#1072;&#1090;&#1077;&#1083;&#1100;\&#1056;&#1072;&#1073;&#1086;&#1095;&#1080;&#1081;%20&#1089;&#1090;&#1086;&#1083;\&#1052;&#1086;&#1081;%20&#1092;&#1080;&#1083;&#1100;&#1084;%202.wmv" TargetMode="External" Type="http://schemas.openxmlformats.org/officeDocument/2006/relationships/video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44;&#1086;&#1082;&#1091;&#1084;&#1077;&#1085;&#1090;&#1099;\&#1055;&#1086;&#1083;&#1100;&#1079;&#1086;&#1074;&#1072;&#1090;&#1077;&#1083;&#1100;\&#1056;&#1072;&#1073;&#1086;&#1095;&#1080;&#1081;%20&#1089;&#1090;&#1086;&#1083;\&#1084;&#1072;&#1088;&#1082;%20&#1076;&#1078;&#1077;&#1081;&#1082;&#1086;&#1089;.wmv" TargetMode="External" Type="http://schemas.openxmlformats.org/officeDocument/2006/relationships/video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i="1" dirty="0" smtClean="0"/>
              <a:t>Мода </a:t>
            </a:r>
            <a:r>
              <a:rPr lang="en-US" sz="6000" i="1" dirty="0" smtClean="0">
                <a:latin typeface="Chiller" pitchFamily="82" charset="0"/>
              </a:rPr>
              <a:t>XXI</a:t>
            </a:r>
            <a:r>
              <a:rPr lang="ru-RU" sz="6000" i="1" dirty="0" smtClean="0"/>
              <a:t> века</a:t>
            </a:r>
            <a:br>
              <a:rPr lang="ru-RU" sz="6000" i="1" dirty="0" smtClean="0"/>
            </a:br>
            <a:endParaRPr lang="ru-RU" sz="6000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428992" y="4643446"/>
            <a:ext cx="5343540" cy="13573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Подготовила: ученица 11-А класса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        КОШ№32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                              Кравченко Катерина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>
                <a:latin typeface="Comic Sans MS" pitchFamily="66" charset="0"/>
              </a:rPr>
              <a:t> </a:t>
            </a:r>
            <a:r>
              <a:rPr lang="ru-RU" i="1" dirty="0" smtClean="0">
                <a:latin typeface="Comic Sans MS" pitchFamily="66" charset="0"/>
              </a:rPr>
              <a:t>Французский</a:t>
            </a:r>
            <a:r>
              <a:rPr lang="ru-RU" i="1" dirty="0">
                <a:latin typeface="Comic Sans MS" pitchFamily="66" charset="0"/>
              </a:rPr>
              <a:t> модельер, который царил в мире высокой моды в1960-е, 1970-е и </a:t>
            </a:r>
            <a:r>
              <a:rPr lang="ru-RU" i="1" dirty="0" smtClean="0">
                <a:latin typeface="Comic Sans MS" pitchFamily="66" charset="0"/>
              </a:rPr>
              <a:t>198</a:t>
            </a:r>
            <a:r>
              <a:rPr lang="en-US" i="1" dirty="0" smtClean="0">
                <a:latin typeface="Comic Sans MS" pitchFamily="66" charset="0"/>
              </a:rPr>
              <a:t>0</a:t>
            </a:r>
            <a:r>
              <a:rPr lang="ru-RU" i="1" dirty="0" smtClean="0">
                <a:latin typeface="Comic Sans MS" pitchFamily="66" charset="0"/>
              </a:rPr>
              <a:t>-е</a:t>
            </a:r>
            <a:r>
              <a:rPr lang="en-US" i="1" dirty="0" smtClean="0">
                <a:latin typeface="Comic Sans MS" pitchFamily="66" charset="0"/>
              </a:rPr>
              <a:t> </a:t>
            </a:r>
            <a:r>
              <a:rPr lang="ru-RU" i="1" dirty="0" smtClean="0">
                <a:latin typeface="Comic Sans MS" pitchFamily="66" charset="0"/>
              </a:rPr>
              <a:t>годы</a:t>
            </a:r>
            <a:r>
              <a:rPr lang="ru-RU" i="1" dirty="0">
                <a:latin typeface="Comic Sans MS" pitchFamily="66" charset="0"/>
              </a:rPr>
              <a:t>. </a:t>
            </a:r>
            <a:r>
              <a:rPr lang="ru-RU" i="1" dirty="0" smtClean="0">
                <a:latin typeface="Comic Sans MS" pitchFamily="66" charset="0"/>
              </a:rPr>
              <a:t>Ввёл </a:t>
            </a:r>
            <a:r>
              <a:rPr lang="ru-RU" i="1" dirty="0">
                <a:latin typeface="Comic Sans MS" pitchFamily="66" charset="0"/>
              </a:rPr>
              <a:t>в женскую моду элементы мужского гардероба — кожаные пиджаки, сапоги по бедро и даже смокинги (1966).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в сен лоран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576388"/>
            <a:ext cx="8134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черты стиля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Неоклассицизм ( новое в классике) </a:t>
            </a:r>
          </a:p>
          <a:p>
            <a:r>
              <a:rPr lang="ru-RU" dirty="0" smtClean="0"/>
              <a:t>2) Шик в простоте</a:t>
            </a:r>
          </a:p>
          <a:p>
            <a:r>
              <a:rPr lang="ru-RU" dirty="0" smtClean="0"/>
              <a:t>3) Отдает предпочтение натуральной коже.</a:t>
            </a:r>
          </a:p>
          <a:p>
            <a:r>
              <a:rPr lang="ru-RU" dirty="0" smtClean="0"/>
              <a:t>4) прямые силуэты.</a:t>
            </a:r>
          </a:p>
          <a:p>
            <a:r>
              <a:rPr lang="ru-RU" dirty="0" smtClean="0"/>
              <a:t>5) отсутствие вызывающих элементов.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article_image-image-article.f4e8e109-4c3b-41b5-9397-e9782e61f81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094539">
            <a:off x="517803" y="358408"/>
            <a:ext cx="5226328" cy="4528443"/>
          </a:xfrm>
        </p:spPr>
      </p:pic>
      <p:sp>
        <p:nvSpPr>
          <p:cNvPr id="7" name="TextBox 6"/>
          <p:cNvSpPr txBox="1"/>
          <p:nvPr/>
        </p:nvSpPr>
        <p:spPr>
          <a:xfrm>
            <a:off x="5786446" y="3929066"/>
            <a:ext cx="321467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КОЖА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-ПРОЧНОСТЬ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-ОТЛИЧНАЯ УСТОЙЧИВОСТЬ 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-КОМФОРТ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-СТИЛЬ </a:t>
            </a:r>
            <a:r>
              <a:rPr lang="ru-RU" sz="2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ПРИВЛЕКАТЕЛЬНОСТЬ</a:t>
            </a:r>
            <a:endParaRPr lang="ru-RU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00"/>
                            </p:stCondLst>
                            <p:childTnLst>
                              <p:par>
                                <p:cTn id="3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900"/>
                            </p:stCondLst>
                            <p:childTnLst>
                              <p:par>
                                <p:cTn id="40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latin typeface="Century" pitchFamily="18" charset="0"/>
              </a:rPr>
              <a:t>Calvin </a:t>
            </a:r>
            <a:r>
              <a:rPr lang="en-US" i="1" dirty="0" smtClean="0">
                <a:latin typeface="Century" pitchFamily="18" charset="0"/>
              </a:rPr>
              <a:t>Klein</a:t>
            </a:r>
            <a:endParaRPr lang="ru-RU" dirty="0">
              <a:latin typeface="Century" pitchFamily="18" charset="0"/>
            </a:endParaRPr>
          </a:p>
        </p:txBody>
      </p:sp>
      <p:pic>
        <p:nvPicPr>
          <p:cNvPr id="4" name="Содержимое 3" descr="Calvin Kle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2857500" cy="4248150"/>
          </a:xfrm>
        </p:spPr>
      </p:pic>
      <p:sp>
        <p:nvSpPr>
          <p:cNvPr id="6" name="TextBox 5"/>
          <p:cNvSpPr txBox="1"/>
          <p:nvPr/>
        </p:nvSpPr>
        <p:spPr>
          <a:xfrm>
            <a:off x="4857752" y="1857364"/>
            <a:ext cx="31432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"Нужно уметь не торопиться, замедлиться, пойти за своими инстинктами и насладиться чувственностью в повседневной жизни. Это сама суть истины".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Американский </a:t>
            </a:r>
            <a:r>
              <a:rPr lang="ru-RU" dirty="0" smtClean="0"/>
              <a:t>дизайнер одежды. В 1968 году основал собственную компанию </a:t>
            </a:r>
            <a:r>
              <a:rPr lang="ru-RU" b="1" u="sng" dirty="0" err="1" smtClean="0"/>
              <a:t>Calvin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Klein</a:t>
            </a:r>
            <a:r>
              <a:rPr lang="ru-RU" b="1" u="sng" dirty="0" smtClean="0"/>
              <a:t>.</a:t>
            </a:r>
          </a:p>
          <a:p>
            <a:pPr>
              <a:buNone/>
            </a:pPr>
            <a:r>
              <a:rPr lang="ru-RU" dirty="0" smtClean="0"/>
              <a:t>    В</a:t>
            </a:r>
            <a:r>
              <a:rPr lang="ru-RU" dirty="0" smtClean="0"/>
              <a:t> 2003 году Кельвин </a:t>
            </a:r>
            <a:r>
              <a:rPr lang="ru-RU" dirty="0" err="1" smtClean="0"/>
              <a:t>Кляйн</a:t>
            </a:r>
            <a:r>
              <a:rPr lang="ru-RU" dirty="0" smtClean="0"/>
              <a:t> продал свою фирму за 430 </a:t>
            </a:r>
            <a:r>
              <a:rPr lang="ru-RU" dirty="0" err="1" smtClean="0"/>
              <a:t>млн</a:t>
            </a:r>
            <a:r>
              <a:rPr lang="ru-RU" dirty="0" smtClean="0"/>
              <a:t> долларов американской корпорации </a:t>
            </a:r>
            <a:r>
              <a:rPr lang="ru-RU" dirty="0" err="1" smtClean="0"/>
              <a:t>Phillips-Van</a:t>
            </a:r>
            <a:r>
              <a:rPr lang="ru-RU" dirty="0" smtClean="0"/>
              <a:t> </a:t>
            </a:r>
            <a:r>
              <a:rPr lang="ru-RU" dirty="0" err="1" smtClean="0"/>
              <a:t>Heusen</a:t>
            </a:r>
            <a:r>
              <a:rPr lang="ru-RU" dirty="0" smtClean="0"/>
              <a:t> </a:t>
            </a:r>
            <a:r>
              <a:rPr lang="ru-RU" dirty="0" err="1" smtClean="0"/>
              <a:t>Corporation</a:t>
            </a:r>
            <a:r>
              <a:rPr lang="ru-RU" dirty="0" smtClean="0"/>
              <a:t>, занимающийся выпуском рубашек. На сегодня его фирма оценивается в 34,7 миллиардов долларов, что делает её самой богатой модельной фирмой мира.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 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576388"/>
            <a:ext cx="8134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черты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Естественность </a:t>
            </a:r>
          </a:p>
          <a:p>
            <a:r>
              <a:rPr lang="ru-RU" dirty="0" smtClean="0"/>
              <a:t>Д</a:t>
            </a:r>
            <a:r>
              <a:rPr lang="ru-RU" dirty="0" smtClean="0"/>
              <a:t>ерзкая небрежность</a:t>
            </a:r>
          </a:p>
          <a:p>
            <a:r>
              <a:rPr lang="ru-RU" dirty="0" smtClean="0"/>
              <a:t>Натуральные органические ткани</a:t>
            </a:r>
          </a:p>
          <a:p>
            <a:r>
              <a:rPr lang="ru-RU" dirty="0" smtClean="0"/>
              <a:t>Переливающиеся ткани</a:t>
            </a:r>
          </a:p>
          <a:p>
            <a:r>
              <a:rPr lang="ru-RU" dirty="0" smtClean="0"/>
              <a:t>Урбанистические мотивы</a:t>
            </a:r>
          </a:p>
          <a:p>
            <a:r>
              <a:rPr lang="ru-RU" dirty="0" smtClean="0"/>
              <a:t>Джинс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calvin klein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51653">
            <a:off x="722491" y="758663"/>
            <a:ext cx="2517921" cy="4525963"/>
          </a:xfrm>
        </p:spPr>
      </p:pic>
      <p:sp>
        <p:nvSpPr>
          <p:cNvPr id="9" name="TextBox 8"/>
          <p:cNvSpPr txBox="1"/>
          <p:nvPr/>
        </p:nvSpPr>
        <p:spPr>
          <a:xfrm>
            <a:off x="4714876" y="1071546"/>
            <a:ext cx="307183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Трикотаж</a:t>
            </a:r>
            <a:r>
              <a:rPr lang="ru-RU" sz="3200" dirty="0" smtClean="0"/>
              <a:t> </a:t>
            </a:r>
          </a:p>
          <a:p>
            <a:r>
              <a:rPr lang="ru-RU" sz="2400" dirty="0" smtClean="0"/>
              <a:t>-мягкость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-прочность </a:t>
            </a:r>
            <a:r>
              <a:rPr lang="ru-RU" sz="2400" dirty="0" smtClean="0"/>
              <a:t>и надёжность;</a:t>
            </a:r>
          </a:p>
          <a:p>
            <a:r>
              <a:rPr lang="ru-RU" sz="2400" dirty="0" smtClean="0"/>
              <a:t>-</a:t>
            </a:r>
            <a:r>
              <a:rPr lang="ru-RU" sz="2400" dirty="0" smtClean="0"/>
              <a:t>материал</a:t>
            </a:r>
            <a:r>
              <a:rPr lang="ru-RU" sz="2400" dirty="0" smtClean="0"/>
              <a:t>, изделия из которого носят абсолютно </a:t>
            </a:r>
            <a:r>
              <a:rPr lang="ru-RU" sz="2400" dirty="0" smtClean="0"/>
              <a:t>все</a:t>
            </a:r>
            <a:endParaRPr lang="ru-RU" sz="2400" dirty="0" smtClean="0"/>
          </a:p>
          <a:p>
            <a:r>
              <a:rPr lang="ru-RU" sz="2400" dirty="0" smtClean="0"/>
              <a:t>-за </a:t>
            </a:r>
            <a:r>
              <a:rPr lang="ru-RU" sz="2400" dirty="0" smtClean="0"/>
              <a:t>изделиями из трикотажа легко ухаживать;</a:t>
            </a:r>
          </a:p>
          <a:p>
            <a:r>
              <a:rPr lang="ru-RU" sz="2400" dirty="0" smtClean="0"/>
              <a:t>-не </a:t>
            </a:r>
            <a:r>
              <a:rPr lang="ru-RU" sz="2400" dirty="0" smtClean="0"/>
              <a:t>накапливает электростатическое </a:t>
            </a:r>
            <a:r>
              <a:rPr lang="ru-RU" sz="2400" dirty="0" smtClean="0"/>
              <a:t>электричество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00"/>
                            </p:stCondLst>
                            <p:childTnLst>
                              <p:par>
                                <p:cTn id="5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900"/>
                            </p:stCondLst>
                            <p:childTnLst>
                              <p:par>
                                <p:cTn id="6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00"/>
                            </p:stCondLst>
                            <p:childTnLst>
                              <p:par>
                                <p:cTn id="6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0"/>
                            </p:stCondLst>
                            <p:childTnLst>
                              <p:par>
                                <p:cTn id="6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alvin klein_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51286">
            <a:off x="399597" y="490744"/>
            <a:ext cx="2903138" cy="5218391"/>
          </a:xfrm>
        </p:spPr>
      </p:pic>
      <p:sp>
        <p:nvSpPr>
          <p:cNvPr id="5" name="TextBox 4"/>
          <p:cNvSpPr txBox="1"/>
          <p:nvPr/>
        </p:nvSpPr>
        <p:spPr>
          <a:xfrm>
            <a:off x="5000628" y="1500174"/>
            <a:ext cx="321471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Джинс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Сохраняет тепло, при этом не увеличивая зрительно объемы тела (плотность)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Практичность</a:t>
            </a:r>
          </a:p>
          <a:p>
            <a:pPr marL="342900" indent="-34290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Марк </a:t>
            </a:r>
            <a:r>
              <a:rPr lang="ru-RU" b="1" dirty="0" err="1" smtClean="0"/>
              <a:t>Джейкобс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i="1" dirty="0">
                <a:latin typeface="Forte" pitchFamily="66" charset="0"/>
              </a:rPr>
              <a:t>Marc </a:t>
            </a:r>
            <a:r>
              <a:rPr lang="en-US" i="1" dirty="0" smtClean="0">
                <a:latin typeface="Forte" pitchFamily="66" charset="0"/>
              </a:rPr>
              <a:t>Jacobs</a:t>
            </a:r>
            <a:endParaRPr lang="ru-RU" dirty="0"/>
          </a:p>
        </p:txBody>
      </p:sp>
      <p:pic>
        <p:nvPicPr>
          <p:cNvPr id="4" name="Содержимое 3" descr="marcjacob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500174"/>
            <a:ext cx="5357850" cy="3416600"/>
          </a:xfrm>
        </p:spPr>
      </p:pic>
      <p:sp>
        <p:nvSpPr>
          <p:cNvPr id="5" name="TextBox 4"/>
          <p:cNvSpPr txBox="1"/>
          <p:nvPr/>
        </p:nvSpPr>
        <p:spPr>
          <a:xfrm>
            <a:off x="3071802" y="514351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Есть женщины, которые делятся на «высокие каблуки» и «балетки». Не в плане обуви, а как тип отношения к себе и к </a:t>
            </a:r>
            <a:r>
              <a:rPr lang="ru-RU" b="1" i="1" dirty="0" smtClean="0"/>
              <a:t>жизни</a:t>
            </a:r>
            <a:r>
              <a:rPr lang="en-US" b="1" i="1" dirty="0" smtClean="0"/>
              <a:t>©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Bodoni MT Poster Compressed" pitchFamily="18" charset="0"/>
              </a:rPr>
              <a:t>Roberto </a:t>
            </a:r>
            <a:r>
              <a:rPr lang="en-US" sz="6600" dirty="0" err="1" smtClean="0">
                <a:latin typeface="Bodoni MT Poster Compressed" pitchFamily="18" charset="0"/>
              </a:rPr>
              <a:t>Cavalli</a:t>
            </a:r>
            <a:endParaRPr lang="ru-RU" sz="6600" dirty="0"/>
          </a:p>
        </p:txBody>
      </p:sp>
      <p:pic>
        <p:nvPicPr>
          <p:cNvPr id="4" name="Содержимое 3" descr="200px-Roberto_Cavalli_Photographed_by_Ed_Kavish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3570" y="1357298"/>
            <a:ext cx="2643206" cy="4163049"/>
          </a:xfrm>
        </p:spPr>
      </p:pic>
      <p:sp>
        <p:nvSpPr>
          <p:cNvPr id="5" name="TextBox 4"/>
          <p:cNvSpPr txBox="1"/>
          <p:nvPr/>
        </p:nvSpPr>
        <p:spPr>
          <a:xfrm>
            <a:off x="714348" y="2143116"/>
            <a:ext cx="35004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Модели для меня – всего лишь дерево, основа, для шедевра, который я создаю. 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Итальянский дизайнер </a:t>
            </a:r>
            <a:r>
              <a:rPr lang="ru-RU" dirty="0" smtClean="0"/>
              <a:t>одежды.</a:t>
            </a:r>
            <a:endParaRPr lang="ru-RU" dirty="0" smtClean="0"/>
          </a:p>
          <a:p>
            <a:r>
              <a:rPr lang="ru-RU" dirty="0" err="1" smtClean="0"/>
              <a:t>Кавалли</a:t>
            </a:r>
            <a:r>
              <a:rPr lang="ru-RU" dirty="0" smtClean="0"/>
              <a:t> </a:t>
            </a:r>
            <a:r>
              <a:rPr lang="ru-RU" dirty="0" smtClean="0"/>
              <a:t>предпочитает, чтобы его называли не "дизайнером", а "модным художником</a:t>
            </a:r>
            <a:r>
              <a:rPr lang="ru-RU" dirty="0" smtClean="0"/>
              <a:t>"</a:t>
            </a:r>
            <a:endParaRPr lang="ru-RU" dirty="0" smtClean="0"/>
          </a:p>
          <a:p>
            <a:r>
              <a:rPr lang="ru-RU" dirty="0" err="1" smtClean="0"/>
              <a:t>Кавалли</a:t>
            </a:r>
            <a:r>
              <a:rPr lang="ru-RU" dirty="0" smtClean="0"/>
              <a:t> известен, как любитель шикарной жизни. Он владеет тремя виллами, яхтой и небольшим </a:t>
            </a:r>
            <a:r>
              <a:rPr lang="ru-RU" dirty="0" smtClean="0"/>
              <a:t>вертолётом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Мой фильм 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576388"/>
            <a:ext cx="8134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черты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рисунки, имитирующие шкуры животных</a:t>
            </a:r>
          </a:p>
          <a:p>
            <a:r>
              <a:rPr lang="ru-RU" dirty="0" smtClean="0"/>
              <a:t>стразы, блёстки</a:t>
            </a:r>
          </a:p>
          <a:p>
            <a:r>
              <a:rPr lang="ru-RU" dirty="0" smtClean="0"/>
              <a:t>мягкая кожа</a:t>
            </a:r>
          </a:p>
          <a:p>
            <a:r>
              <a:rPr lang="ru-RU" dirty="0" smtClean="0"/>
              <a:t>лоскутная техника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1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16892196_roberto-cavalli-women-clothes-collection-fall-winter-2011-2012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32449">
            <a:off x="846184" y="1570154"/>
            <a:ext cx="3126688" cy="4730376"/>
          </a:xfrm>
        </p:spPr>
      </p:pic>
      <p:pic>
        <p:nvPicPr>
          <p:cNvPr id="5" name="Рисунок 4" descr="666x1000_00200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09174">
            <a:off x="5300467" y="587334"/>
            <a:ext cx="2926656" cy="4394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oberto-cavalli-mens-ready-to-wear-2011-spring-summer-12962659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836014">
            <a:off x="-252730" y="848349"/>
            <a:ext cx="3017309" cy="4525963"/>
          </a:xfrm>
        </p:spPr>
      </p:pic>
      <p:pic>
        <p:nvPicPr>
          <p:cNvPr id="5" name="Рисунок 4" descr="roberto-cavalli-mens-ready-to-wear-2011-spring-summer-12962659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34216">
            <a:off x="5857419" y="529713"/>
            <a:ext cx="3130380" cy="4695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14678" y="1357298"/>
            <a:ext cx="221457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Лен</a:t>
            </a:r>
          </a:p>
          <a:p>
            <a:pPr>
              <a:buFontTx/>
              <a:buChar char="-"/>
            </a:pPr>
            <a:r>
              <a:rPr lang="ru-RU" sz="2000" dirty="0" smtClean="0"/>
              <a:t>Отражает ультрафиолетовое излучение</a:t>
            </a:r>
          </a:p>
          <a:p>
            <a:pPr>
              <a:buFontTx/>
              <a:buChar char="-"/>
            </a:pPr>
            <a:r>
              <a:rPr lang="ru-RU" sz="2000" dirty="0" smtClean="0"/>
              <a:t>Регулирует теплообмен</a:t>
            </a:r>
          </a:p>
          <a:p>
            <a:pPr>
              <a:buFontTx/>
              <a:buChar char="-"/>
            </a:pPr>
            <a:r>
              <a:rPr lang="ru-RU" sz="2000" dirty="0" smtClean="0"/>
              <a:t>Нейтрализует запах</a:t>
            </a:r>
          </a:p>
          <a:p>
            <a:pPr>
              <a:buFontTx/>
              <a:buChar char="-"/>
            </a:pPr>
            <a:r>
              <a:rPr lang="ru-RU" sz="2000" dirty="0" smtClean="0"/>
              <a:t>Отличается прочностью и долговечностью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i="1" dirty="0"/>
              <a:t> </a:t>
            </a:r>
            <a:r>
              <a:rPr lang="ru-RU" sz="2800" i="1" dirty="0" smtClean="0"/>
              <a:t>    </a:t>
            </a:r>
            <a:r>
              <a:rPr lang="ru-RU" sz="3600" i="1" dirty="0" smtClean="0"/>
              <a:t>Американский </a:t>
            </a:r>
            <a:r>
              <a:rPr lang="ru-RU" sz="3600" i="1" dirty="0"/>
              <a:t>главный дизайнер своего </a:t>
            </a:r>
            <a:r>
              <a:rPr lang="ru-RU" sz="3600" i="1" dirty="0" smtClean="0"/>
              <a:t>бренда </a:t>
            </a:r>
            <a:r>
              <a:rPr lang="ru-RU" sz="3600" b="1" i="1" dirty="0" err="1" smtClean="0"/>
              <a:t>Marc</a:t>
            </a:r>
            <a:r>
              <a:rPr lang="ru-RU" sz="3600" b="1" i="1" dirty="0" smtClean="0"/>
              <a:t> </a:t>
            </a:r>
            <a:r>
              <a:rPr lang="ru-RU" sz="3600" b="1" i="1" dirty="0" err="1"/>
              <a:t>Jacobs</a:t>
            </a:r>
            <a:r>
              <a:rPr lang="ru-RU" sz="3600" i="1" dirty="0"/>
              <a:t>. </a:t>
            </a:r>
            <a:r>
              <a:rPr lang="ru-RU" sz="3600" i="1" dirty="0" smtClean="0"/>
              <a:t>Также в </a:t>
            </a:r>
            <a:r>
              <a:rPr lang="ru-RU" sz="3600" i="1" dirty="0"/>
              <a:t>настоящее время является </a:t>
            </a:r>
            <a:r>
              <a:rPr lang="ru-RU" sz="3600" i="1" dirty="0" err="1"/>
              <a:t>креативным</a:t>
            </a:r>
            <a:r>
              <a:rPr lang="ru-RU" sz="3600" i="1" dirty="0"/>
              <a:t> директором престижного французского модного дома </a:t>
            </a:r>
            <a:r>
              <a:rPr lang="ru-RU" sz="3600" b="1" i="1" dirty="0" err="1"/>
              <a:t>Louis</a:t>
            </a:r>
            <a:r>
              <a:rPr lang="ru-RU" sz="3600" b="1" i="1" dirty="0"/>
              <a:t> </a:t>
            </a:r>
            <a:r>
              <a:rPr lang="ru-RU" sz="3600" b="1" i="1" dirty="0" err="1"/>
              <a:t>Vuitton</a:t>
            </a:r>
            <a:r>
              <a:rPr lang="ru-RU" sz="3600" b="1" dirty="0" smtClean="0"/>
              <a:t>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арк джейкос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1576388"/>
            <a:ext cx="8134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черты стиля: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Обращение к ретро; </a:t>
            </a:r>
            <a:endParaRPr lang="ru-RU" i="1" dirty="0" smtClean="0"/>
          </a:p>
          <a:p>
            <a:r>
              <a:rPr lang="ru-RU" dirty="0" smtClean="0"/>
              <a:t>2) </a:t>
            </a:r>
            <a:r>
              <a:rPr lang="ru-RU" dirty="0" err="1" smtClean="0"/>
              <a:t>Многослойность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3) Яркость;</a:t>
            </a:r>
          </a:p>
          <a:p>
            <a:r>
              <a:rPr lang="ru-RU" dirty="0" smtClean="0"/>
              <a:t>4) </a:t>
            </a:r>
            <a:r>
              <a:rPr lang="ru-RU" dirty="0" err="1" smtClean="0"/>
              <a:t>Принты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5) Синтетическая ткань.</a:t>
            </a:r>
          </a:p>
          <a:p>
            <a:r>
              <a:rPr lang="ru-RU" dirty="0" smtClean="0"/>
              <a:t>6) Прямой силуэт.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3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3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Использование тканей</a:t>
            </a:r>
            <a:endParaRPr lang="ru-RU" i="1" dirty="0"/>
          </a:p>
        </p:txBody>
      </p:sp>
      <p:pic>
        <p:nvPicPr>
          <p:cNvPr id="4" name="Содержимое 3" descr="fashion131_sub2582_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45283">
            <a:off x="458668" y="1295480"/>
            <a:ext cx="3214710" cy="4911363"/>
          </a:xfrm>
        </p:spPr>
      </p:pic>
      <p:sp>
        <p:nvSpPr>
          <p:cNvPr id="5" name="TextBox 4"/>
          <p:cNvSpPr txBox="1"/>
          <p:nvPr/>
        </p:nvSpPr>
        <p:spPr>
          <a:xfrm>
            <a:off x="4286248" y="1428736"/>
            <a:ext cx="414340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Шифон</a:t>
            </a:r>
          </a:p>
          <a:p>
            <a:r>
              <a:rPr lang="ru-RU" sz="2000" dirty="0" smtClean="0"/>
              <a:t>1) Один </a:t>
            </a:r>
            <a:r>
              <a:rPr lang="ru-RU" sz="2000" dirty="0"/>
              <a:t>из самых комфортных вариантов для жаркого </a:t>
            </a:r>
            <a:r>
              <a:rPr lang="ru-RU" sz="2000" dirty="0" smtClean="0"/>
              <a:t>лета.</a:t>
            </a:r>
          </a:p>
          <a:p>
            <a:r>
              <a:rPr lang="ru-RU" sz="2000" dirty="0" smtClean="0"/>
              <a:t>2) Изделия </a:t>
            </a:r>
            <a:r>
              <a:rPr lang="ru-RU" sz="2000" dirty="0"/>
              <a:t>из шифона всегда выглядят изысканно и утонченно. </a:t>
            </a:r>
            <a:r>
              <a:rPr lang="ru-RU" sz="2000" dirty="0" smtClean="0"/>
              <a:t>Может позволить любая возрастная категория.</a:t>
            </a:r>
          </a:p>
          <a:p>
            <a:r>
              <a:rPr lang="ru-RU" sz="2000" dirty="0" smtClean="0"/>
              <a:t>3)Благодаря прозрачности окрашивание шифона отличается яркостью и 100% сохранением краски на ткани.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3071834" cy="1643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Атлас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 </a:t>
            </a:r>
            <a:r>
              <a:rPr lang="ru-RU" sz="2000" dirty="0"/>
              <a:t>Атлас </a:t>
            </a:r>
            <a:r>
              <a:rPr lang="ru-RU" sz="2000" dirty="0" smtClean="0"/>
              <a:t>отличается </a:t>
            </a:r>
            <a:r>
              <a:rPr lang="ru-RU" sz="2000" dirty="0"/>
              <a:t>долговечностью, прочностью и почти не образует морщин при </a:t>
            </a:r>
            <a:r>
              <a:rPr lang="ru-RU" sz="2000" dirty="0" smtClean="0"/>
              <a:t>эксплуатации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Атлас относится к разряду сатиновых тканей. В этой группе он выделяется характерным блеском, остальные ткани более тусклые и толстые.</a:t>
            </a:r>
            <a:br>
              <a:rPr lang="ru-RU" sz="2000" dirty="0"/>
            </a:br>
            <a:r>
              <a:rPr lang="ru-RU" sz="2000" dirty="0" smtClean="0"/>
              <a:t>Эту ткань  </a:t>
            </a:r>
            <a:r>
              <a:rPr lang="ru-RU" sz="2000" dirty="0"/>
              <a:t>веками </a:t>
            </a:r>
            <a:r>
              <a:rPr lang="ru-RU" sz="2000" dirty="0" smtClean="0"/>
              <a:t>считают одним </a:t>
            </a:r>
            <a:r>
              <a:rPr lang="ru-RU" sz="2000" dirty="0"/>
              <a:t>из самых роскошных воплощений элегантности.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fashion131_sub2562_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99711">
            <a:off x="4016978" y="716624"/>
            <a:ext cx="3571900" cy="545706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fashion131_sub2542_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364907">
            <a:off x="3761433" y="406015"/>
            <a:ext cx="3714776" cy="5675353"/>
          </a:xfrm>
        </p:spPr>
      </p:pic>
      <p:sp>
        <p:nvSpPr>
          <p:cNvPr id="8" name="TextBox 7"/>
          <p:cNvSpPr txBox="1"/>
          <p:nvPr/>
        </p:nvSpPr>
        <p:spPr>
          <a:xfrm rot="21055641">
            <a:off x="337689" y="1099094"/>
            <a:ext cx="342902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Хлопок</a:t>
            </a:r>
          </a:p>
          <a:p>
            <a:r>
              <a:rPr lang="ru-RU" sz="2000" dirty="0"/>
              <a:t> </a:t>
            </a:r>
            <a:endParaRPr lang="ru-RU" sz="2000" dirty="0" smtClean="0"/>
          </a:p>
          <a:p>
            <a:r>
              <a:rPr lang="ru-RU" sz="2000" dirty="0" smtClean="0"/>
              <a:t>- Мягкость</a:t>
            </a:r>
            <a:endParaRPr lang="ru-RU" sz="2000" dirty="0"/>
          </a:p>
          <a:p>
            <a:r>
              <a:rPr lang="ru-RU" sz="2000" dirty="0"/>
              <a:t>- Эластичность</a:t>
            </a:r>
          </a:p>
          <a:p>
            <a:r>
              <a:rPr lang="ru-RU" sz="2000" dirty="0"/>
              <a:t>- Хорошая поглощающая способность в теплое время</a:t>
            </a:r>
          </a:p>
          <a:p>
            <a:r>
              <a:rPr lang="ru-RU" sz="2000" dirty="0"/>
              <a:t>- Прочность при стирке</a:t>
            </a:r>
          </a:p>
          <a:p>
            <a:r>
              <a:rPr lang="ru-RU" sz="2000" dirty="0"/>
              <a:t>- Легкость в окраске</a:t>
            </a:r>
          </a:p>
          <a:p>
            <a:r>
              <a:rPr lang="ru-RU" sz="2000" dirty="0"/>
              <a:t>- Здоровый, натуральный материал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i="1" dirty="0">
                <a:latin typeface="Blackadder ITC" pitchFamily="82" charset="0"/>
              </a:rPr>
              <a:t>Yves </a:t>
            </a:r>
            <a:r>
              <a:rPr lang="fr-FR" i="1" dirty="0" smtClean="0">
                <a:latin typeface="Blackadder ITC" pitchFamily="82" charset="0"/>
              </a:rPr>
              <a:t>Saint-Laurent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Содержимое 3" descr="Sen-Lor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091546">
            <a:off x="631764" y="1424351"/>
            <a:ext cx="3214710" cy="4934580"/>
          </a:xfrm>
        </p:spPr>
      </p:pic>
      <p:sp>
        <p:nvSpPr>
          <p:cNvPr id="5" name="TextBox 4"/>
          <p:cNvSpPr txBox="1"/>
          <p:nvPr/>
        </p:nvSpPr>
        <p:spPr>
          <a:xfrm>
            <a:off x="4714876" y="-500090"/>
            <a:ext cx="350046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en-US" sz="2800" dirty="0" smtClean="0"/>
          </a:p>
          <a:p>
            <a:r>
              <a:rPr lang="ru-RU" sz="3200" i="1" dirty="0" smtClean="0"/>
              <a:t>С </a:t>
            </a:r>
            <a:r>
              <a:rPr lang="ru-RU" sz="3200" i="1" dirty="0"/>
              <a:t>годами я понял, что самое главное в платье — это женщина, которая его </a:t>
            </a:r>
            <a:r>
              <a:rPr lang="ru-RU" sz="3200" i="1" dirty="0" smtClean="0"/>
              <a:t>надевает </a:t>
            </a:r>
            <a:r>
              <a:rPr lang="en-US" sz="3200" i="1" dirty="0" smtClean="0"/>
              <a:t>©</a:t>
            </a:r>
            <a:endParaRPr lang="ru-RU" sz="3200" i="1" dirty="0" smtClean="0"/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347</Words>
  <Application>Microsoft Office PowerPoint</Application>
  <PresentationFormat>Экран (4:3)</PresentationFormat>
  <Paragraphs>86</Paragraphs>
  <Slides>25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Мода XXI века </vt:lpstr>
      <vt:lpstr>Марк Джейкобс Marc Jacobs</vt:lpstr>
      <vt:lpstr>Слайд 3</vt:lpstr>
      <vt:lpstr>Слайд 4</vt:lpstr>
      <vt:lpstr>Отличительные черты стиля: </vt:lpstr>
      <vt:lpstr>Использование тканей</vt:lpstr>
      <vt:lpstr>     Атлас  Атлас отличается долговечностью, прочностью и почти не образует морщин при эксплуатации Атлас относится к разряду сатиновых тканей. В этой группе он выделяется характерным блеском, остальные ткани более тусклые и толстые. Эту ткань  веками считают одним из самых роскошных воплощений элегантности. </vt:lpstr>
      <vt:lpstr>Слайд 8</vt:lpstr>
      <vt:lpstr>Yves Saint-Laurent</vt:lpstr>
      <vt:lpstr>Слайд 10</vt:lpstr>
      <vt:lpstr>Слайд 11</vt:lpstr>
      <vt:lpstr>Отличительные черты стиля </vt:lpstr>
      <vt:lpstr>Слайд 13</vt:lpstr>
      <vt:lpstr>Calvin Klein</vt:lpstr>
      <vt:lpstr>Слайд 15</vt:lpstr>
      <vt:lpstr>Слайд 16</vt:lpstr>
      <vt:lpstr>Отличительные черты </vt:lpstr>
      <vt:lpstr>Слайд 18</vt:lpstr>
      <vt:lpstr>Слайд 19</vt:lpstr>
      <vt:lpstr>Roberto Cavalli</vt:lpstr>
      <vt:lpstr>Слайд 21</vt:lpstr>
      <vt:lpstr>Слайд 22</vt:lpstr>
      <vt:lpstr>Отличительные черты</vt:lpstr>
      <vt:lpstr>Слайд 24</vt:lpstr>
      <vt:lpstr>Слайд 25</vt:lpstr>
    </vt:vector>
  </TitlesOfParts>
  <Company>System disc 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Мода XXI века </dc:title>
  <dc:creator>WinXPProSP3</dc:creator>
  <cp:lastModifiedBy>WinXPProSP3</cp:lastModifiedBy>
  <cp:revision>25</cp:revision>
  <dcterms:created xsi:type="dcterms:W3CDTF">2012-10-01T17:19:31Z</dcterms:created>
  <dcterms:modified xsi:type="dcterms:W3CDTF">2012-10-08T20:28:58Z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539893</vt:lpwstr>
  </property>
  <property fmtid="{D5CDD505-2E9C-101B-9397-08002B2CF9AE}" name="NXPowerLiteVersion" pid="3">
    <vt:lpwstr>D4.1.4</vt:lpwstr>
  </property>
</Properties>
</file>