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themeOverride+xml" PartName="/ppt/theme/themeOverride7.xml"/>
  <Override ContentType="application/vnd.openxmlformats-officedocument.themeOverride+xml" PartName="/ppt/theme/themeOverride1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themeOverride+xml" PartName="/ppt/theme/themeOverride5.xml"/>
  <Override ContentType="application/vnd.openxmlformats-officedocument.themeOverride+xml" PartName="/ppt/theme/themeOverride10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themeOverride+xml" PartName="/ppt/theme/themeOverride3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3.xml"/>
  <Override ContentType="application/vnd.openxmlformats-officedocument.themeOverride+xml" PartName="/ppt/theme/themeOverride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themeOverride+xml" PartName="/ppt/theme/themeOverride9.xml"/>
  <Override ContentType="application/vnd.openxmlformats-officedocument.themeOverride+xml" PartName="/ppt/theme/themeOverride13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Override ContentType="application/vnd.openxmlformats-officedocument.themeOverride+xml" PartName="/ppt/theme/themeOverride8.xml"/>
  <Override ContentType="application/vnd.openxmlformats-officedocument.themeOverride+xml" PartName="/ppt/theme/themeOverride11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Override+xml" PartName="/ppt/theme/themeOverride6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themeOverride+xml" PartName="/ppt/theme/themeOverride4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themeOverride+xml" PartName="/ppt/theme/themeOverride2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Layout+xml" PartName="/ppt/slideLayouts/slideLayout1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88" r:id="rId4"/>
    <p:sldId id="258" r:id="rId5"/>
    <p:sldId id="262" r:id="rId6"/>
    <p:sldId id="259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  <p:sldId id="274" r:id="rId18"/>
    <p:sldId id="273" r:id="rId19"/>
    <p:sldId id="275" r:id="rId20"/>
    <p:sldId id="278" r:id="rId21"/>
    <p:sldId id="277" r:id="rId22"/>
    <p:sldId id="276" r:id="rId23"/>
    <p:sldId id="279" r:id="rId24"/>
    <p:sldId id="280" r:id="rId25"/>
    <p:sldId id="281" r:id="rId26"/>
    <p:sldId id="292" r:id="rId27"/>
    <p:sldId id="291" r:id="rId28"/>
    <p:sldId id="284" r:id="rId29"/>
    <p:sldId id="282" r:id="rId30"/>
    <p:sldId id="285" r:id="rId31"/>
    <p:sldId id="283" r:id="rId32"/>
    <p:sldId id="286" r:id="rId33"/>
    <p:sldId id="287" r:id="rId34"/>
    <p:sldId id="289" r:id="rId35"/>
    <p:sldId id="290" r:id="rId36"/>
    <p:sldId id="26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009900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jpeg"/><Relationship Id="rId5" Type="http://schemas.openxmlformats.org/officeDocument/2006/relationships/hyperlink" Target="http://styknews.info/sites/default/files/basic-foto/2013/07/26/richka_ps_ol1.jpg" TargetMode="Externa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 ?><Relationships xmlns="http://schemas.openxmlformats.org/package/2006/relationships"><Relationship Id="rId2" Target="../media/image2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27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7" Target="../media/image33.jpeg" Type="http://schemas.openxmlformats.org/officeDocument/2006/relationships/image"/><Relationship Id="rId2" Target="../slideLayouts/slideLayout9.xml" Type="http://schemas.openxmlformats.org/officeDocument/2006/relationships/slideLayout"/><Relationship Id="rId1" Target="../media/audio1.wav" Type="http://schemas.openxmlformats.org/officeDocument/2006/relationships/audio"/><Relationship Id="rId6" Target="../media/image32.png" Type="http://schemas.openxmlformats.org/officeDocument/2006/relationships/image"/><Relationship Id="rId5" Target="../media/image31.jpeg" Type="http://schemas.openxmlformats.org/officeDocument/2006/relationships/image"/><Relationship Id="rId4" Target="../media/image30.jpeg" Type="http://schemas.openxmlformats.org/officeDocument/2006/relationships/image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 ?><Relationships xmlns="http://schemas.openxmlformats.org/package/2006/relationships"><Relationship Id="rId2" Target="../media/image3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627784" y="1412776"/>
            <a:ext cx="5976664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normalizeH="0" baseline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j-ea"/>
                <a:cs typeface="+mj-cs"/>
              </a:rPr>
              <a:t>Свеська</a:t>
            </a:r>
            <a:r>
              <a:rPr kumimoji="0" lang="ru-RU" sz="54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ru-RU" sz="5400" b="1" i="0" u="none" strike="noStrike" kern="1200" normalizeH="0" baseline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j-ea"/>
                <a:cs typeface="+mj-cs"/>
              </a:rPr>
              <a:t>спеціалізована</a:t>
            </a:r>
            <a:endParaRPr kumimoji="0" lang="ru-RU" sz="5400" b="1" i="0" u="none" strike="noStrike" kern="1200" normalizeH="0" baseline="0" noProof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j-ea"/>
                <a:cs typeface="+mj-cs"/>
              </a:rPr>
              <a:t>школа І-ІІІ ступенів №2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normalizeH="0" baseline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n-lt"/>
                <a:ea typeface="+mj-ea"/>
                <a:cs typeface="+mj-cs"/>
              </a:rPr>
              <a:t>“ліцей”</a:t>
            </a:r>
            <a:endParaRPr kumimoji="0" lang="ru-RU" sz="54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4941168"/>
            <a:ext cx="4124002" cy="1512168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математики</a:t>
            </a:r>
          </a:p>
          <a:p>
            <a:pPr>
              <a:spcBef>
                <a:spcPts val="0"/>
              </a:spcBef>
              <a:buNone/>
            </a:pPr>
            <a:r>
              <a:rPr lang="uk-UA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Т.Д.</a:t>
            </a:r>
            <a:r>
              <a:rPr lang="uk-UA" sz="2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Онікієнко</a:t>
            </a:r>
            <a:r>
              <a:rPr lang="uk-UA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spcBef>
                <a:spcPts val="0"/>
              </a:spcBef>
              <a:buNone/>
            </a:pPr>
            <a:r>
              <a:rPr lang="uk-UA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основ здоров'я Н.М.Безугла</a:t>
            </a:r>
            <a:endParaRPr lang="ru-RU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39552" y="1844824"/>
          <a:ext cx="8136900" cy="463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</a:tblGrid>
              <a:tr h="567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І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Д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К</a:t>
                      </a:r>
                      <a:endParaRPr lang="ru-RU" sz="3200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Б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Н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К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П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І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Р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М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00966" y="332656"/>
            <a:ext cx="874303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6. Найрозумніша істота на Землі. </a:t>
            </a:r>
            <a:endParaRPr lang="ru-RU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39552" y="1844824"/>
          <a:ext cx="8136900" cy="463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</a:tblGrid>
              <a:tr h="567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І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Д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К</a:t>
                      </a:r>
                      <a:endParaRPr lang="ru-RU" sz="3200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Б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Н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К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П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І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Р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М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Л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Ю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Д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И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Н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А</a:t>
                      </a:r>
                      <a:endParaRPr lang="ru-RU" sz="3200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371776" y="332656"/>
            <a:ext cx="680141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7. Хто на рік чотири рази </a:t>
            </a:r>
          </a:p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перевдягається?  </a:t>
            </a:r>
            <a:endParaRPr lang="ru-RU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39552" y="1844824"/>
          <a:ext cx="8136900" cy="463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</a:tblGrid>
              <a:tr h="567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І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Д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К</a:t>
                      </a:r>
                      <a:endParaRPr lang="ru-RU" sz="3200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Б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Н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К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П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І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Р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М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Л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Ю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Д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И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Н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А</a:t>
                      </a:r>
                      <a:endParaRPr lang="ru-RU" sz="3200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З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М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Л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Я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71645" y="332656"/>
            <a:ext cx="80016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8.Раз у рік, на новорічні свята </a:t>
            </a:r>
          </a:p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Лісова красуня буде в хаті. </a:t>
            </a:r>
            <a:endParaRPr lang="ru-RU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39552" y="1844824"/>
          <a:ext cx="8136900" cy="463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</a:tblGrid>
              <a:tr h="567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В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І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Д</a:t>
                      </a:r>
                      <a:endParaRPr lang="ru-RU" sz="3200" b="1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С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О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Т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О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К</a:t>
                      </a:r>
                      <a:endParaRPr lang="ru-RU" sz="3200" b="1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С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Т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О</a:t>
                      </a:r>
                      <a:endParaRPr lang="ru-RU" sz="3200" b="1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С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В</a:t>
                      </a:r>
                      <a:endParaRPr lang="ru-RU" sz="3200" b="1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Е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С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А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Б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А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Н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К</a:t>
                      </a:r>
                      <a:endParaRPr lang="ru-RU" sz="3200" b="1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П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О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В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І</a:t>
                      </a:r>
                      <a:endParaRPr lang="ru-RU" sz="3200" b="1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Т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Р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Я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М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Л</a:t>
                      </a:r>
                      <a:endParaRPr lang="ru-RU" sz="3200" b="1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Ю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Д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И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Н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А</a:t>
                      </a:r>
                      <a:endParaRPr lang="ru-RU" sz="3200" b="1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З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Е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М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Л</a:t>
                      </a:r>
                      <a:endParaRPr lang="ru-RU" sz="3200" b="1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Я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Я</a:t>
                      </a:r>
                      <a:endParaRPr lang="ru-RU" sz="3200" b="1" dirty="0"/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Л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И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Н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К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А</a:t>
                      </a:r>
                      <a:endParaRPr lang="ru-RU" sz="32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692696"/>
            <a:ext cx="8463279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800" b="1" cap="none" spc="0" dirty="0" smtClean="0">
                <a:ln/>
                <a:solidFill>
                  <a:srgbClr val="009900"/>
                </a:solidFill>
                <a:effectLst/>
              </a:rPr>
              <a:t>Що ж таке довкілля? </a:t>
            </a:r>
          </a:p>
          <a:p>
            <a:pPr algn="ctr"/>
            <a:r>
              <a:rPr lang="uk-UA" sz="4800" b="1" cap="none" spc="0" dirty="0" smtClean="0">
                <a:ln/>
                <a:solidFill>
                  <a:srgbClr val="009900"/>
                </a:solidFill>
                <a:effectLst/>
              </a:rPr>
              <a:t>Як інакше можна назвати те, </a:t>
            </a:r>
          </a:p>
          <a:p>
            <a:pPr algn="ctr"/>
            <a:r>
              <a:rPr lang="uk-UA" sz="4800" b="1" cap="none" spc="0" dirty="0" smtClean="0">
                <a:ln/>
                <a:solidFill>
                  <a:srgbClr val="009900"/>
                </a:solidFill>
                <a:effectLst/>
              </a:rPr>
              <a:t>що нас оточує?</a:t>
            </a:r>
            <a:endParaRPr lang="ru-RU" sz="4800" b="1" cap="none" spc="0" dirty="0">
              <a:ln/>
              <a:solidFill>
                <a:srgbClr val="009900"/>
              </a:solidFill>
              <a:effectLst/>
            </a:endParaRPr>
          </a:p>
        </p:txBody>
      </p:sp>
      <p:pic>
        <p:nvPicPr>
          <p:cNvPr id="2050" name="Picture 2" descr="http://mail.menr.gov.ua/publ/kiev2003/atlas03_u/1_roslyn/1pu_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-504460"/>
            <a:ext cx="8712968" cy="7362460"/>
          </a:xfrm>
          <a:prstGeom prst="rect">
            <a:avLst/>
          </a:prstGeom>
          <a:noFill/>
        </p:spPr>
      </p:pic>
      <p:pic>
        <p:nvPicPr>
          <p:cNvPr id="2052" name="Picture 4" descr="Природоохоронники розробили план заходів збереження лісів Закарпаття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8796466" cy="6597352"/>
          </a:xfrm>
          <a:prstGeom prst="rect">
            <a:avLst/>
          </a:prstGeom>
          <a:noFill/>
        </p:spPr>
      </p:pic>
      <p:pic>
        <p:nvPicPr>
          <p:cNvPr id="2054" name="Picture 6" descr="http://mizgir.com.ua/wp-content/uploads/post_images/priroda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0"/>
            <a:ext cx="8882492" cy="6661869"/>
          </a:xfrm>
          <a:prstGeom prst="rect">
            <a:avLst/>
          </a:prstGeom>
          <a:noFill/>
        </p:spPr>
      </p:pic>
      <p:pic>
        <p:nvPicPr>
          <p:cNvPr id="2056" name="Picture 8" descr="http://styknews.info/sites/default/files/imagecache/foto_in_news/basic-foto/2013/07/26/richka_ps_ol1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0"/>
            <a:ext cx="8796464" cy="6669360"/>
          </a:xfrm>
          <a:prstGeom prst="rect">
            <a:avLst/>
          </a:prstGeom>
          <a:noFill/>
        </p:spPr>
      </p:pic>
      <p:pic>
        <p:nvPicPr>
          <p:cNvPr id="2058" name="Picture 10" descr="http://rybalka.co.ua/forum/index.php?PHPSESSID=642676ab16fcf9febf218099829bd673&amp;action=dlattach;topic=3.0;attach=2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1" y="0"/>
            <a:ext cx="8886053" cy="6741368"/>
          </a:xfrm>
          <a:prstGeom prst="rect">
            <a:avLst/>
          </a:prstGeom>
          <a:noFill/>
        </p:spPr>
      </p:pic>
      <p:pic>
        <p:nvPicPr>
          <p:cNvPr id="2060" name="Picture 12" descr="http://i.i.ua/photo/images/pic/8/6/4786568_f378bb3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503" y="0"/>
            <a:ext cx="8975191" cy="6741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1196752"/>
            <a:ext cx="7344816" cy="341632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Навколишнє </a:t>
            </a:r>
          </a:p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середовище </a:t>
            </a:r>
          </a:p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нашого краю </a:t>
            </a:r>
          </a:p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у відсотках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5029226" cy="6164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32656"/>
            <a:ext cx="2736304" cy="21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355976" y="2132856"/>
            <a:ext cx="4680520" cy="4392488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latin typeface="Arial" pitchFamily="34" charset="0"/>
                <a:cs typeface="Arial" pitchFamily="34" charset="0"/>
              </a:rPr>
              <a:t>Площа Сумської області складає 23832 км</a:t>
            </a:r>
            <a:r>
              <a:rPr lang="uk-UA" sz="2800" b="1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uk-UA" sz="2800" b="1" dirty="0" smtClean="0">
                <a:latin typeface="Arial" pitchFamily="34" charset="0"/>
                <a:cs typeface="Arial" pitchFamily="34" charset="0"/>
              </a:rPr>
              <a:t>, площа </a:t>
            </a:r>
            <a:r>
              <a:rPr lang="uk-UA" sz="2800" b="1" dirty="0" err="1" smtClean="0">
                <a:latin typeface="Arial" pitchFamily="34" charset="0"/>
                <a:cs typeface="Arial" pitchFamily="34" charset="0"/>
              </a:rPr>
              <a:t>Ямпільського</a:t>
            </a:r>
            <a:r>
              <a:rPr lang="uk-UA" sz="2800" b="1" dirty="0" smtClean="0">
                <a:latin typeface="Arial" pitchFamily="34" charset="0"/>
                <a:cs typeface="Arial" pitchFamily="34" charset="0"/>
              </a:rPr>
              <a:t> району складає 3,95% всієї території області. Чому дорівнює площа </a:t>
            </a:r>
            <a:r>
              <a:rPr lang="uk-UA" sz="2800" b="1" dirty="0" err="1" smtClean="0">
                <a:latin typeface="Arial" pitchFamily="34" charset="0"/>
                <a:cs typeface="Arial" pitchFamily="34" charset="0"/>
              </a:rPr>
              <a:t>Ямпільського</a:t>
            </a:r>
            <a:r>
              <a:rPr lang="uk-UA" sz="2800" b="1" dirty="0" smtClean="0">
                <a:latin typeface="Arial" pitchFamily="34" charset="0"/>
                <a:cs typeface="Arial" pitchFamily="34" charset="0"/>
              </a:rPr>
              <a:t> району? Результат округліть до десятих.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5029226" cy="6164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32656"/>
            <a:ext cx="2736304" cy="21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5364088" y="476672"/>
            <a:ext cx="3456384" cy="706090"/>
          </a:xfrm>
        </p:spPr>
        <p:txBody>
          <a:bodyPr>
            <a:normAutofit fontScale="90000"/>
          </a:bodyPr>
          <a:lstStyle/>
          <a:p>
            <a:r>
              <a:rPr lang="uk-UA" sz="4900" b="1" dirty="0" smtClean="0">
                <a:latin typeface="Monotype Corsiva" pitchFamily="66" charset="0"/>
              </a:rPr>
              <a:t>Розв’язання:</a:t>
            </a:r>
            <a:endParaRPr lang="ru-RU" dirty="0"/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4788024" y="2348880"/>
            <a:ext cx="3826768" cy="604664"/>
          </a:xfrm>
        </p:spPr>
        <p:txBody>
          <a:bodyPr/>
          <a:lstStyle/>
          <a:p>
            <a:pPr lvl="0">
              <a:buNone/>
            </a:pPr>
            <a:r>
              <a:rPr lang="uk-UA" b="1" dirty="0" smtClean="0"/>
              <a:t>1)   3,95% = 0,0395 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131840" y="2996952"/>
            <a:ext cx="5688632" cy="604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 </a:t>
            </a:r>
            <a:r>
              <a:rPr lang="uk-UA" sz="3200" b="1" dirty="0" smtClean="0"/>
              <a:t>23832 • 0,0395 = 941,4(км</a:t>
            </a:r>
            <a:r>
              <a:rPr lang="uk-UA" sz="3200" b="1" baseline="30000" dirty="0" smtClean="0"/>
              <a:t>2</a:t>
            </a:r>
            <a:r>
              <a:rPr lang="uk-UA" sz="3200" b="1" dirty="0" smtClean="0"/>
              <a:t>)</a:t>
            </a:r>
            <a:endParaRPr lang="ru-RU" sz="3200" b="1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499992" y="3789040"/>
            <a:ext cx="41764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</a:rPr>
              <a:t>Відповідь: 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2C2C2C"/>
                </a:solidFill>
                <a:effectLst/>
                <a:ea typeface="Times New Roman" pitchFamily="18" charset="0"/>
              </a:rPr>
              <a:t>941,4 км</a:t>
            </a:r>
            <a:r>
              <a:rPr kumimoji="0" lang="uk-UA" sz="3200" b="1" i="0" u="none" strike="noStrike" cap="none" normalizeH="0" baseline="30000" dirty="0" smtClean="0">
                <a:ln>
                  <a:noFill/>
                </a:ln>
                <a:solidFill>
                  <a:srgbClr val="2C2C2C"/>
                </a:solidFill>
                <a:effectLst/>
                <a:ea typeface="Times New Roman" pitchFamily="18" charset="0"/>
              </a:rPr>
              <a:t>2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2C2C2C"/>
                </a:solidFill>
                <a:effectLst/>
                <a:ea typeface="Times New Roman" pitchFamily="18" charset="0"/>
              </a:rPr>
              <a:t> 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40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  <p:bldP spid="9" grpId="0" build="p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404664"/>
            <a:ext cx="2736304" cy="21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uk-UA" dirty="0" smtClean="0">
                <a:solidFill>
                  <a:srgbClr val="2C2C2C"/>
                </a:solidFill>
                <a:latin typeface="Arial" pitchFamily="34" charset="0"/>
                <a:ea typeface="Times New Roman" pitchFamily="18" charset="0"/>
              </a:rPr>
              <a:t>Наш </a:t>
            </a:r>
            <a:r>
              <a:rPr lang="uk-UA" dirty="0" err="1" smtClean="0">
                <a:solidFill>
                  <a:srgbClr val="2C2C2C"/>
                </a:solidFill>
                <a:latin typeface="Arial" pitchFamily="34" charset="0"/>
                <a:ea typeface="Times New Roman" pitchFamily="18" charset="0"/>
              </a:rPr>
              <a:t>Ямпільський</a:t>
            </a:r>
            <a:r>
              <a:rPr lang="uk-UA" dirty="0" smtClean="0">
                <a:solidFill>
                  <a:srgbClr val="2C2C2C"/>
                </a:solidFill>
                <a:latin typeface="Arial" pitchFamily="34" charset="0"/>
                <a:ea typeface="Times New Roman" pitchFamily="18" charset="0"/>
              </a:rPr>
              <a:t> район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uk-UA" dirty="0" smtClean="0">
                <a:solidFill>
                  <a:srgbClr val="2C2C2C"/>
                </a:solidFill>
                <a:latin typeface="Arial" pitchFamily="34" charset="0"/>
                <a:ea typeface="Times New Roman" pitchFamily="18" charset="0"/>
              </a:rPr>
              <a:t>славиться своїми лісами.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uk-UA" dirty="0" smtClean="0">
                <a:solidFill>
                  <a:srgbClr val="2C2C2C"/>
                </a:solidFill>
                <a:latin typeface="Arial" pitchFamily="34" charset="0"/>
                <a:ea typeface="Times New Roman" pitchFamily="18" charset="0"/>
              </a:rPr>
              <a:t>Знайдіть який відсоток площа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uk-UA" dirty="0" smtClean="0">
                <a:solidFill>
                  <a:srgbClr val="2C2C2C"/>
                </a:solidFill>
                <a:latin typeface="Arial" pitchFamily="34" charset="0"/>
                <a:ea typeface="Times New Roman" pitchFamily="18" charset="0"/>
              </a:rPr>
              <a:t> лісів </a:t>
            </a:r>
            <a:r>
              <a:rPr lang="uk-UA" dirty="0" err="1" smtClean="0">
                <a:solidFill>
                  <a:srgbClr val="2C2C2C"/>
                </a:solidFill>
                <a:latin typeface="Arial" pitchFamily="34" charset="0"/>
                <a:ea typeface="Times New Roman" pitchFamily="18" charset="0"/>
              </a:rPr>
              <a:t>Ямпільського</a:t>
            </a:r>
            <a:r>
              <a:rPr lang="uk-UA" dirty="0" smtClean="0">
                <a:solidFill>
                  <a:srgbClr val="2C2C2C"/>
                </a:solidFill>
                <a:latin typeface="Arial" pitchFamily="34" charset="0"/>
                <a:ea typeface="Times New Roman" pitchFamily="18" charset="0"/>
              </a:rPr>
              <a:t> району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uk-UA" dirty="0" smtClean="0">
                <a:solidFill>
                  <a:srgbClr val="2C2C2C"/>
                </a:solidFill>
                <a:latin typeface="Arial" pitchFamily="34" charset="0"/>
                <a:ea typeface="Times New Roman" pitchFamily="18" charset="0"/>
              </a:rPr>
              <a:t>складає від площі лісів Сумської області, якщо площа лісів Сумської області дорівнює 4314 гектарів, а площа лісів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uk-UA" dirty="0" err="1" smtClean="0">
                <a:solidFill>
                  <a:srgbClr val="2C2C2C"/>
                </a:solidFill>
                <a:latin typeface="Arial" pitchFamily="34" charset="0"/>
                <a:ea typeface="Times New Roman" pitchFamily="18" charset="0"/>
              </a:rPr>
              <a:t>Ямпільщини</a:t>
            </a:r>
            <a:r>
              <a:rPr lang="uk-UA" dirty="0" smtClean="0">
                <a:solidFill>
                  <a:srgbClr val="2C2C2C"/>
                </a:solidFill>
                <a:latin typeface="Arial" pitchFamily="34" charset="0"/>
                <a:ea typeface="Times New Roman" pitchFamily="18" charset="0"/>
              </a:rPr>
              <a:t> складає 1346 гектарів. Результат округліть до десятих.</a:t>
            </a:r>
            <a:endParaRPr lang="uk-UA" sz="4000" dirty="0" smtClean="0">
              <a:latin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3456384" cy="706090"/>
          </a:xfrm>
        </p:spPr>
        <p:txBody>
          <a:bodyPr>
            <a:normAutofit fontScale="90000"/>
          </a:bodyPr>
          <a:lstStyle/>
          <a:p>
            <a:r>
              <a:rPr lang="uk-UA" sz="4900" b="1" dirty="0" smtClean="0">
                <a:latin typeface="Monotype Corsiva" pitchFamily="66" charset="0"/>
              </a:rPr>
              <a:t>Розв’язання: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708920"/>
            <a:ext cx="8496944" cy="60466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uk-UA" sz="6500" b="1" dirty="0" smtClean="0"/>
              <a:t>1) 1346 : 4314 • 100  = 0,312 • 100 = 31,2%</a:t>
            </a:r>
            <a:endParaRPr lang="ru-RU" sz="6500" b="1" dirty="0" smtClean="0"/>
          </a:p>
          <a:p>
            <a:pPr lvl="0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67544" y="3588985"/>
            <a:ext cx="50405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</a:rPr>
              <a:t>Відповідь: </a:t>
            </a:r>
            <a:r>
              <a:rPr lang="uk-UA" sz="4000" b="1" dirty="0" smtClean="0"/>
              <a:t>31,2%</a:t>
            </a:r>
            <a:endParaRPr kumimoji="0" lang="uk-UA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404664"/>
            <a:ext cx="2736304" cy="21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80"/>
                            </p:stCondLst>
                            <p:childTnLst>
                              <p:par>
                                <p:cTn id="2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07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92500" lnSpcReduction="20000"/>
          </a:bodyPr>
          <a:lstStyle/>
          <a:p>
            <a:r>
              <a:rPr lang="uk-UA" b="1" dirty="0" smtClean="0"/>
              <a:t>Наш світ сповзає до безодні, </a:t>
            </a:r>
            <a:endParaRPr lang="ru-RU" b="1" dirty="0" smtClean="0"/>
          </a:p>
          <a:p>
            <a:r>
              <a:rPr lang="uk-UA" b="1" dirty="0" smtClean="0"/>
              <a:t>Ім’я якої – небуття. </a:t>
            </a:r>
            <a:endParaRPr lang="ru-RU" b="1" dirty="0" smtClean="0"/>
          </a:p>
          <a:p>
            <a:r>
              <a:rPr lang="uk-UA" b="1" dirty="0" smtClean="0"/>
              <a:t>І визначається сьогодні, </a:t>
            </a:r>
            <a:endParaRPr lang="ru-RU" b="1" dirty="0" smtClean="0"/>
          </a:p>
          <a:p>
            <a:r>
              <a:rPr lang="uk-UA" b="1" dirty="0" smtClean="0"/>
              <a:t>Чи є майбутнє у життя, </a:t>
            </a:r>
            <a:endParaRPr lang="ru-RU" b="1" dirty="0" smtClean="0"/>
          </a:p>
          <a:p>
            <a:r>
              <a:rPr lang="uk-UA" b="1" dirty="0" smtClean="0"/>
              <a:t>Чи розцвітуть весною квіти, </a:t>
            </a:r>
            <a:endParaRPr lang="ru-RU" b="1" dirty="0" smtClean="0"/>
          </a:p>
          <a:p>
            <a:r>
              <a:rPr lang="uk-UA" b="1" dirty="0" smtClean="0"/>
              <a:t>І чи дадуть вони плоди, </a:t>
            </a:r>
            <a:endParaRPr lang="ru-RU" b="1" dirty="0" smtClean="0"/>
          </a:p>
          <a:p>
            <a:r>
              <a:rPr lang="uk-UA" b="1" dirty="0" smtClean="0"/>
              <a:t>І чи щасливі будуть діти </a:t>
            </a:r>
            <a:endParaRPr lang="ru-RU" b="1" dirty="0" smtClean="0"/>
          </a:p>
          <a:p>
            <a:r>
              <a:rPr lang="uk-UA" b="1" dirty="0" smtClean="0"/>
              <a:t>Сьогодні, завтра і  завжди. </a:t>
            </a:r>
            <a:endParaRPr lang="ru-RU" b="1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						 </a:t>
            </a:r>
            <a:r>
              <a:rPr lang="uk-UA" sz="2200" dirty="0" smtClean="0">
                <a:latin typeface="Bookman Old Style" pitchFamily="18" charset="0"/>
              </a:rPr>
              <a:t>О.С.Родинка, </a:t>
            </a:r>
          </a:p>
          <a:p>
            <a:pPr>
              <a:buNone/>
            </a:pPr>
            <a:r>
              <a:rPr lang="uk-UA" sz="2200" dirty="0" smtClean="0">
                <a:latin typeface="Bookman Old Style" pitchFamily="18" charset="0"/>
              </a:rPr>
              <a:t>						СДПУ  ім. А.С.Макаренка</a:t>
            </a:r>
            <a:endParaRPr lang="ru-RU" sz="2200" dirty="0" smtClean="0"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72200" y="404664"/>
            <a:ext cx="2342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/>
                <a:solidFill>
                  <a:srgbClr val="339933"/>
                </a:solidFill>
                <a:effectLst/>
                <a:latin typeface="Monotype Corsiva" pitchFamily="66" charset="0"/>
              </a:rPr>
              <a:t>Епіграф</a:t>
            </a:r>
            <a:endParaRPr lang="ru-RU" sz="5400" b="1" cap="none" spc="0" dirty="0">
              <a:ln/>
              <a:solidFill>
                <a:srgbClr val="339933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2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40"/>
                            </p:stCondLst>
                            <p:childTnLst>
                              <p:par>
                                <p:cTn id="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"/>
                            </p:stCondLst>
                            <p:childTnLst>
                              <p:par>
                                <p:cTn id="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00"/>
                            </p:stCondLst>
                            <p:childTnLst>
                              <p:par>
                                <p:cTn id="4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00"/>
                            </p:stCondLst>
                            <p:childTnLst>
                              <p:par>
                                <p:cTn id="5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40"/>
                            </p:stCondLst>
                            <p:childTnLst>
                              <p:par>
                                <p:cTn id="5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20"/>
                            </p:stCondLst>
                            <p:childTnLst>
                              <p:par>
                                <p:cTn id="6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Зеленый русский лес, лето, лес, природа, россия, лучи солнца, деревья, зеленые, лето - Зеленый русский лес, ле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332656"/>
            <a:ext cx="8605877" cy="6192688"/>
          </a:xfrm>
          <a:prstGeom prst="rect">
            <a:avLst/>
          </a:prstGeom>
          <a:noFill/>
        </p:spPr>
      </p:pic>
      <p:pic>
        <p:nvPicPr>
          <p:cNvPr id="34820" name="Picture 4" descr="http://photo.i.ua/js/get_photo/3647031/2/0/800/533/2/?scode=-7360514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646364" cy="626469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568952" cy="5361459"/>
          </a:xfrm>
        </p:spPr>
        <p:txBody>
          <a:bodyPr/>
          <a:lstStyle/>
          <a:p>
            <a:r>
              <a:rPr lang="uk-UA" b="1" dirty="0" smtClean="0">
                <a:solidFill>
                  <a:srgbClr val="FFFF00"/>
                </a:solidFill>
              </a:rPr>
              <a:t>За підрахунками вчених, за один сонячний день гектар лісу поглинає з повітря 120-280 кг вуглекислого газу і виділяє 180-200 кг кисню. Одне дерево середньої величини виробляє достатню для дихання трьох людей кількість кисню. Гектар хвойного лісу затримує 40 тонн пилу, а листяного — 100 тонн. 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://io.ua/23379573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8640960" cy="6494222"/>
          </a:xfrm>
          <a:prstGeom prst="rect">
            <a:avLst/>
          </a:prstGeom>
          <a:noFill/>
        </p:spPr>
      </p:pic>
      <p:pic>
        <p:nvPicPr>
          <p:cNvPr id="35846" name="Picture 6" descr="вырубка лес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140968"/>
            <a:ext cx="8661125" cy="350100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9512" y="116632"/>
            <a:ext cx="8784976" cy="302433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Щорічно постійними лісокористувачами заготовлюється близько 900 тис. м</a:t>
            </a:r>
            <a:r>
              <a:rPr lang="uk-UA" sz="3600" baseline="30000" dirty="0" smtClean="0"/>
              <a:t>3</a:t>
            </a:r>
            <a:r>
              <a:rPr lang="uk-UA" sz="3600" dirty="0" smtClean="0"/>
              <a:t> деревини (51,3% її приросту ). Знайдіть приріст  лісу і результат округліть до одиниць тисяч.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3140968"/>
            <a:ext cx="8784976" cy="352839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39752" y="3140968"/>
            <a:ext cx="43977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Розв’язання: 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251520" y="3876437"/>
            <a:ext cx="894988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3800" b="1" i="0" u="none" strike="noStrike" normalizeH="0" baseline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ea typeface="Times New Roman" pitchFamily="18" charset="0"/>
              </a:rPr>
              <a:t>900 : 0,513  = </a:t>
            </a:r>
            <a:r>
              <a:rPr lang="uk-UA" sz="3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ea typeface="Times New Roman" pitchFamily="18" charset="0"/>
              </a:rPr>
              <a:t>1754,386 =1754 (тис.м</a:t>
            </a:r>
            <a:r>
              <a:rPr lang="uk-UA" sz="3800" b="1" baseline="300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ea typeface="Times New Roman" pitchFamily="18" charset="0"/>
              </a:rPr>
              <a:t>3</a:t>
            </a:r>
            <a:r>
              <a:rPr lang="uk-UA" sz="3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ea typeface="Times New Roman" pitchFamily="18" charset="0"/>
              </a:rPr>
              <a:t>) </a:t>
            </a:r>
            <a:endParaRPr kumimoji="0" lang="uk-UA" sz="3800" b="1" i="0" u="none" strike="noStrike" normalizeH="0" baseline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" pitchFamily="34" charset="0"/>
            </a:endParaRP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467544" y="5206643"/>
            <a:ext cx="49004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</a:rPr>
              <a:t>Відповідь: 1754 тис. м</a:t>
            </a:r>
            <a:r>
              <a:rPr kumimoji="0" lang="uk-UA" sz="3600" b="1" i="0" u="none" strike="noStrike" cap="none" normalizeH="0" baseline="3000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</a:rPr>
              <a:t>3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35847" grpId="0"/>
      <p:bldP spid="358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332656"/>
            <a:ext cx="8496944" cy="4525963"/>
          </a:xfrm>
        </p:spPr>
        <p:txBody>
          <a:bodyPr>
            <a:normAutofit/>
          </a:bodyPr>
          <a:lstStyle/>
          <a:p>
            <a:r>
              <a:rPr lang="uk-UA" b="1" dirty="0" smtClean="0"/>
              <a:t>Для виготовлення 1 тонни </a:t>
            </a:r>
            <a:r>
              <a:rPr lang="uk-UA" b="1" dirty="0" err="1" smtClean="0"/>
              <a:t>папіру</a:t>
            </a:r>
            <a:r>
              <a:rPr lang="uk-UA" b="1" dirty="0" smtClean="0"/>
              <a:t> потрібно 5,6м</a:t>
            </a:r>
            <a:r>
              <a:rPr lang="uk-UA" b="1" baseline="30000" dirty="0" smtClean="0"/>
              <a:t>3</a:t>
            </a:r>
            <a:r>
              <a:rPr lang="uk-UA" b="1" dirty="0" smtClean="0"/>
              <a:t> деревини. Якщо врахувати, що середній об’єм одного дерева – 0,33 м</a:t>
            </a:r>
            <a:r>
              <a:rPr lang="uk-UA" b="1" baseline="30000" dirty="0" smtClean="0"/>
              <a:t>3</a:t>
            </a:r>
            <a:r>
              <a:rPr lang="uk-UA" b="1" dirty="0" smtClean="0"/>
              <a:t>, то для виробництва 1 тонни </a:t>
            </a:r>
            <a:r>
              <a:rPr lang="uk-UA" b="1" dirty="0" err="1" smtClean="0"/>
              <a:t>папіру</a:t>
            </a:r>
            <a:r>
              <a:rPr lang="uk-UA" b="1" dirty="0" smtClean="0"/>
              <a:t> необхідно 17 дерев. За останні 20 років попит на папір збільшився з 92 до 208 мільйонів тонн на рік. На скільки відсотків збільшився попит на папір? Результат округліть до одиниць.</a:t>
            </a:r>
          </a:p>
          <a:p>
            <a:endParaRPr lang="ru-RU" dirty="0"/>
          </a:p>
        </p:txBody>
      </p:sp>
      <p:pic>
        <p:nvPicPr>
          <p:cNvPr id="4" name="Picture 33" descr="4720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509120"/>
            <a:ext cx="201622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book2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085184"/>
            <a:ext cx="123825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book1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5013176"/>
            <a:ext cx="160667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220072" y="404664"/>
            <a:ext cx="3456384" cy="706090"/>
          </a:xfrm>
        </p:spPr>
        <p:txBody>
          <a:bodyPr>
            <a:normAutofit fontScale="90000"/>
          </a:bodyPr>
          <a:lstStyle/>
          <a:p>
            <a:r>
              <a:rPr lang="uk-UA" sz="4900" b="1" dirty="0" smtClean="0">
                <a:latin typeface="Monotype Corsiva" pitchFamily="66" charset="0"/>
              </a:rPr>
              <a:t>Розв’язання:</a:t>
            </a:r>
            <a:endParaRPr lang="ru-RU" dirty="0"/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95536" y="958170"/>
            <a:ext cx="541205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2C2C2C"/>
                </a:solidFill>
                <a:effectLst/>
                <a:latin typeface="Arial" pitchFamily="34" charset="0"/>
                <a:ea typeface="Times New Roman" pitchFamily="18" charset="0"/>
              </a:rPr>
              <a:t>1)  208 : 92 • 100 = 226%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467544" y="1606242"/>
            <a:ext cx="51734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2C2C2C"/>
                </a:solidFill>
                <a:effectLst/>
                <a:latin typeface="Arial" pitchFamily="34" charset="0"/>
                <a:ea typeface="Times New Roman" pitchFamily="18" charset="0"/>
              </a:rPr>
              <a:t>2) 226% - 100% = 116%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539552" y="2264768"/>
            <a:ext cx="447128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</a:rPr>
              <a:t>Відповідь:  </a:t>
            </a:r>
            <a:r>
              <a:rPr kumimoji="0" lang="uk-UA" sz="4400" b="1" i="0" u="none" strike="noStrike" cap="none" normalizeH="0" baseline="0" dirty="0" smtClean="0">
                <a:ln>
                  <a:noFill/>
                </a:ln>
                <a:effectLst/>
                <a:latin typeface="Monotype Corsiva" pitchFamily="66" charset="0"/>
                <a:ea typeface="Times New Roman" pitchFamily="18" charset="0"/>
              </a:rPr>
              <a:t>на</a:t>
            </a: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</a:rPr>
              <a:t>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2C2C2C"/>
                </a:solidFill>
                <a:effectLst/>
                <a:latin typeface="Arial" pitchFamily="34" charset="0"/>
                <a:ea typeface="Times New Roman" pitchFamily="18" charset="0"/>
              </a:rPr>
              <a:t>116% 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7893" name="Picture 5" descr="http://elites-montage.com.ua/images/img0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4149080"/>
            <a:ext cx="3546085" cy="2411339"/>
          </a:xfrm>
          <a:prstGeom prst="rect">
            <a:avLst/>
          </a:prstGeom>
          <a:noFill/>
        </p:spPr>
      </p:pic>
      <p:pic>
        <p:nvPicPr>
          <p:cNvPr id="37895" name="Picture 7" descr="http://elites-montage.com.ua/images/img0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140968"/>
            <a:ext cx="4129868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8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889" grpId="0"/>
      <p:bldP spid="37890" grpId="0"/>
      <p:bldP spid="3789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20" name="Picture 8" descr="http://mousosh6nf.narod.ru/library/img_another/b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420888"/>
            <a:ext cx="6667500" cy="412432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23728" y="3861048"/>
            <a:ext cx="2793504" cy="233712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uk-UA" dirty="0" smtClean="0"/>
              <a:t>60 кг </a:t>
            </a:r>
            <a:r>
              <a:rPr lang="uk-UA" dirty="0" err="1" smtClean="0"/>
              <a:t>папіру</a:t>
            </a:r>
            <a:r>
              <a:rPr lang="uk-UA" dirty="0" smtClean="0"/>
              <a:t>, зібраного як макулатура збереже  одне дерево</a:t>
            </a:r>
            <a:endParaRPr lang="ru-RU" dirty="0"/>
          </a:p>
        </p:txBody>
      </p:sp>
      <p:pic>
        <p:nvPicPr>
          <p:cNvPr id="38914" name="Picture 2" descr="прием бумаги Оренбур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3140196" cy="2088232"/>
          </a:xfrm>
          <a:prstGeom prst="rect">
            <a:avLst/>
          </a:prstGeom>
          <a:noFill/>
        </p:spPr>
      </p:pic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3419933" y="332656"/>
            <a:ext cx="5295873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Кожна  перероблена тонна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зберігає в середньому 17 дерев.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То скільки дерев ми зможемо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зберегти, якщо весь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використаний папір </a:t>
            </a:r>
            <a:r>
              <a:rPr lang="uk-UA" sz="2800" b="1" dirty="0" smtClean="0"/>
              <a:t>208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/>
              <a:t>мільйонів тонн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 за рік здамо до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 макулатури? 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332657"/>
            <a:ext cx="8229600" cy="2520280"/>
          </a:xfrm>
        </p:spPr>
        <p:txBody>
          <a:bodyPr/>
          <a:lstStyle/>
          <a:p>
            <a:r>
              <a:rPr lang="uk-UA" b="1" dirty="0" smtClean="0"/>
              <a:t>Розв’язання: </a:t>
            </a:r>
            <a:endParaRPr lang="ru-RU" b="1" dirty="0" smtClean="0"/>
          </a:p>
          <a:p>
            <a:pPr lvl="0"/>
            <a:r>
              <a:rPr lang="uk-UA" b="1" dirty="0" smtClean="0"/>
              <a:t>208000000  • 17 = 3536000000(дерев) – стільки  дерев збережемо</a:t>
            </a:r>
            <a:endParaRPr lang="ru-RU" b="1" dirty="0" smtClean="0"/>
          </a:p>
          <a:p>
            <a:r>
              <a:rPr lang="uk-UA" b="1" dirty="0" smtClean="0"/>
              <a:t>Відповідь: 3536000000 дерев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708920"/>
            <a:ext cx="763284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72604" y="2967335"/>
            <a:ext cx="77988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фізкультхвилинка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6" name="AutoShape 42"/>
          <p:cNvSpPr>
            <a:spLocks noChangeArrowheads="1"/>
          </p:cNvSpPr>
          <p:nvPr/>
        </p:nvSpPr>
        <p:spPr bwMode="auto">
          <a:xfrm rot="-194305">
            <a:off x="4421188" y="5945188"/>
            <a:ext cx="3105150" cy="496887"/>
          </a:xfrm>
          <a:prstGeom prst="cloudCallout">
            <a:avLst>
              <a:gd fmla="val -143514" name="adj1"/>
              <a:gd fmla="val 182440" name="adj2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ru-RU"/>
          </a:p>
        </p:txBody>
      </p:sp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1331913" y="333375"/>
            <a:ext cx="5545137" cy="1727200"/>
          </a:xfrm>
          <a:prstGeom prst="cloudCallout">
            <a:avLst>
              <a:gd fmla="val -21227" name="adj1"/>
              <a:gd fmla="val 38509" name="adj2"/>
            </a:avLst>
          </a:prstGeom>
          <a:solidFill>
            <a:srgbClr val="00008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274" name="Oval 10"/>
          <p:cNvSpPr>
            <a:spLocks noChangeArrowheads="1"/>
          </p:cNvSpPr>
          <p:nvPr/>
        </p:nvSpPr>
        <p:spPr bwMode="auto">
          <a:xfrm>
            <a:off x="2916238" y="1989138"/>
            <a:ext cx="144462" cy="576262"/>
          </a:xfrm>
          <a:prstGeom prst="ellipse">
            <a:avLst/>
          </a:prstGeom>
          <a:solidFill>
            <a:srgbClr val="000080"/>
          </a:solidFill>
          <a:ln w="9525">
            <a:noFill/>
            <a:round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1275" name="Oval 11"/>
          <p:cNvSpPr>
            <a:spLocks noChangeArrowheads="1"/>
          </p:cNvSpPr>
          <p:nvPr/>
        </p:nvSpPr>
        <p:spPr bwMode="auto">
          <a:xfrm>
            <a:off x="3635375" y="1989138"/>
            <a:ext cx="144463" cy="576262"/>
          </a:xfrm>
          <a:prstGeom prst="ellipse">
            <a:avLst/>
          </a:prstGeom>
          <a:solidFill>
            <a:srgbClr val="000080"/>
          </a:solidFill>
          <a:ln w="9525">
            <a:noFill/>
            <a:round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1276" name="Oval 12"/>
          <p:cNvSpPr>
            <a:spLocks noChangeArrowheads="1"/>
          </p:cNvSpPr>
          <p:nvPr/>
        </p:nvSpPr>
        <p:spPr bwMode="auto">
          <a:xfrm>
            <a:off x="4572000" y="1268413"/>
            <a:ext cx="144463" cy="576262"/>
          </a:xfrm>
          <a:prstGeom prst="ellipse">
            <a:avLst/>
          </a:prstGeom>
          <a:solidFill>
            <a:srgbClr val="000080"/>
          </a:solidFill>
          <a:ln w="9525">
            <a:noFill/>
            <a:round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1277" name="Oval 13"/>
          <p:cNvSpPr>
            <a:spLocks noChangeArrowheads="1"/>
          </p:cNvSpPr>
          <p:nvPr/>
        </p:nvSpPr>
        <p:spPr bwMode="auto">
          <a:xfrm flipH="1" rot="20368429">
            <a:off x="6011863" y="1628775"/>
            <a:ext cx="144462" cy="431800"/>
          </a:xfrm>
          <a:prstGeom prst="ellipse">
            <a:avLst/>
          </a:prstGeom>
          <a:solidFill>
            <a:srgbClr val="000080"/>
          </a:solidFill>
          <a:ln w="9525">
            <a:noFill/>
            <a:round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pic>
        <p:nvPicPr>
          <p:cNvPr descr="kalendula_kopija" id="11280" name="Picture 16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"/>
          <a:stretch>
            <a:fillRect/>
          </a:stretch>
        </p:blipFill>
        <p:spPr bwMode="auto">
          <a:xfrm>
            <a:off x="2411413" y="5048250"/>
            <a:ext cx="1296987" cy="1296988"/>
          </a:xfrm>
          <a:prstGeom prst="rect">
            <a:avLst/>
          </a:prstGeom>
          <a:noFill/>
        </p:spPr>
      </p:pic>
      <p:pic>
        <p:nvPicPr>
          <p:cNvPr descr="kalendula_kopija" id="11281" name="Picture 17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"/>
          <a:stretch>
            <a:fillRect/>
          </a:stretch>
        </p:blipFill>
        <p:spPr bwMode="auto">
          <a:xfrm>
            <a:off x="5003800" y="4292600"/>
            <a:ext cx="1081088" cy="1081088"/>
          </a:xfrm>
          <a:prstGeom prst="rect">
            <a:avLst/>
          </a:prstGeom>
          <a:noFill/>
        </p:spPr>
      </p:pic>
      <p:pic>
        <p:nvPicPr>
          <p:cNvPr descr="kalendula_kopija" id="11282" name="Picture 18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"/>
          <a:stretch>
            <a:fillRect/>
          </a:stretch>
        </p:blipFill>
        <p:spPr bwMode="auto">
          <a:xfrm>
            <a:off x="7019925" y="4941888"/>
            <a:ext cx="1296988" cy="1296987"/>
          </a:xfrm>
          <a:prstGeom prst="rect">
            <a:avLst/>
          </a:prstGeom>
          <a:noFill/>
        </p:spPr>
      </p:pic>
      <p:pic>
        <p:nvPicPr>
          <p:cNvPr descr="kalendula_kopija" id="11284" name="Picture 20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8"/>
          <a:stretch>
            <a:fillRect/>
          </a:stretch>
        </p:blipFill>
        <p:spPr bwMode="auto">
          <a:xfrm>
            <a:off x="755650" y="4437063"/>
            <a:ext cx="938213" cy="938212"/>
          </a:xfrm>
          <a:prstGeom prst="rect">
            <a:avLst/>
          </a:prstGeom>
          <a:noFill/>
        </p:spPr>
      </p:pic>
      <p:sp>
        <p:nvSpPr>
          <p:cNvPr id="11288" name="Oval 24"/>
          <p:cNvSpPr>
            <a:spLocks noChangeArrowheads="1"/>
          </p:cNvSpPr>
          <p:nvPr/>
        </p:nvSpPr>
        <p:spPr bwMode="auto">
          <a:xfrm>
            <a:off x="5292725" y="1196975"/>
            <a:ext cx="792163" cy="792163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1289" name="Oval 25"/>
          <p:cNvSpPr>
            <a:spLocks noChangeArrowheads="1"/>
          </p:cNvSpPr>
          <p:nvPr/>
        </p:nvSpPr>
        <p:spPr bwMode="auto">
          <a:xfrm rot="1009340">
            <a:off x="5360988" y="2009775"/>
            <a:ext cx="142875" cy="1152525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1290" name="Oval 26"/>
          <p:cNvSpPr>
            <a:spLocks noChangeArrowheads="1"/>
          </p:cNvSpPr>
          <p:nvPr/>
        </p:nvSpPr>
        <p:spPr bwMode="auto">
          <a:xfrm rot="2878885">
            <a:off x="4837113" y="1681163"/>
            <a:ext cx="142875" cy="115252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1291" name="Oval 27"/>
          <p:cNvSpPr>
            <a:spLocks noChangeArrowheads="1"/>
          </p:cNvSpPr>
          <p:nvPr/>
        </p:nvSpPr>
        <p:spPr bwMode="auto">
          <a:xfrm rot="5400000">
            <a:off x="4571207" y="980281"/>
            <a:ext cx="144462" cy="1152525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1292" name="Oval 28"/>
          <p:cNvSpPr>
            <a:spLocks noChangeArrowheads="1"/>
          </p:cNvSpPr>
          <p:nvPr/>
        </p:nvSpPr>
        <p:spPr bwMode="auto">
          <a:xfrm rot="7475587">
            <a:off x="4818856" y="391319"/>
            <a:ext cx="144463" cy="115252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1293" name="Oval 29"/>
          <p:cNvSpPr>
            <a:spLocks noChangeArrowheads="1"/>
          </p:cNvSpPr>
          <p:nvPr/>
        </p:nvSpPr>
        <p:spPr bwMode="auto">
          <a:xfrm rot="10800000">
            <a:off x="5508625" y="0"/>
            <a:ext cx="142875" cy="1152525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1294" name="Oval 30"/>
          <p:cNvSpPr>
            <a:spLocks noChangeArrowheads="1"/>
          </p:cNvSpPr>
          <p:nvPr/>
        </p:nvSpPr>
        <p:spPr bwMode="auto">
          <a:xfrm rot="12761602">
            <a:off x="6096000" y="76200"/>
            <a:ext cx="142875" cy="115252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1295" name="Oval 31"/>
          <p:cNvSpPr>
            <a:spLocks noChangeArrowheads="1"/>
          </p:cNvSpPr>
          <p:nvPr/>
        </p:nvSpPr>
        <p:spPr bwMode="auto">
          <a:xfrm rot="14269747">
            <a:off x="6550819" y="486569"/>
            <a:ext cx="144463" cy="1152525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1296" name="Oval 32"/>
          <p:cNvSpPr>
            <a:spLocks noChangeArrowheads="1"/>
          </p:cNvSpPr>
          <p:nvPr/>
        </p:nvSpPr>
        <p:spPr bwMode="auto">
          <a:xfrm rot="16200000">
            <a:off x="6732588" y="1052513"/>
            <a:ext cx="142875" cy="115252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1298" name="Oval 34"/>
          <p:cNvSpPr>
            <a:spLocks noChangeArrowheads="1"/>
          </p:cNvSpPr>
          <p:nvPr/>
        </p:nvSpPr>
        <p:spPr bwMode="auto">
          <a:xfrm rot="-2457754">
            <a:off x="6497638" y="1725613"/>
            <a:ext cx="142875" cy="1152525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11299" name="Oval 35"/>
          <p:cNvSpPr>
            <a:spLocks noChangeArrowheads="1"/>
          </p:cNvSpPr>
          <p:nvPr/>
        </p:nvSpPr>
        <p:spPr bwMode="auto">
          <a:xfrm rot="-717174">
            <a:off x="5938838" y="2044700"/>
            <a:ext cx="142875" cy="115252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pic>
        <p:nvPicPr>
          <p:cNvPr id="11300" name="Picture 36">
            <a:hlinkClick action="ppaction://media" r:id=""/>
          </p:cNvPr>
          <p:cNvPicPr>
            <a:picLocks noChangeArrowheads="1" noChangeAspect="1" noRot="1"/>
          </p:cNvPicPr>
          <p:nvPr>
            <a:wavAudioFile name="002.wav" r:embed="rId1"/>
          </p:nvPr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descr="rose125" id="11301" name="Picture 37"/>
          <p:cNvPicPr>
            <a:picLocks noChangeArrowheads="1" noChangeAspect="1"/>
          </p:cNvPicPr>
          <p:nvPr/>
        </p:nvPicPr>
        <p:blipFill>
          <a:blip cstate="print"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tretch>
            <a:fillRect/>
          </a:stretch>
        </p:blipFill>
        <p:spPr bwMode="auto">
          <a:xfrm rot="9148495">
            <a:off x="4859338" y="4221163"/>
            <a:ext cx="1119187" cy="1039812"/>
          </a:xfrm>
          <a:prstGeom prst="rect">
            <a:avLst/>
          </a:prstGeom>
          <a:noFill/>
        </p:spPr>
      </p:pic>
      <p:pic>
        <p:nvPicPr>
          <p:cNvPr descr="rose125" id="11302" name="Picture 38"/>
          <p:cNvPicPr>
            <a:picLocks noChangeArrowheads="1" noChangeAspect="1"/>
          </p:cNvPicPr>
          <p:nvPr/>
        </p:nvPicPr>
        <p:blipFill>
          <a:blip cstate="print"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tretch>
            <a:fillRect/>
          </a:stretch>
        </p:blipFill>
        <p:spPr bwMode="auto">
          <a:xfrm rot="37385947">
            <a:off x="931863" y="4189412"/>
            <a:ext cx="1119188" cy="1039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6"/>
                                        <p:tgtEl>
                                          <p:spTgt spid="113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fill="hold" grpId="1" id="7" nodePh="1" nodeType="withEffect" presetClass="entr" presetID="2" presetSubtype="1">
                                  <p:stCondLst>
                                    <p:cond delay="0"/>
                                  </p:stCondLst>
                                  <p:endCondLst>
                                    <p:cond delay="0" evt="begin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end="4294967295" st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9"/>
                                        <p:tgtEl>
                                          <p:spTgt spid="11266">
                                            <p:txEl>
                                              <p:charRg end="4294967295" st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10"/>
                                        <p:tgtEl>
                                          <p:spTgt spid="11266">
                                            <p:txEl>
                                              <p:charRg end="4294967295" st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2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4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2000"/>
                            </p:stCondLst>
                            <p:childTnLst>
                              <p:par>
                                <p:cTn accel="50000" decel="50000" fill="hold" grpId="1" id="16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44444E-6 L -0.12605 0.43056 " pathEditMode="relative" ptsTypes="AA" rAng="0">
                                      <p:cBhvr>
                                        <p:cTn dur="500" fill="hold" id="17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215"/>
                                    </p:animMotion>
                                  </p:childTnLst>
                                </p:cTn>
                              </p:par>
                              <p:par>
                                <p:cTn fill="hold" grpId="2" id="18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500" fill="hold" id="19"/>
                                        <p:tgtEl>
                                          <p:spTgt spid="1127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2500"/>
                            </p:stCondLst>
                            <p:childTnLst>
                              <p:par>
                                <p:cTn fill="hold" grpId="3" id="21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 id="22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4">
                            <p:stCondLst>
                              <p:cond delay="3500"/>
                            </p:stCondLst>
                            <p:childTnLst>
                              <p:par>
                                <p:cTn fill="hold" grpId="0" id="2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7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4500"/>
                            </p:stCondLst>
                            <p:childTnLst>
                              <p:par>
                                <p:cTn accel="50000" decel="50000" fill="hold" grpId="1" id="29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06285 0.51435 " pathEditMode="relative" ptsTypes="AA" rAng="0">
                                      <p:cBhvr>
                                        <p:cTn dur="1000" fill="hold" id="30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" y="257"/>
                                    </p:animMotion>
                                  </p:childTnLst>
                                </p:cTn>
                              </p:par>
                              <p:par>
                                <p:cTn fill="hold" grpId="2" id="31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1000" fill="hold" id="32"/>
                                        <p:tgtEl>
                                          <p:spTgt spid="1127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3">
                            <p:stCondLst>
                              <p:cond delay="5500"/>
                            </p:stCondLst>
                            <p:childTnLst>
                              <p:par>
                                <p:cTn fill="hold" grpId="3" id="34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 id="35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7">
                            <p:stCondLst>
                              <p:cond delay="6500"/>
                            </p:stCondLst>
                            <p:childTnLst>
                              <p:par>
                                <p:cTn fill="hold" grpId="1" id="38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40"/>
                                        <p:tgtEl>
                                          <p:spTgt spid="1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2" id="41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42"/>
                                        <p:tgtEl>
                                          <p:spTgt spid="113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3">
                            <p:stCondLst>
                              <p:cond delay="8500"/>
                            </p:stCondLst>
                            <p:childTnLst>
                              <p:par>
                                <p:cTn fill="hold" id="44" nodeType="afterEffect" presetClass="entr" presetID="10" presetSubtype="0" repeatCount="4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46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7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1000" fill="hold" id="48"/>
                                        <p:tgtEl>
                                          <p:spTgt spid="112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9">
                            <p:stCondLst>
                              <p:cond delay="12500"/>
                            </p:stCondLst>
                            <p:childTnLst>
                              <p:par>
                                <p:cTn fill="hold" grpId="0" id="50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52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accel="50000" decel="50000" fill="hold" grpId="1" id="53" nodeType="with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85185E-6 L 0.09462 0.49375 " pathEditMode="relative" ptsTypes="AA" rAng="0">
                                      <p:cBhvr>
                                        <p:cTn dur="1000" fill="hold" id="54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247"/>
                                    </p:animMotion>
                                  </p:childTnLst>
                                </p:cTn>
                              </p:par>
                              <p:par>
                                <p:cTn fill="hold" grpId="2" id="55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1000" fill="hold" id="56"/>
                                        <p:tgtEl>
                                          <p:spTgt spid="1127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7">
                            <p:stCondLst>
                              <p:cond delay="13500"/>
                            </p:stCondLst>
                            <p:childTnLst>
                              <p:par>
                                <p:cTn fill="hold" grpId="3" id="58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 id="59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1">
                            <p:stCondLst>
                              <p:cond delay="14500"/>
                            </p:stCondLst>
                            <p:childTnLst>
                              <p:par>
                                <p:cTn fill="hold" id="62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64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65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1000" fill="hold" id="66"/>
                                        <p:tgtEl>
                                          <p:spTgt spid="11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7">
                            <p:stCondLst>
                              <p:cond delay="15500"/>
                            </p:stCondLst>
                            <p:childTnLst>
                              <p:par>
                                <p:cTn fill="hold" grpId="0" id="68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1">
                            <p:stCondLst>
                              <p:cond delay="16500"/>
                            </p:stCondLst>
                            <p:childTnLst>
                              <p:par>
                                <p:cTn accel="50000" decel="50000" fill="hold" grpId="1" id="72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 L 0.16545 0.55648 " pathEditMode="relative" ptsTypes="AA" rAng="0">
                                      <p:cBhvr>
                                        <p:cTn dur="1000" fill="hold" id="73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278"/>
                                    </p:animMotion>
                                  </p:childTnLst>
                                </p:cTn>
                              </p:par>
                              <p:par>
                                <p:cTn fill="hold" grpId="2" id="74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1000" fill="hold" id="75"/>
                                        <p:tgtEl>
                                          <p:spTgt spid="1127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6">
                            <p:stCondLst>
                              <p:cond delay="17500"/>
                            </p:stCondLst>
                            <p:childTnLst>
                              <p:par>
                                <p:cTn fill="hold" grpId="3" id="77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 id="78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9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0">
                            <p:stCondLst>
                              <p:cond delay="18500"/>
                            </p:stCondLst>
                            <p:childTnLst>
                              <p:par>
                                <p:cTn fill="hold" id="81" nodeType="afterEffect" presetClass="entr" presetID="10" presetSubtype="0" repeatCount="4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83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4">
                            <p:stCondLst>
                              <p:cond delay="22500"/>
                            </p:stCondLst>
                            <p:childTnLst>
                              <p:par>
                                <p:cTn fill="hold" id="8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87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8">
                            <p:stCondLst>
                              <p:cond delay="23500"/>
                            </p:stCondLst>
                            <p:childTnLst>
                              <p:par>
                                <p:cTn fill="hold" grpId="0" id="89" nodeType="after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90"/>
                                        <p:tgtEl>
                                          <p:spTgt spid="1126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1">
                            <p:stCondLst>
                              <p:cond delay="25500"/>
                            </p:stCondLst>
                            <p:childTnLst>
                              <p:par>
                                <p:cTn fill="hold" grpId="2" id="92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 id="93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94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5">
                            <p:stCondLst>
                              <p:cond delay="26500"/>
                            </p:stCondLst>
                            <p:childTnLst>
                              <p:par>
                                <p:cTn fill="hold" grpId="0" id="96" nodeType="afterEffect" presetClass="entr" presetID="10" presetSubtype="0" repeatCount="4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98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9">
                            <p:stCondLst>
                              <p:cond delay="30500"/>
                            </p:stCondLst>
                            <p:childTnLst>
                              <p:par>
                                <p:cTn fill="hold" grpId="0" id="100" nodeType="afterEffect" presetClass="entr" presetID="10" presetSubtype="0" repeatCount="2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02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3">
                            <p:stCondLst>
                              <p:cond delay="32500"/>
                            </p:stCondLst>
                            <p:childTnLst>
                              <p:par>
                                <p:cTn fill="hold" grpId="0" id="104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06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7">
                            <p:stCondLst>
                              <p:cond delay="33500"/>
                            </p:stCondLst>
                            <p:childTnLst>
                              <p:par>
                                <p:cTn fill="hold" grpId="0" id="108" nodeType="afterEffect" presetClass="entr" presetID="10" presetSubtype="0" repeatCount="2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1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1">
                            <p:stCondLst>
                              <p:cond delay="35500"/>
                            </p:stCondLst>
                            <p:childTnLst>
                              <p:par>
                                <p:cTn fill="hold" grpId="0" id="112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14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5">
                            <p:stCondLst>
                              <p:cond delay="36500"/>
                            </p:stCondLst>
                            <p:childTnLst>
                              <p:par>
                                <p:cTn fill="hold" grpId="0" id="116" nodeType="afterEffect" presetClass="entr" presetID="10" presetSubtype="0" repeatCount="2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18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9">
                            <p:stCondLst>
                              <p:cond delay="38500"/>
                            </p:stCondLst>
                            <p:childTnLst>
                              <p:par>
                                <p:cTn fill="hold" grpId="0" id="120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22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3">
                            <p:stCondLst>
                              <p:cond delay="39500"/>
                            </p:stCondLst>
                            <p:childTnLst>
                              <p:par>
                                <p:cTn fill="hold" grpId="0" id="124" nodeType="afterEffect" presetClass="entr" presetID="10" presetSubtype="0" repeatCount="2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26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7">
                            <p:stCondLst>
                              <p:cond delay="41500"/>
                            </p:stCondLst>
                            <p:childTnLst>
                              <p:par>
                                <p:cTn fill="hold" grpId="0" id="128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3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1">
                            <p:stCondLst>
                              <p:cond delay="42500"/>
                            </p:stCondLst>
                            <p:childTnLst>
                              <p:par>
                                <p:cTn fill="hold" grpId="0" id="132" nodeType="afterEffect" presetClass="entr" presetID="10" presetSubtype="0" repeatCount="200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34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5">
                            <p:stCondLst>
                              <p:cond delay="44500"/>
                            </p:stCondLst>
                            <p:childTnLst>
                              <p:par>
                                <p:cTn fill="hold" grpId="0" id="136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38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39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140"/>
                                        <p:tgtEl>
                                          <p:spTgt spid="1130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1">
                            <p:stCondLst>
                              <p:cond delay="46500"/>
                            </p:stCondLst>
                            <p:childTnLst>
                              <p:par>
                                <p:cTn fill="hold" id="142" nodeType="afterEffect" presetClass="entr" presetID="2" presetSubtype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 fill="hold" id="144"/>
                                        <p:tgtEl>
                                          <p:spTgt spid="11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0" fill="hold" id="145"/>
                                        <p:tgtEl>
                                          <p:spTgt spid="11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6">
                            <p:stCondLst>
                              <p:cond delay="49500"/>
                            </p:stCondLst>
                            <p:childTnLst>
                              <p:par>
                                <p:cTn fill="hold" id="147" nodeType="afterEffect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000" fill="hold" id="149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000" fill="hold" id="150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1">
                            <p:stCondLst>
                              <p:cond delay="52500"/>
                            </p:stCondLst>
                            <p:childTnLst>
                              <p:par>
                                <p:cTn accel="50000" decel="50000" fill="hold" id="152" nodeType="afterEffect" presetClass="path" presetID="63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7407E-6 L 0.21094 0.12848 " pathEditMode="relative" ptsTypes="AA" rAng="0">
                                      <p:cBhvr>
                                        <p:cTn dur="3000" fill="hold" id="153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" y="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4">
                            <p:stCondLst>
                              <p:cond delay="55500"/>
                            </p:stCondLst>
                            <p:childTnLst>
                              <p:par>
                                <p:cTn accel="50000" decel="50000" fill="hold" id="155" nodeType="afterEffect" presetClass="path" presetID="63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111E-6 L 0.24601 0.14491 " pathEditMode="relative" ptsTypes="AA" rAng="0">
                                      <p:cBhvr>
                                        <p:cTn dur="3000" fill="hold" id="156"/>
                                        <p:tgtEl>
                                          <p:spTgt spid="11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" y="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showWhenStopped="0">
                <p:cTn display="0" fill="hold" id="157" repeatCount="2000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1300"/>
                </p:tgtEl>
              </p:cMediaNode>
            </p:audio>
          </p:childTnLst>
        </p:cTn>
      </p:par>
    </p:tnLst>
    <p:bldLst>
      <p:bldP animBg="1" grpId="0" spid="11306"/>
      <p:bldP animBg="1" grpId="1" spid="11306"/>
      <p:bldP animBg="1" grpId="2" spid="11306"/>
      <p:bldP animBg="1" grpId="0" spid="11266"/>
      <p:bldP grpId="1" spid="11266"/>
      <p:bldP animBg="1" grpId="2" spid="11266"/>
      <p:bldP animBg="1" grpId="0" spid="11274"/>
      <p:bldP animBg="1" grpId="1" spid="11274"/>
      <p:bldP animBg="1" grpId="2" spid="11274"/>
      <p:bldP animBg="1" grpId="3" spid="11274"/>
      <p:bldP animBg="1" grpId="0" spid="11275"/>
      <p:bldP animBg="1" grpId="1" spid="11275"/>
      <p:bldP animBg="1" grpId="2" spid="11275"/>
      <p:bldP animBg="1" grpId="3" spid="11275"/>
      <p:bldP animBg="1" grpId="0" spid="11276"/>
      <p:bldP animBg="1" grpId="1" spid="11276"/>
      <p:bldP animBg="1" grpId="2" spid="11276"/>
      <p:bldP animBg="1" grpId="3" spid="11276"/>
      <p:bldP animBg="1" grpId="0" spid="11277"/>
      <p:bldP animBg="1" grpId="1" spid="11277"/>
      <p:bldP animBg="1" grpId="2" spid="11277"/>
      <p:bldP animBg="1" grpId="3" spid="11277"/>
      <p:bldP animBg="1" grpId="0" spid="11288"/>
      <p:bldP animBg="1" grpId="0" spid="11289"/>
      <p:bldP animBg="1" grpId="0" spid="11290"/>
      <p:bldP animBg="1" grpId="0" spid="11291"/>
      <p:bldP animBg="1" grpId="0" spid="11292"/>
      <p:bldP animBg="1" grpId="0" spid="11293"/>
      <p:bldP animBg="1" grpId="0" spid="11294"/>
      <p:bldP animBg="1" grpId="0" spid="11295"/>
      <p:bldP animBg="1" grpId="0" spid="11296"/>
      <p:bldP animBg="1" grpId="0" spid="11298"/>
      <p:bldP animBg="1" grpId="0" spid="11299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748679"/>
          </a:xfrm>
        </p:spPr>
        <p:txBody>
          <a:bodyPr>
            <a:normAutofit/>
          </a:bodyPr>
          <a:lstStyle/>
          <a:p>
            <a:r>
              <a:rPr lang="uk-UA" dirty="0" smtClean="0"/>
              <a:t>Як  змінилося  довкілля нашого селища? 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95536" y="1124744"/>
            <a:ext cx="8229600" cy="1540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Які порушення навколишнього середовища ви можете назвати?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4" descr="Загрязнение гидросфер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76872"/>
            <a:ext cx="4500563" cy="3376613"/>
          </a:xfrm>
          <a:prstGeom prst="rect">
            <a:avLst/>
          </a:prstGeom>
          <a:noFill/>
        </p:spPr>
      </p:pic>
      <p:pic>
        <p:nvPicPr>
          <p:cNvPr id="7" name="Picture 5" descr="речка загрязненн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2060575"/>
            <a:ext cx="3094038" cy="4321175"/>
          </a:xfrm>
          <a:prstGeom prst="rect">
            <a:avLst/>
          </a:prstGeom>
          <a:noFill/>
        </p:spPr>
      </p:pic>
      <p:pic>
        <p:nvPicPr>
          <p:cNvPr id="8" name="Picture 7" descr="f05_a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60648"/>
            <a:ext cx="835292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cs606018.vk.me/v606018253/2a01/yKizTNNgo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089" y="692696"/>
            <a:ext cx="8711971" cy="5833071"/>
          </a:xfrm>
          <a:prstGeom prst="rect">
            <a:avLst/>
          </a:prstGeom>
          <a:noFill/>
        </p:spPr>
      </p:pic>
      <p:pic>
        <p:nvPicPr>
          <p:cNvPr id="5" name="Picture 7" descr="20080204_15281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7"/>
            <a:ext cx="8496944" cy="638214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FFFF00"/>
                </a:solidFill>
              </a:rPr>
              <a:t>Часто стали люди сміття викидати,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uk-UA" dirty="0" smtClean="0">
                <a:solidFill>
                  <a:srgbClr val="FFFF00"/>
                </a:solidFill>
              </a:rPr>
              <a:t>Про місця відходів забули подбати.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uk-UA" dirty="0" smtClean="0">
                <a:solidFill>
                  <a:srgbClr val="FFFF00"/>
                </a:solidFill>
              </a:rPr>
              <a:t>Байдужість вже стала сестрою буття,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uk-UA" dirty="0" smtClean="0">
                <a:solidFill>
                  <a:srgbClr val="FFFF00"/>
                </a:solidFill>
              </a:rPr>
              <a:t>Задумайтесь, люди, де діти сміття.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2-конечная звезда 3"/>
          <p:cNvSpPr/>
          <p:nvPr/>
        </p:nvSpPr>
        <p:spPr>
          <a:xfrm>
            <a:off x="2483768" y="476672"/>
            <a:ext cx="4896544" cy="1857388"/>
          </a:xfrm>
          <a:prstGeom prst="star32">
            <a:avLst/>
          </a:prstGeom>
          <a:ln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Настрій</a:t>
            </a:r>
            <a:endParaRPr lang="en-US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Picture 2" descr="ANd9GcR128sDj5-o3AcptfSC-RjXuvbkhVfRfAILMshoWsMKBXPSR1fuL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214686"/>
            <a:ext cx="219076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Сумний смай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3071810"/>
            <a:ext cx="1682751" cy="1682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m_35bd2d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3786190"/>
            <a:ext cx="2108691" cy="223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трелка вниз 7"/>
          <p:cNvSpPr/>
          <p:nvPr/>
        </p:nvSpPr>
        <p:spPr>
          <a:xfrm rot="2111121">
            <a:off x="3286116" y="2357430"/>
            <a:ext cx="484632" cy="978408"/>
          </a:xfrm>
          <a:prstGeom prst="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>
            <a:off x="4714876" y="2571744"/>
            <a:ext cx="484632" cy="1285884"/>
          </a:xfrm>
          <a:prstGeom prst="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 rot="19226264">
            <a:off x="6042521" y="2328266"/>
            <a:ext cx="484632" cy="978408"/>
          </a:xfrm>
          <a:prstGeom prst="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43042" y="4929198"/>
            <a:ext cx="150019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веселий</a:t>
            </a:r>
            <a:endParaRPr lang="ru-RU" sz="20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72330" y="4857760"/>
            <a:ext cx="1500198" cy="369332"/>
          </a:xfrm>
          <a:prstGeom prst="rect">
            <a:avLst/>
          </a:prstGeom>
        </p:spPr>
        <p:txBody>
          <a:bodyPr wrap="none">
            <a:prstTxWarp prst="textChevronInverted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сумний</a:t>
            </a:r>
            <a:endParaRPr lang="ru-RU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67944" y="5733256"/>
            <a:ext cx="2143140" cy="369332"/>
          </a:xfrm>
          <a:prstGeom prst="rect">
            <a:avLst/>
          </a:prstGeom>
        </p:spPr>
        <p:txBody>
          <a:bodyPr wrap="none">
            <a:prstTxWarp prst="textChevronInverted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розгублений</a:t>
            </a:r>
            <a:endParaRPr lang="ru-RU" b="1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5"/>
            <a:ext cx="8712968" cy="2304256"/>
          </a:xfrm>
        </p:spPr>
        <p:txBody>
          <a:bodyPr>
            <a:normAutofit fontScale="92500" lnSpcReduction="10000"/>
          </a:bodyPr>
          <a:lstStyle/>
          <a:p>
            <a:r>
              <a:rPr lang="uk-UA" b="1" dirty="0" smtClean="0"/>
              <a:t>Сміття дійсно стало монстром цивілізації. Підраховано, що на кожного з нас витрачається 20 т сировини на рік, щоправда, 97 % від якої йде </a:t>
            </a:r>
            <a:r>
              <a:rPr lang="uk-UA" b="1" dirty="0" smtClean="0"/>
              <a:t>...у</a:t>
            </a:r>
            <a:r>
              <a:rPr lang="uk-UA" b="1" dirty="0" smtClean="0"/>
              <a:t> </a:t>
            </a:r>
            <a:r>
              <a:rPr lang="uk-UA" b="1" dirty="0" smtClean="0"/>
              <a:t>відходи. Скільки тонн сировини йде у відходи ?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835696" y="3068960"/>
            <a:ext cx="496855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Розв’язання: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20 : 100 · 97= 19,4 ( т)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Відповідь: 19,4 тонн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2896"/>
            <a:ext cx="5832648" cy="3886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cs617623.vk.me/v617623253/8781/s3rZPEhYvN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5026" y="260648"/>
            <a:ext cx="6883033" cy="4608512"/>
          </a:xfrm>
          <a:prstGeom prst="rect">
            <a:avLst/>
          </a:prstGeom>
          <a:noFill/>
        </p:spPr>
      </p:pic>
      <p:pic>
        <p:nvPicPr>
          <p:cNvPr id="40964" name="Picture 4" descr="http://cs617623.vk.me/v617623253/81f9/_HTY2lQFo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988840"/>
            <a:ext cx="6776118" cy="453692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43608" y="1916832"/>
            <a:ext cx="724037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Як можна покращити </a:t>
            </a:r>
          </a:p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довкілля там, </a:t>
            </a:r>
          </a:p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 ми живемо?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600" b="1" dirty="0" smtClean="0">
                <a:latin typeface="+mn-lt"/>
              </a:rPr>
              <a:t>Оберіть те, що робите чи можете зробити саме ви для збереження довкілля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4464496"/>
          </a:xfrm>
        </p:spPr>
        <p:txBody>
          <a:bodyPr>
            <a:normAutofit fontScale="77500" lnSpcReduction="20000"/>
          </a:bodyPr>
          <a:lstStyle/>
          <a:p>
            <a:r>
              <a:rPr lang="uk-UA" sz="3600" dirty="0" smtClean="0"/>
              <a:t>а)    Здавати макулатуру для переробки.</a:t>
            </a:r>
            <a:endParaRPr lang="ru-RU" sz="3600" dirty="0" smtClean="0"/>
          </a:p>
          <a:p>
            <a:r>
              <a:rPr lang="uk-UA" sz="3600" dirty="0" smtClean="0"/>
              <a:t>б)    Вимикати світло, виходячи з кімнати.</a:t>
            </a:r>
            <a:endParaRPr lang="ru-RU" sz="3600" dirty="0" smtClean="0"/>
          </a:p>
          <a:p>
            <a:r>
              <a:rPr lang="uk-UA" sz="3600" dirty="0" smtClean="0"/>
              <a:t>в)    Не залишати сміття після відпочинку на природі.</a:t>
            </a:r>
            <a:endParaRPr lang="ru-RU" sz="3600" dirty="0" smtClean="0"/>
          </a:p>
          <a:p>
            <a:r>
              <a:rPr lang="uk-UA" sz="3600" dirty="0" smtClean="0"/>
              <a:t>г)    Надійно закручувати водопровідні крани.</a:t>
            </a:r>
            <a:endParaRPr lang="ru-RU" sz="3600" dirty="0" smtClean="0"/>
          </a:p>
          <a:p>
            <a:r>
              <a:rPr lang="uk-UA" sz="3600" dirty="0" smtClean="0"/>
              <a:t> ґ) Встановити контейнери для різних видів відходів.</a:t>
            </a:r>
            <a:endParaRPr lang="ru-RU" sz="3600" dirty="0" smtClean="0"/>
          </a:p>
          <a:p>
            <a:r>
              <a:rPr lang="uk-UA" sz="3600" dirty="0" smtClean="0"/>
              <a:t>д)    Побудувати вітрову електростанцію.</a:t>
            </a:r>
            <a:endParaRPr lang="ru-RU" sz="3600" dirty="0" smtClean="0"/>
          </a:p>
          <a:p>
            <a:r>
              <a:rPr lang="uk-UA" sz="3600" dirty="0" smtClean="0"/>
              <a:t>е)    Очищати стічні води місцевого підприємства.</a:t>
            </a:r>
            <a:endParaRPr lang="ru-RU" sz="3600" dirty="0" smtClean="0"/>
          </a:p>
          <a:p>
            <a:r>
              <a:rPr lang="uk-UA" sz="3600" dirty="0" smtClean="0"/>
              <a:t> є) Не рвати пролісків та інших квітів у весняному лісі.</a:t>
            </a:r>
            <a:endParaRPr lang="ru-RU" sz="3600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589240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/>
              <a:t>Поясніть, чому інші заходи потребують допомоги дорослих.</a:t>
            </a:r>
            <a:endParaRPr lang="ru-RU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051720" y="404664"/>
            <a:ext cx="67687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9900"/>
              </a:buClr>
              <a:buSzTx/>
              <a:buFont typeface="Wingdings" pitchFamily="2" charset="2"/>
              <a:buChar char="q"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Сьогодні на уроці я дізнався…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9900"/>
              </a:buClr>
              <a:buSzTx/>
              <a:buFont typeface="Wingdings" pitchFamily="2" charset="2"/>
              <a:buChar char="q"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Я навчився….</a:t>
            </a:r>
            <a:endParaRPr lang="ru-RU" sz="4000" b="1" dirty="0" smtClean="0">
              <a:latin typeface="Monotype Corsiva" pitchFamily="66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9900"/>
              </a:buClr>
              <a:buSzTx/>
              <a:buFont typeface="Wingdings" pitchFamily="2" charset="2"/>
              <a:buChar char="q"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Мені хочеться і далі вчитися,тому що….</a:t>
            </a:r>
            <a:endParaRPr kumimoji="0" lang="uk-UA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051720" y="620688"/>
            <a:ext cx="676875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9900"/>
              </a:buClr>
              <a:buSzTx/>
              <a:buFont typeface="Wingdings" pitchFamily="2" charset="2"/>
              <a:buChar char="q"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Кожне завдання оцінювалося по 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два 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бали. Підрахуйте свої бали и виставте собі оцінку в щоденник.</a:t>
            </a:r>
            <a:endParaRPr kumimoji="0" lang="uk-UA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2-конечная звезда 3"/>
          <p:cNvSpPr/>
          <p:nvPr/>
        </p:nvSpPr>
        <p:spPr>
          <a:xfrm>
            <a:off x="2483768" y="476672"/>
            <a:ext cx="4896544" cy="1857388"/>
          </a:xfrm>
          <a:prstGeom prst="star32">
            <a:avLst/>
          </a:prstGeom>
          <a:ln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Настрій</a:t>
            </a:r>
            <a:endParaRPr lang="en-US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Picture 2" descr="ANd9GcR128sDj5-o3AcptfSC-RjXuvbkhVfRfAILMshoWsMKBXPSR1fuL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214686"/>
            <a:ext cx="219076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Сумний смай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3071810"/>
            <a:ext cx="1682751" cy="1682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m_35bd2d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3786190"/>
            <a:ext cx="2108691" cy="223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трелка вниз 7"/>
          <p:cNvSpPr/>
          <p:nvPr/>
        </p:nvSpPr>
        <p:spPr>
          <a:xfrm rot="2111121">
            <a:off x="3286116" y="2357430"/>
            <a:ext cx="484632" cy="978408"/>
          </a:xfrm>
          <a:prstGeom prst="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>
            <a:off x="4714876" y="2571744"/>
            <a:ext cx="484632" cy="1285884"/>
          </a:xfrm>
          <a:prstGeom prst="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 rot="19226264">
            <a:off x="6042521" y="2328266"/>
            <a:ext cx="484632" cy="978408"/>
          </a:xfrm>
          <a:prstGeom prst="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43042" y="4929198"/>
            <a:ext cx="150019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веселий</a:t>
            </a:r>
            <a:endParaRPr lang="ru-RU" sz="20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72330" y="4857760"/>
            <a:ext cx="1500198" cy="369332"/>
          </a:xfrm>
          <a:prstGeom prst="rect">
            <a:avLst/>
          </a:prstGeom>
        </p:spPr>
        <p:txBody>
          <a:bodyPr wrap="none">
            <a:prstTxWarp prst="textChevronInverted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сумний</a:t>
            </a:r>
            <a:endParaRPr lang="ru-RU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67944" y="5733256"/>
            <a:ext cx="2143140" cy="369332"/>
          </a:xfrm>
          <a:prstGeom prst="rect">
            <a:avLst/>
          </a:prstGeom>
        </p:spPr>
        <p:txBody>
          <a:bodyPr wrap="none">
            <a:prstTxWarp prst="textChevronInverted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розгублений</a:t>
            </a:r>
            <a:endParaRPr lang="ru-RU" b="1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/>
      <p:bldP spid="12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16832"/>
            <a:ext cx="8373616" cy="1872208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Створити  в програмі </a:t>
            </a:r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</a:rPr>
              <a:t>Paint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 або намалювати листівку на захист навколишнього середовища.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44466" y="548680"/>
            <a:ext cx="625042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Домашнє</a:t>
            </a:r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66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завдання</a:t>
            </a:r>
            <a:endParaRPr lang="ru-RU" sz="6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352928" cy="632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1844824"/>
          <a:ext cx="8136900" cy="45485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</a:tblGrid>
              <a:tr h="567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67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70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23528" y="404664"/>
            <a:ext cx="83688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Як називається одна сота числа?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24057" y="332656"/>
            <a:ext cx="753886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Скільки відсотків становить </a:t>
            </a:r>
          </a:p>
          <a:p>
            <a:pPr algn="ctr"/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вся величина? 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39552" y="1844824"/>
          <a:ext cx="8136900" cy="45485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</a:tblGrid>
              <a:tr h="567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І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Д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К</a:t>
                      </a:r>
                      <a:endParaRPr lang="ru-RU" sz="3200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67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70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39552" y="1844824"/>
          <a:ext cx="8136900" cy="463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</a:tblGrid>
              <a:tr h="567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І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Д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К</a:t>
                      </a:r>
                      <a:endParaRPr lang="ru-RU" sz="3200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79512" y="260648"/>
            <a:ext cx="877855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3.Як називається річка, що протікає </a:t>
            </a:r>
          </a:p>
          <a:p>
            <a:pPr algn="ctr"/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нашим селищем? 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39552" y="1844824"/>
          <a:ext cx="8136900" cy="463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</a:tblGrid>
              <a:tr h="567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І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Д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К</a:t>
                      </a:r>
                      <a:endParaRPr lang="ru-RU" sz="3200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187624" y="260648"/>
            <a:ext cx="67831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4.Установа, де найчастіше </a:t>
            </a:r>
          </a:p>
          <a:p>
            <a:pPr algn="ctr"/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використовуються відсотки 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39552" y="1844824"/>
          <a:ext cx="8136900" cy="463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  <a:gridCol w="904100"/>
              </a:tblGrid>
              <a:tr h="5670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І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Д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К</a:t>
                      </a:r>
                      <a:endParaRPr lang="ru-RU" sz="3200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Т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Б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Н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/>
                        <a:t>К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831038" y="332656"/>
            <a:ext cx="52176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5.Чим ми дихаємо? </a:t>
            </a:r>
            <a:endParaRPr lang="ru-RU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3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4F4F4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0.xml><?xml version="1.0" encoding="utf-8"?>
<a:themeOverride xmlns:a="http://schemas.openxmlformats.org/drawingml/2006/main">
  <a:clrScheme name="Солнцестояние">
    <a:dk1>
      <a:sysClr val="windowText" lastClr="000000"/>
    </a:dk1>
    <a:lt1>
      <a:sysClr val="window" lastClr="F4F4F4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11.xml><?xml version="1.0" encoding="utf-8"?>
<a:themeOverride xmlns:a="http://schemas.openxmlformats.org/drawingml/2006/main">
  <a:clrScheme name="Другая 2">
    <a:dk1>
      <a:sysClr val="windowText" lastClr="000000"/>
    </a:dk1>
    <a:lt1>
      <a:sysClr val="window" lastClr="F4F4F4"/>
    </a:lt1>
    <a:dk2>
      <a:srgbClr val="B13F9A"/>
    </a:dk2>
    <a:lt2>
      <a:srgbClr val="F4E7ED"/>
    </a:lt2>
    <a:accent1>
      <a:srgbClr val="009900"/>
    </a:accent1>
    <a:accent2>
      <a:srgbClr val="92D050"/>
    </a:accent2>
    <a:accent3>
      <a:srgbClr val="FFEBA3"/>
    </a:accent3>
    <a:accent4>
      <a:srgbClr val="F9B639"/>
    </a:accent4>
    <a:accent5>
      <a:srgbClr val="92D050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2.xml><?xml version="1.0" encoding="utf-8"?>
<a:themeOverride xmlns:a="http://schemas.openxmlformats.org/drawingml/2006/main">
  <a:clrScheme name="Солнцестояние">
    <a:dk1>
      <a:sysClr val="windowText" lastClr="000000"/>
    </a:dk1>
    <a:lt1>
      <a:sysClr val="window" lastClr="F4F4F4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13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4F4F4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4F4F4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4F4F4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4F4F4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5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4F4F4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6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4F4F4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7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4F4F4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8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4F4F4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9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4F4F4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836</Words>
  <Application>Microsoft Office PowerPoint</Application>
  <PresentationFormat>Экран (4:3)</PresentationFormat>
  <Paragraphs>309</Paragraphs>
  <Slides>36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Розв’язання:</vt:lpstr>
      <vt:lpstr>Слайд 18</vt:lpstr>
      <vt:lpstr>Розв’язання:</vt:lpstr>
      <vt:lpstr>Слайд 20</vt:lpstr>
      <vt:lpstr>Слайд 21</vt:lpstr>
      <vt:lpstr>Слайд 22</vt:lpstr>
      <vt:lpstr>Розв’язання:</vt:lpstr>
      <vt:lpstr>Слайд 24</vt:lpstr>
      <vt:lpstr>Слайд 25</vt:lpstr>
      <vt:lpstr>Слайд 26</vt:lpstr>
      <vt:lpstr>Слайд 27</vt:lpstr>
      <vt:lpstr>Слайд 28</vt:lpstr>
      <vt:lpstr>Часто стали люди сміття викидати, Про місця відходів забули подбати. Байдужість вже стала сестрою буття, Задумайтесь, люди, де діти сміття. </vt:lpstr>
      <vt:lpstr>Слайд 30</vt:lpstr>
      <vt:lpstr>Слайд 31</vt:lpstr>
      <vt:lpstr>Оберіть те, що робите чи можете зробити саме ви для збереження довкілля.</vt:lpstr>
      <vt:lpstr>Слайд 33</vt:lpstr>
      <vt:lpstr>Слайд 34</vt:lpstr>
      <vt:lpstr>Слайд 35</vt:lpstr>
      <vt:lpstr>Слайд 36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Admin</cp:lastModifiedBy>
  <cp:revision>46</cp:revision>
  <dcterms:created xsi:type="dcterms:W3CDTF">2013-08-23T08:38:35Z</dcterms:created>
  <dcterms:modified xsi:type="dcterms:W3CDTF">2014-05-18T13:16:16Z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1655853</vt:lpwstr>
  </property>
  <property fmtid="{D5CDD505-2E9C-101B-9397-08002B2CF9AE}" name="NXPowerLiteVersion" pid="3">
    <vt:lpwstr>D4.1.4</vt:lpwstr>
  </property>
</Properties>
</file>