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openxmlformats-officedocument.presentationml.notesSlide+xml" PartName="/ppt/notesSlides/notesSlide1.xml"/>
  <Override ContentType="application/vnd.openxmlformats-officedocument.drawingml.chart+xml" PartName="/ppt/charts/chart2.xml"/>
  <Override ContentType="application/vnd.openxmlformats-officedocument.drawingml.chart+xml" PartName="/ppt/charts/chart3.xml"/>
  <Override ContentType="application/vnd.openxmlformats-officedocument.drawingml.chart+xml" PartName="/ppt/charts/chart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8" r:id="rId1"/>
  </p:sldMasterIdLst>
  <p:notesMasterIdLst>
    <p:notesMasterId r:id="rId27"/>
  </p:notesMasterIdLst>
  <p:sldIdLst>
    <p:sldId id="319" r:id="rId2"/>
    <p:sldId id="257" r:id="rId3"/>
    <p:sldId id="265" r:id="rId4"/>
    <p:sldId id="320" r:id="rId5"/>
    <p:sldId id="311" r:id="rId6"/>
    <p:sldId id="286" r:id="rId7"/>
    <p:sldId id="288" r:id="rId8"/>
    <p:sldId id="289" r:id="rId9"/>
    <p:sldId id="287" r:id="rId10"/>
    <p:sldId id="291" r:id="rId11"/>
    <p:sldId id="290" r:id="rId12"/>
    <p:sldId id="310" r:id="rId13"/>
    <p:sldId id="308" r:id="rId14"/>
    <p:sldId id="292" r:id="rId15"/>
    <p:sldId id="309" r:id="rId16"/>
    <p:sldId id="293" r:id="rId17"/>
    <p:sldId id="321" r:id="rId18"/>
    <p:sldId id="312" r:id="rId19"/>
    <p:sldId id="307" r:id="rId20"/>
    <p:sldId id="270" r:id="rId21"/>
    <p:sldId id="266" r:id="rId22"/>
    <p:sldId id="271" r:id="rId23"/>
    <p:sldId id="280" r:id="rId24"/>
    <p:sldId id="317" r:id="rId25"/>
    <p:sldId id="31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70965048881447E-2"/>
          <c:y val="2.1951537179700976E-2"/>
          <c:w val="0.88914644148293387"/>
          <c:h val="0.67441271665183677"/>
        </c:manualLayout>
      </c:layout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57983232"/>
        <c:axId val="157983792"/>
      </c:barChart>
      <c:catAx>
        <c:axId val="15798323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157983792"/>
        <c:crosses val="autoZero"/>
        <c:auto val="1"/>
        <c:lblAlgn val="ctr"/>
        <c:lblOffset val="100"/>
        <c:noMultiLvlLbl val="0"/>
      </c:catAx>
      <c:valAx>
        <c:axId val="157983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798323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lang="ru-RU"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ln w="28575">
              <a:noFill/>
            </a:ln>
          </c:spPr>
          <c:invertIfNegative val="0"/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987712"/>
        <c:axId val="157988272"/>
      </c:barChart>
      <c:stockChart>
        <c:ser>
          <c:idx val="1"/>
          <c:order val="1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  <c:smooth val="0"/>
        </c:ser>
        <c:ser>
          <c:idx val="2"/>
          <c:order val="2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  <c:smooth val="0"/>
        </c:ser>
        <c:ser>
          <c:idx val="3"/>
          <c:order val="3"/>
          <c:spPr>
            <a:ln w="28575">
              <a:noFill/>
            </a:ln>
          </c:spPr>
          <c:marker>
            <c:symbol val="dot"/>
            <c:size val="5"/>
          </c:marker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axId val="158377808"/>
        <c:axId val="158377248"/>
      </c:stockChart>
      <c:catAx>
        <c:axId val="157987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7988272"/>
        <c:crosses val="autoZero"/>
        <c:auto val="1"/>
        <c:lblAlgn val="ctr"/>
        <c:lblOffset val="100"/>
        <c:noMultiLvlLbl val="0"/>
      </c:catAx>
      <c:valAx>
        <c:axId val="157988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7987712"/>
        <c:crosses val="autoZero"/>
        <c:crossBetween val="between"/>
      </c:valAx>
      <c:valAx>
        <c:axId val="15837724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8377808"/>
        <c:crosses val="max"/>
        <c:crossBetween val="between"/>
      </c:valAx>
      <c:catAx>
        <c:axId val="158377808"/>
        <c:scaling>
          <c:orientation val="minMax"/>
        </c:scaling>
        <c:delete val="1"/>
        <c:axPos val="b"/>
        <c:majorTickMark val="out"/>
        <c:minorTickMark val="none"/>
        <c:tickLblPos val="nextTo"/>
        <c:crossAx val="158377248"/>
        <c:crosses val="autoZero"/>
        <c:auto val="1"/>
        <c:lblAlgn val="ctr"/>
        <c:lblOffset val="100"/>
        <c:noMultiLvlLbl val="0"/>
      </c:catAx>
    </c:plotArea>
    <c:legend>
      <c:legendPos val="r"/>
      <c:layout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tockChart>
        <c:ser>
          <c:idx val="0"/>
          <c:order val="0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  <c:smooth val="0"/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  <c:smooth val="0"/>
        </c:ser>
        <c:ser>
          <c:idx val="2"/>
          <c:order val="2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  <c:smooth val="0"/>
        </c:ser>
        <c:ser>
          <c:idx val="3"/>
          <c:order val="3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upDownBars>
          <c:gapWidth val="150"/>
          <c:upBars/>
          <c:downBars/>
        </c:upDownBars>
        <c:axId val="158381728"/>
        <c:axId val="158382288"/>
      </c:stockChart>
      <c:catAx>
        <c:axId val="1583817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8382288"/>
        <c:crosses val="autoZero"/>
        <c:auto val="1"/>
        <c:lblAlgn val="ctr"/>
        <c:lblOffset val="100"/>
        <c:noMultiLvlLbl val="0"/>
      </c:catAx>
      <c:valAx>
        <c:axId val="158382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83817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ubbleChart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58383968"/>
        <c:axId val="158384528"/>
      </c:bubbleChart>
      <c:valAx>
        <c:axId val="158383968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8384528"/>
        <c:crosses val="autoZero"/>
        <c:crossBetween val="midCat"/>
      </c:valAx>
      <c:valAx>
        <c:axId val="158384528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5838396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B217F-29ED-410F-B42D-34F139EC56D2}" type="datetimeFigureOut">
              <a:rPr lang="ru-RU" smtClean="0"/>
              <a:t>14.07.2014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15F4C-5844-4D9C-A512-6681BE38D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86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515F4C-5844-4D9C-A512-6681BE38D3A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47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FA38C76-628D-49B8-8CD2-7856722F5C4D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194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2F45-E4E9-420A-B88A-701FEA0C031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12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2F45-E4E9-420A-B88A-701FEA0C0319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275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2F45-E4E9-420A-B88A-701FEA0C031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614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2F45-E4E9-420A-B88A-701FEA0C031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984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2F45-E4E9-420A-B88A-701FEA0C031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502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2F45-E4E9-420A-B88A-701FEA0C0319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44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921F-5544-42DE-8681-9C303B4F1B4B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523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D5C0-CB08-4568-BDDA-42BEEEDD475D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210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1CA7B-A7D5-4CC6-BFCE-E72C8CB000D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807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58666-8680-48F9-86FE-7A8A6CA2AD57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36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0C6C-20BB-40B8-8980-BACA03623B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48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5C0FB-A8A8-4667-8E88-8A682AC8261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23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162B-75DC-4414-A92E-14C141D7CE69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62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1F7CE-CB60-44CE-A709-2C295DC880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74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D56E-1066-40ED-A802-888EB23995F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2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18FBD-286C-4274-9EA2-4651AA01FE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24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descr="SD-PanelContent.png" id="8" name="Picture 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cap="flat"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Content-UniformTrim.png" id="10" name="Picture 9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descr="HDRibbonContent-UniformTrim.png" id="11" name="Picture 10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dirty="0" lang="ru-RU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ru-RU" smtClean="0"/>
              <a:t>Вчитель інформатики Великосорочинської санаторної школи-інтернату </a:t>
            </a:r>
            <a:endParaRPr dirty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B9B2F45-E4E9-420A-B88A-701FEA0C0319}" type="slidenum">
              <a:rPr lang="ru-RU" smtClean="0"/>
              <a:pPr/>
              <a:t>‹#›</a:t>
            </a:fld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2380157642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</p:sldLayoutIdLst>
  <p:hf dt="0" hdr="0" sldNum="0"/>
  <p:txStyles>
    <p:titleStyle>
      <a:lvl1pPr algn="ctr" defTabSz="457200" eaLnBrk="1" hangingPunct="1" latinLnBrk="0" rtl="0">
        <a:spcBef>
          <a:spcPct val="0"/>
        </a:spcBef>
        <a:buNone/>
        <a:defRPr cap="none" kern="1200" sz="4000">
          <a:ln cmpd="sng" w="3175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0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8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6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9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AutoShape 3"/>
          <p:cNvSpPr>
            <a:spLocks noGrp="1" noChangeAspect="1" noChangeArrowheads="1"/>
          </p:cNvSpPr>
          <p:nvPr>
            <p:ph idx="1"/>
          </p:nvPr>
        </p:nvSpPr>
        <p:spPr>
          <a:xfrm>
            <a:off x="755576" y="462632"/>
            <a:ext cx="7772400" cy="892175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          5.  Діаграма з областями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52736"/>
            <a:ext cx="6696744" cy="529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1907704" y="548680"/>
            <a:ext cx="4805876" cy="928694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6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 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Точкова діаграма.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  <a:endParaRPr lang="uk-UA" sz="2000" b="1" dirty="0">
              <a:latin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3960440" cy="27180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42" y="3426742"/>
            <a:ext cx="4352362" cy="2813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7. Біржова діаграма. 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16430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00562" y="3643314"/>
          <a:ext cx="4286248" cy="260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404664"/>
            <a:ext cx="8401080" cy="793733"/>
          </a:xfrm>
        </p:spPr>
        <p:txBody>
          <a:bodyPr/>
          <a:lstStyle/>
          <a:p>
            <a:pPr algn="l">
              <a:lnSpc>
                <a:spcPct val="50000"/>
              </a:lnSpc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</a:rPr>
              <a:t>8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. Поверхнева діаграма. </a:t>
            </a:r>
            <a:endParaRPr lang="uk-UA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84717"/>
            <a:ext cx="7704856" cy="5280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1376675" y="620688"/>
            <a:ext cx="7772400" cy="820738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9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  Кільцева діаграма. </a:t>
            </a:r>
            <a:endParaRPr lang="ru-RU" sz="2000" b="1" dirty="0">
              <a:latin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96752"/>
            <a:ext cx="7243138" cy="5097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32345" y="260648"/>
            <a:ext cx="6798734" cy="1303867"/>
          </a:xfrm>
        </p:spPr>
        <p:txBody>
          <a:bodyPr>
            <a:no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10. </a:t>
            </a:r>
            <a:r>
              <a:rPr lang="uk-UA" sz="3200" b="1" dirty="0" err="1" smtClean="0">
                <a:solidFill>
                  <a:schemeClr val="accent3">
                    <a:lumMod val="50000"/>
                  </a:schemeClr>
                </a:solidFill>
              </a:rPr>
              <a:t>Бульбашкова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 діаграма. 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571612"/>
          <a:ext cx="500066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855722" cy="4917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404813"/>
            <a:ext cx="7772400" cy="820737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8. Пелюсткова діаграма. </a:t>
            </a:r>
            <a:endParaRPr lang="uk-UA" sz="2000" b="1" dirty="0">
              <a:latin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3" y="1195219"/>
            <a:ext cx="7450465" cy="4970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34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sz="6600" b="1" dirty="0" smtClean="0">
                <a:solidFill>
                  <a:schemeClr val="accent3">
                    <a:lumMod val="50000"/>
                  </a:schemeClr>
                </a:solidFill>
              </a:rPr>
              <a:t>Етапи створення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6600" cap="none" dirty="0" smtClean="0">
                <a:solidFill>
                  <a:schemeClr val="accent3">
                    <a:lumMod val="50000"/>
                  </a:schemeClr>
                </a:solidFill>
              </a:rPr>
              <a:t>діаграми</a:t>
            </a:r>
            <a:endParaRPr lang="ru-RU" sz="6600" cap="none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521253"/>
            <a:ext cx="7772400" cy="785818"/>
          </a:xfrm>
        </p:spPr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1. Побудувати таблицю даних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07071"/>
            <a:ext cx="5832648" cy="509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600" y="1772816"/>
            <a:ext cx="7272808" cy="1515533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По</a:t>
            </a:r>
            <a:r>
              <a:rPr lang="uk-UA" sz="6000" b="1" dirty="0" smtClean="0">
                <a:solidFill>
                  <a:schemeClr val="accent3">
                    <a:lumMod val="50000"/>
                  </a:schemeClr>
                </a:solidFill>
              </a:rPr>
              <a:t>будова </a:t>
            </a:r>
            <a:r>
              <a:rPr lang="en-US" sz="60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US" sz="6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uk-UA" sz="6000" b="1" dirty="0" smtClean="0">
                <a:solidFill>
                  <a:schemeClr val="accent3">
                    <a:lumMod val="50000"/>
                  </a:schemeClr>
                </a:solidFill>
              </a:rPr>
              <a:t>діаграм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6000" b="1" dirty="0" smtClean="0">
                <a:solidFill>
                  <a:schemeClr val="accent3">
                    <a:lumMod val="50000"/>
                  </a:schemeClr>
                </a:solidFill>
              </a:rPr>
              <a:t>і графіків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99592" y="3429000"/>
            <a:ext cx="7786742" cy="2681302"/>
          </a:xfrm>
        </p:spPr>
        <p:txBody>
          <a:bodyPr>
            <a:noAutofit/>
          </a:bodyPr>
          <a:lstStyle/>
          <a:p>
            <a:r>
              <a:rPr lang="ru-RU" sz="5400" cap="none" dirty="0" smtClean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uk-UA" sz="5400" cap="none" dirty="0" smtClean="0">
                <a:solidFill>
                  <a:schemeClr val="accent3">
                    <a:lumMod val="50000"/>
                  </a:schemeClr>
                </a:solidFill>
              </a:rPr>
              <a:t>електронній</a:t>
            </a:r>
            <a:r>
              <a:rPr lang="ru-RU" sz="5400" cap="none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en-US" sz="5400" cap="none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uk-UA" sz="5400" cap="none" dirty="0" smtClean="0">
                <a:solidFill>
                  <a:schemeClr val="accent3">
                    <a:lumMod val="50000"/>
                  </a:schemeClr>
                </a:solidFill>
              </a:rPr>
              <a:t>таблиці</a:t>
            </a:r>
            <a:r>
              <a:rPr lang="ru-RU" sz="5400" cap="none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5400" cap="none" dirty="0" smtClean="0">
                <a:solidFill>
                  <a:schemeClr val="accent3">
                    <a:lumMod val="50000"/>
                  </a:schemeClr>
                </a:solidFill>
              </a:rPr>
              <a:t>MS Excel</a:t>
            </a:r>
            <a:endParaRPr lang="ru-RU" sz="5400" cap="none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6"/>
          <p:cNvSpPr>
            <a:spLocks noGrp="1" noChangeArrowheads="1"/>
          </p:cNvSpPr>
          <p:nvPr>
            <p:ph type="title"/>
          </p:nvPr>
        </p:nvSpPr>
        <p:spPr>
          <a:xfrm>
            <a:off x="827584" y="692696"/>
            <a:ext cx="7560840" cy="105726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2. Виділити необхідні для побудови діаграми дані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454" y="1628800"/>
            <a:ext cx="4991100" cy="4812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7" name="Rectangle 13"/>
          <p:cNvSpPr>
            <a:spLocks noGrp="1" noChangeArrowheads="1"/>
          </p:cNvSpPr>
          <p:nvPr>
            <p:ph type="title"/>
          </p:nvPr>
        </p:nvSpPr>
        <p:spPr>
          <a:xfrm>
            <a:off x="1187624" y="620688"/>
            <a:ext cx="7670086" cy="985822"/>
          </a:xfrm>
        </p:spPr>
        <p:txBody>
          <a:bodyPr>
            <a:noAutofit/>
          </a:bodyPr>
          <a:lstStyle/>
          <a:p>
            <a:pPr marL="985838" indent="-985838"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3. Вибрати інтерактивну вкладку   </a:t>
            </a:r>
            <a:r>
              <a:rPr lang="uk-UA" sz="3200" b="1" i="1" dirty="0" smtClean="0">
                <a:solidFill>
                  <a:schemeClr val="accent3">
                    <a:lumMod val="50000"/>
                  </a:schemeClr>
                </a:solidFill>
              </a:rPr>
              <a:t>Вставлення</a:t>
            </a:r>
            <a:endParaRPr lang="uk-UA" sz="3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1714480" y="4429132"/>
            <a:ext cx="72152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Обрати потрібний тип діаграми і натиснути відповідну кнопку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75"/>
          <a:stretch/>
        </p:blipFill>
        <p:spPr>
          <a:xfrm>
            <a:off x="165487" y="1782358"/>
            <a:ext cx="8676456" cy="1152128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5796136" y="2204864"/>
            <a:ext cx="1224136" cy="1800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404664"/>
            <a:ext cx="8699404" cy="120013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4</a:t>
            </a:r>
            <a:r>
              <a:rPr lang="uk-UA" sz="3600" b="1" dirty="0" smtClean="0">
                <a:solidFill>
                  <a:schemeClr val="accent3">
                    <a:lumMod val="50000"/>
                  </a:schemeClr>
                </a:solidFill>
              </a:rPr>
              <a:t>. Обрати вигляд діаграми з запропонованого набору</a:t>
            </a:r>
            <a:endParaRPr lang="uk-UA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" b="2"/>
          <a:stretch/>
        </p:blipFill>
        <p:spPr>
          <a:xfrm>
            <a:off x="1475656" y="1604800"/>
            <a:ext cx="5973299" cy="4685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692696"/>
            <a:ext cx="6798734" cy="785471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5. 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результаті  одержимо діаграму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4"/>
          <a:stretch/>
        </p:blipFill>
        <p:spPr>
          <a:xfrm>
            <a:off x="114848" y="1556792"/>
            <a:ext cx="8944286" cy="412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195" y="216742"/>
            <a:ext cx="6798734" cy="1303867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Діаграма містить такі елементи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731" y="1171087"/>
            <a:ext cx="285752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i="1" dirty="0" smtClean="0">
                <a:latin typeface="+mj-lt"/>
              </a:rPr>
              <a:t>область діаграми</a:t>
            </a:r>
            <a:endParaRPr lang="ru-RU" sz="2400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1171088"/>
            <a:ext cx="250033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i="1" dirty="0" smtClean="0">
                <a:latin typeface="+mj-lt"/>
              </a:rPr>
              <a:t>назва діаграми</a:t>
            </a:r>
            <a:endParaRPr lang="ru-RU" sz="2400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229" y="5534756"/>
            <a:ext cx="142986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i="1" dirty="0" smtClean="0">
                <a:latin typeface="+mj-lt"/>
              </a:rPr>
              <a:t>легенда</a:t>
            </a:r>
            <a:endParaRPr lang="ru-RU" sz="24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72330" y="3500438"/>
            <a:ext cx="192882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i="1" dirty="0" smtClean="0">
                <a:latin typeface="+mj-lt"/>
              </a:rPr>
              <a:t>Лінії сітки</a:t>
            </a:r>
            <a:endParaRPr lang="ru-RU" sz="24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714852"/>
            <a:ext cx="154766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i="1" dirty="0" smtClean="0">
                <a:latin typeface="+mj-lt"/>
              </a:rPr>
              <a:t>осі </a:t>
            </a:r>
            <a:r>
              <a:rPr lang="uk-UA" sz="2400" i="1" dirty="0" smtClean="0">
                <a:latin typeface="+mj-lt"/>
              </a:rPr>
              <a:t>діаграми</a:t>
            </a:r>
            <a:endParaRPr lang="ru-RU" sz="2400" i="1" dirty="0"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5554530"/>
            <a:ext cx="371477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i="1" dirty="0" smtClean="0">
                <a:latin typeface="+mj-lt"/>
              </a:rPr>
              <a:t>назви осей діаграми</a:t>
            </a:r>
            <a:endParaRPr lang="ru-RU" sz="24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480" y="1632753"/>
            <a:ext cx="5553155" cy="3735370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101195" y="2924944"/>
            <a:ext cx="734501" cy="7526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83568" y="1632752"/>
            <a:ext cx="720080" cy="3560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6588224" y="1632752"/>
            <a:ext cx="864096" cy="1400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652120" y="2420888"/>
            <a:ext cx="2247809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101195" y="3677554"/>
            <a:ext cx="87851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4500562" y="4217135"/>
            <a:ext cx="1727622" cy="13037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1691680" y="2564905"/>
            <a:ext cx="4536504" cy="29698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1187624" y="4869022"/>
            <a:ext cx="648072" cy="6431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69195" y="591044"/>
            <a:ext cx="9294849" cy="837282"/>
          </a:xfrm>
        </p:spPr>
        <p:txBody>
          <a:bodyPr>
            <a:normAutofit fontScale="92500" lnSpcReduction="20000"/>
          </a:bodyPr>
          <a:lstStyle/>
          <a:p>
            <a:pPr marL="1524000" indent="-1439863">
              <a:buFont typeface="Wingdings" pitchFamily="2" charset="2"/>
              <a:buNone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Діаграма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–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це представлення даних таблиці в графічному </a:t>
            </a:r>
            <a:endParaRPr lang="en-US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</a:endParaRPr>
          </a:p>
          <a:p>
            <a:pPr marL="1524000" indent="-1439863">
              <a:buFont typeface="Wingdings" pitchFamily="2" charset="2"/>
              <a:buNone/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вигляді, які використовуються для аналізу і порівняння даних.</a:t>
            </a:r>
            <a:endParaRPr lang="uk-UA" dirty="0">
              <a:solidFill>
                <a:schemeClr val="bg2">
                  <a:lumMod val="2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87440195"/>
              </p:ext>
            </p:extLst>
          </p:nvPr>
        </p:nvGraphicFramePr>
        <p:xfrm>
          <a:off x="4572000" y="1571612"/>
          <a:ext cx="435768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365952"/>
            <a:ext cx="3031986" cy="2637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91688"/>
            <a:ext cx="3456384" cy="25305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328" y="3999417"/>
            <a:ext cx="3311436" cy="22625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83089"/>
            <a:ext cx="3044245" cy="209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2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8000" b="1" dirty="0" smtClean="0">
                <a:solidFill>
                  <a:schemeClr val="accent3">
                    <a:lumMod val="50000"/>
                  </a:schemeClr>
                </a:solidFill>
              </a:rPr>
              <a:t>Типи</a:t>
            </a:r>
            <a:endParaRPr lang="uk-UA" sz="8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3357562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0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діаграм</a:t>
            </a:r>
            <a:endParaRPr lang="ru-RU" sz="8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285688" y="404664"/>
            <a:ext cx="8390768" cy="1301745"/>
          </a:xfrm>
        </p:spPr>
        <p:txBody>
          <a:bodyPr>
            <a:normAutofit fontScale="92500"/>
          </a:bodyPr>
          <a:lstStyle/>
          <a:p>
            <a:pPr lvl="0" indent="-80963"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1.   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Стовпчаста діаграма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Її доцільно створювати тоді коли потрібно порівняти значення кількох наборів даних, графічно зобразити відмінності значень одних наборів даних порівняно з іншими.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7056784" cy="4847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548680"/>
            <a:ext cx="8064896" cy="1071570"/>
          </a:xfrm>
        </p:spPr>
        <p:txBody>
          <a:bodyPr>
            <a:normAutofit fontScale="55000" lnSpcReduction="20000"/>
          </a:bodyPr>
          <a:lstStyle/>
          <a:p>
            <a:pPr indent="4763">
              <a:buFont typeface="Wingdings" pitchFamily="2" charset="2"/>
              <a:buNone/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2</a:t>
            </a:r>
            <a:r>
              <a:rPr lang="ru-RU" sz="45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  </a:t>
            </a:r>
            <a:r>
              <a:rPr lang="uk-UA" sz="45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Лінійчата діаграма </a:t>
            </a:r>
            <a:r>
              <a:rPr lang="ru-RU" sz="45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(г</a:t>
            </a:r>
            <a:r>
              <a:rPr lang="uk-UA" sz="45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рафік) </a:t>
            </a:r>
            <a:r>
              <a:rPr lang="uk-UA" sz="3200" b="1" dirty="0" smtClean="0">
                <a:solidFill>
                  <a:schemeClr val="bg2">
                    <a:lumMod val="10000"/>
                  </a:schemeClr>
                </a:solidFill>
              </a:rPr>
              <a:t>доцільно використовувати, якщо кількість даних у наборі досить велика, якщо потрібно відобразити динаміку зміни даних у часі, порівняти зміни кількох рядів даних.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40" y="1484784"/>
            <a:ext cx="6715078" cy="4783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404664"/>
            <a:ext cx="8352928" cy="1785926"/>
          </a:xfrm>
        </p:spPr>
        <p:txBody>
          <a:bodyPr>
            <a:normAutofit/>
          </a:bodyPr>
          <a:lstStyle/>
          <a:p>
            <a:pPr indent="-80963"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3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Секторна (кругова) діаграма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sz="2000" b="1" dirty="0" smtClean="0"/>
              <a:t>доцільно використовувати тоді, коли потрібно відобразити частини одного цілого. На кругову діаграму виводяться співвідношення показників, розміщених в одному рядку або стовпчику.</a:t>
            </a:r>
            <a:endParaRPr lang="ru-RU" sz="2000" b="1" dirty="0" smtClean="0"/>
          </a:p>
          <a:p>
            <a:pPr indent="-80963">
              <a:buFont typeface="Wingdings" pitchFamily="2" charset="2"/>
              <a:buNone/>
            </a:pPr>
            <a:endParaRPr lang="ru-RU" sz="2000" b="1" dirty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5760640" cy="4322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500002" y="476672"/>
            <a:ext cx="8643998" cy="954072"/>
          </a:xfrm>
        </p:spPr>
        <p:txBody>
          <a:bodyPr/>
          <a:lstStyle/>
          <a:p>
            <a:pPr indent="-80963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                4. Гістограма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</a:p>
          <a:p>
            <a:pPr indent="-80963">
              <a:buFont typeface="Wingdings" pitchFamily="2" charset="2"/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91" y="1219200"/>
            <a:ext cx="6938838" cy="501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1064</TotalTime>
  <Words>120</Words>
  <Application>Microsoft Office PowerPoint</Application>
  <PresentationFormat>Экран (4:3)</PresentationFormat>
  <Paragraphs>34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Презентация PowerPoint</vt:lpstr>
      <vt:lpstr>Побудова  діаграм і графіків</vt:lpstr>
      <vt:lpstr>Презентация PowerPoint</vt:lpstr>
      <vt:lpstr>Презентация PowerPoint</vt:lpstr>
      <vt:lpstr>Типи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7. Біржова діаграма. </vt:lpstr>
      <vt:lpstr>8. Поверхнева діаграма. </vt:lpstr>
      <vt:lpstr>Презентация PowerPoint</vt:lpstr>
      <vt:lpstr>10. Бульбашкова діаграма. </vt:lpstr>
      <vt:lpstr>Презентация PowerPoint</vt:lpstr>
      <vt:lpstr>Презентация PowerPoint</vt:lpstr>
      <vt:lpstr>Етапи створення</vt:lpstr>
      <vt:lpstr>1. Побудувати таблицю даних</vt:lpstr>
      <vt:lpstr>2. Виділити необхідні для побудови діаграми дані</vt:lpstr>
      <vt:lpstr>3. Вибрати інтерактивну вкладку   Вставлення</vt:lpstr>
      <vt:lpstr>4. Обрати вигляд діаграми з запропонованого набору</vt:lpstr>
      <vt:lpstr>5. В результаті  одержимо діаграму</vt:lpstr>
      <vt:lpstr>Діаграма містить такі елементи</vt:lpstr>
      <vt:lpstr>Презентация PowerPoint</vt:lpstr>
    </vt:vector>
  </TitlesOfParts>
  <Company>дом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Feldi</cp:lastModifiedBy>
  <cp:revision>157</cp:revision>
  <dcterms:created xsi:type="dcterms:W3CDTF">2008-11-04T06:50:41Z</dcterms:created>
  <dcterms:modified xsi:type="dcterms:W3CDTF">2014-07-14T14:16:30Z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2941287</vt:lpwstr>
  </property>
  <property fmtid="{D5CDD505-2E9C-101B-9397-08002B2CF9AE}" name="NXPowerLiteVersion" pid="3">
    <vt:lpwstr>D4.1.4</vt:lpwstr>
  </property>
</Properties>
</file>