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application/vnd.openxmlformats-officedocument.spreadsheetml.sheet" Extension="xlsx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drawingml.chart+xml" PartName="/ppt/charts/chart1.xml"/>
  <Override ContentType="application/vnd.openxmlformats-officedocument.drawingml.chart+xml" PartName="/ppt/charts/chart2.xml"/>
  <Override ContentType="application/vnd.openxmlformats-officedocument.themeOverride+xml" PartName="/ppt/theme/themeOverride1.xml"/>
  <Override ContentType="application/vnd.openxmlformats-officedocument.drawingml.chart+xml" PartName="/ppt/charts/chart3.xml"/>
  <Override ContentType="application/vnd.openxmlformats-officedocument.drawingml.chartshapes+xml" PartName="/ppt/drawings/drawing1.xml"/>
  <Override ContentType="application/vnd.openxmlformats-officedocument.drawingml.chart+xml" PartName="/ppt/charts/chart4.xml"/>
  <Override ContentType="application/vnd.openxmlformats-officedocument.drawingml.chart+xml" PartName="/ppt/charts/chart5.xml"/>
  <Override ContentType="application/vnd.openxmlformats-officedocument.drawingml.chart+xml" PartName="/ppt/charts/chart6.xml"/>
  <Override ContentType="application/vnd.openxmlformats-officedocument.drawingml.chart+xml" PartName="/ppt/charts/chart7.xml"/>
  <Override ContentType="application/vnd.openxmlformats-officedocument.drawingml.chart+xml" PartName="/ppt/charts/chart8.xml"/>
  <Override ContentType="application/vnd.openxmlformats-officedocument.drawingml.chart+xml" PartName="/ppt/charts/chart9.xml"/>
  <Override ContentType="application/vnd.openxmlformats-officedocument.drawingml.chart+xml" PartName="/ppt/charts/chart10.xml"/>
  <Override ContentType="application/vnd.openxmlformats-officedocument.drawingml.chart+xml" PartName="/ppt/charts/chart11.xml"/>
  <Override ContentType="application/vnd.openxmlformats-officedocument.drawingml.chart+xml" PartName="/ppt/charts/chart12.xml"/>
  <Override ContentType="application/vnd.openxmlformats-officedocument.drawingml.chart+xml" PartName="/ppt/charts/chart13.xml"/>
  <Override ContentType="application/vnd.openxmlformats-officedocument.drawingml.chart+xml" PartName="/ppt/charts/chart14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7"/>
  </p:notesMasterIdLst>
  <p:sldIdLst>
    <p:sldId id="272" r:id="rId2"/>
    <p:sldId id="269" r:id="rId3"/>
    <p:sldId id="270" r:id="rId4"/>
    <p:sldId id="259" r:id="rId5"/>
    <p:sldId id="260" r:id="rId6"/>
    <p:sldId id="257" r:id="rId7"/>
    <p:sldId id="263" r:id="rId8"/>
    <p:sldId id="267" r:id="rId9"/>
    <p:sldId id="261" r:id="rId10"/>
    <p:sldId id="262" r:id="rId11"/>
    <p:sldId id="264" r:id="rId12"/>
    <p:sldId id="265" r:id="rId13"/>
    <p:sldId id="266" r:id="rId14"/>
    <p:sldId id="271" r:id="rId15"/>
    <p:sldId id="268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oss\Desktop\&#1091;&#1088;&#1086;&#1082;\&#1050;&#1085;&#1080;&#1075;&#1072;1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I:\&#1045;&#1082;&#1086;&#1083;&#1086;&#1075;&#1110;&#1103;\&#1091;&#1088;&#1086;&#1082;\&#1050;&#1085;&#1080;&#1075;&#1072;1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dministrator\Desktop\&#1091;&#1088;&#1086;&#1082;\&#1050;&#1085;&#1080;&#1075;&#1072;1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oss\Desktop\&#1091;&#1088;&#1086;&#1082;%20!\&#1050;&#1085;&#1080;&#1075;&#1072;1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dministrator\Desktop\&#1091;&#1088;&#1086;&#1082;\&#1050;&#1085;&#1080;&#1075;&#1072;1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oss\Desktop\&#1091;&#1088;&#1086;&#1082;%20!\&#1050;&#1085;&#1080;&#1075;&#1072;1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Documents%20and%20Settings\User\&#1056;&#1072;&#1073;&#1086;&#1095;&#1080;&#1081;%20&#1089;&#1090;&#1086;&#1083;\&#1050;&#1085;&#1080;&#1075;&#1072;1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I:\&#1045;&#1082;&#1086;&#1083;&#1086;&#1075;&#1110;&#1103;\&#1091;&#1088;&#1086;&#1082;\&#1050;&#1085;&#1080;&#1075;&#1072;1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I:\&#1045;&#1082;&#1086;&#1083;&#1086;&#1075;&#1110;&#1103;\&#1091;&#1088;&#1086;&#1082;\&#1050;&#1085;&#1080;&#1075;&#1072;1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30;&#1085;&#1092;&#1086;&#1088;&#1084;&#1072;&#1090;&#1080;&#1082;&#1072;%20&#1076;&#1086;%20&#1091;&#1088;&#1086;&#1082;&#1110;&#1074;\&#1091;&#1088;&#1086;&#1082;\&#1050;&#1085;&#1080;&#1075;&#1072;1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30;&#1085;&#1092;&#1086;&#1088;&#1084;&#1072;&#1090;&#1080;&#1082;&#1072;%20&#1076;&#1086;%20&#1091;&#1088;&#1086;&#1082;&#1110;&#1074;\&#1091;&#1088;&#1086;&#1082;\&#1050;&#1085;&#1080;&#1075;&#1072;1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I:\&#1045;&#1082;&#1086;&#1083;&#1086;&#1075;&#1110;&#1103;\&#1091;&#1088;&#1086;&#1082;\&#1050;&#1085;&#1080;&#1075;&#1072;1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I:\&#1045;&#1082;&#1086;&#1083;&#1086;&#1075;&#1110;&#1103;\&#1091;&#1088;&#1086;&#1082;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996127934783202E-2"/>
          <c:y val="5.7902482307875432E-2"/>
          <c:w val="0.9233135694368001"/>
          <c:h val="0.782704754614911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Лист1!$G$5</c:f>
              <c:strCache>
                <c:ptCount val="1"/>
                <c:pt idx="0">
                  <c:v>Від стаціонарних джерел</c:v>
                </c:pt>
              </c:strCache>
            </c:strRef>
          </c:tx>
          <c:invertIfNegative val="0"/>
          <c:cat>
            <c:strRef>
              <c:f>Лист1!$H$4:$R$4</c:f>
              <c:strCache>
                <c:ptCount val="11"/>
                <c:pt idx="2">
                  <c:v>2000 рік</c:v>
                </c:pt>
                <c:pt idx="3">
                  <c:v>2001 рік</c:v>
                </c:pt>
                <c:pt idx="4">
                  <c:v>2002  рік </c:v>
                </c:pt>
                <c:pt idx="5">
                  <c:v>2003 рік </c:v>
                </c:pt>
                <c:pt idx="6">
                  <c:v>2004 рік </c:v>
                </c:pt>
                <c:pt idx="7">
                  <c:v>2006 рік</c:v>
                </c:pt>
                <c:pt idx="8">
                  <c:v>2007 рік</c:v>
                </c:pt>
                <c:pt idx="9">
                  <c:v>2008 рік</c:v>
                </c:pt>
                <c:pt idx="10">
                  <c:v>2009 рік</c:v>
                </c:pt>
              </c:strCache>
            </c:strRef>
          </c:cat>
          <c:val>
            <c:numRef>
              <c:f>Лист1!$H$5:$R$5</c:f>
              <c:numCache>
                <c:formatCode>General</c:formatCode>
                <c:ptCount val="11"/>
                <c:pt idx="2">
                  <c:v>60.4</c:v>
                </c:pt>
                <c:pt idx="3">
                  <c:v>64.900000000000006</c:v>
                </c:pt>
                <c:pt idx="4">
                  <c:v>71.8</c:v>
                </c:pt>
                <c:pt idx="5">
                  <c:v>68</c:v>
                </c:pt>
                <c:pt idx="6">
                  <c:v>72.400000000000006</c:v>
                </c:pt>
                <c:pt idx="7">
                  <c:v>93.126999999999995</c:v>
                </c:pt>
                <c:pt idx="8">
                  <c:v>100.256</c:v>
                </c:pt>
                <c:pt idx="9">
                  <c:v>93.447000000000003</c:v>
                </c:pt>
                <c:pt idx="10">
                  <c:v>82.44</c:v>
                </c:pt>
              </c:numCache>
            </c:numRef>
          </c:val>
        </c:ser>
        <c:ser>
          <c:idx val="1"/>
          <c:order val="1"/>
          <c:tx>
            <c:strRef>
              <c:f>Лист1!$G$6</c:f>
              <c:strCache>
                <c:ptCount val="1"/>
                <c:pt idx="0">
                  <c:v>Від автомобільного транспорту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25400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c:spPr>
          <c:invertIfNegative val="0"/>
          <c:cat>
            <c:strRef>
              <c:f>Лист1!$H$4:$R$4</c:f>
              <c:strCache>
                <c:ptCount val="11"/>
                <c:pt idx="2">
                  <c:v>2000 рік</c:v>
                </c:pt>
                <c:pt idx="3">
                  <c:v>2001 рік</c:v>
                </c:pt>
                <c:pt idx="4">
                  <c:v>2002  рік </c:v>
                </c:pt>
                <c:pt idx="5">
                  <c:v>2003 рік </c:v>
                </c:pt>
                <c:pt idx="6">
                  <c:v>2004 рік </c:v>
                </c:pt>
                <c:pt idx="7">
                  <c:v>2006 рік</c:v>
                </c:pt>
                <c:pt idx="8">
                  <c:v>2007 рік</c:v>
                </c:pt>
                <c:pt idx="9">
                  <c:v>2008 рік</c:v>
                </c:pt>
                <c:pt idx="10">
                  <c:v>2009 рік</c:v>
                </c:pt>
              </c:strCache>
            </c:strRef>
          </c:cat>
          <c:val>
            <c:numRef>
              <c:f>Лист1!$H$6:$R$6</c:f>
              <c:numCache>
                <c:formatCode>General</c:formatCode>
                <c:ptCount val="11"/>
                <c:pt idx="2">
                  <c:v>91.5</c:v>
                </c:pt>
                <c:pt idx="3">
                  <c:v>91.3</c:v>
                </c:pt>
                <c:pt idx="4">
                  <c:v>82.3</c:v>
                </c:pt>
                <c:pt idx="5">
                  <c:v>80.2</c:v>
                </c:pt>
                <c:pt idx="6">
                  <c:v>80.900000000000006</c:v>
                </c:pt>
                <c:pt idx="7">
                  <c:v>90.2</c:v>
                </c:pt>
                <c:pt idx="8">
                  <c:v>82.3</c:v>
                </c:pt>
                <c:pt idx="9">
                  <c:v>85.9</c:v>
                </c:pt>
                <c:pt idx="10">
                  <c:v>81.099999999999994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9651696"/>
        <c:axId val="159641056"/>
      </c:barChart>
      <c:catAx>
        <c:axId val="1596516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59641056"/>
        <c:crosses val="autoZero"/>
        <c:auto val="1"/>
        <c:lblAlgn val="ctr"/>
        <c:lblOffset val="100"/>
        <c:noMultiLvlLbl val="0"/>
      </c:catAx>
      <c:valAx>
        <c:axId val="1596410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9651696"/>
        <c:crosses val="autoZero"/>
        <c:crossBetween val="between"/>
      </c:valAx>
      <c:spPr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plotArea>
    <c:legend>
      <c:legendPos val="b"/>
      <c:legendEntry>
        <c:idx val="0"/>
        <c:txPr>
          <a:bodyPr/>
          <a:lstStyle/>
          <a:p>
            <a:pPr>
              <a:defRPr sz="14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/>
            </a:pPr>
            <a:endParaRPr lang="ru-RU"/>
          </a:p>
        </c:txPr>
      </c:legendEntry>
      <c:overlay val="0"/>
    </c:legend>
    <c:plotVisOnly val="1"/>
    <c:dispBlanksAs val="gap"/>
    <c:showDLblsOverMax val="0"/>
  </c:chart>
  <c:spPr>
    <a:solidFill>
      <a:schemeClr val="dk1"/>
    </a:solidFill>
    <a:ln w="38100" cap="flat" cmpd="sng" algn="ctr">
      <a:solidFill>
        <a:schemeClr val="lt1"/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uk-UA" sz="2400" b="1" i="1" u="none" strike="noStrike" baseline="0" dirty="0" smtClean="0">
                <a:effectLst/>
              </a:rPr>
              <a:t>Зберігання заборонених і непридатних до використання хімічних засобів захисту рослин  (станом на 01.01.2011  року)</a:t>
            </a:r>
            <a:endParaRPr lang="ru-RU" sz="2400" dirty="0"/>
          </a:p>
        </c:rich>
      </c:tx>
      <c:layout>
        <c:manualLayout>
          <c:xMode val="edge"/>
          <c:yMode val="edge"/>
          <c:x val="0.14682294400699913"/>
          <c:y val="0"/>
        </c:manualLayout>
      </c:layout>
      <c:overlay val="0"/>
    </c:title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886001749781277"/>
          <c:y val="0.11370370370370371"/>
          <c:w val="0"/>
          <c:h val="2.8723534558180205E-2"/>
        </c:manualLayout>
      </c:layout>
      <c:bar3DChart>
        <c:barDir val="bar"/>
        <c:grouping val="percentStacked"/>
        <c:varyColors val="0"/>
        <c:ser>
          <c:idx val="0"/>
          <c:order val="0"/>
          <c:tx>
            <c:v>Кількість тон</c:v>
          </c:tx>
          <c:invertIfNegative val="0"/>
          <c:cat>
            <c:strRef>
              <c:f>Лист1!$BX$9:$BX$33</c:f>
              <c:strCache>
                <c:ptCount val="25"/>
                <c:pt idx="0">
                  <c:v>Великобагачанський </c:v>
                </c:pt>
                <c:pt idx="1">
                  <c:v>Гадяцький</c:v>
                </c:pt>
                <c:pt idx="2">
                  <c:v>Глобинський</c:v>
                </c:pt>
                <c:pt idx="3">
                  <c:v>Гребінківський</c:v>
                </c:pt>
                <c:pt idx="4">
                  <c:v>Диканський</c:v>
                </c:pt>
                <c:pt idx="5">
                  <c:v>Зінківський</c:v>
                </c:pt>
                <c:pt idx="6">
                  <c:v>Карлівський</c:v>
                </c:pt>
                <c:pt idx="7">
                  <c:v>Кобеляцький</c:v>
                </c:pt>
                <c:pt idx="8">
                  <c:v>Козельщинський</c:v>
                </c:pt>
                <c:pt idx="9">
                  <c:v>Котелевський</c:v>
                </c:pt>
                <c:pt idx="10">
                  <c:v>Кременчуцький</c:v>
                </c:pt>
                <c:pt idx="11">
                  <c:v>Лохвицький</c:v>
                </c:pt>
                <c:pt idx="12">
                  <c:v>Лубенський</c:v>
                </c:pt>
                <c:pt idx="13">
                  <c:v>Машівський</c:v>
                </c:pt>
                <c:pt idx="14">
                  <c:v>Миргородський</c:v>
                </c:pt>
                <c:pt idx="15">
                  <c:v>Новосанжарський</c:v>
                </c:pt>
                <c:pt idx="16">
                  <c:v>Оржицький</c:v>
                </c:pt>
                <c:pt idx="17">
                  <c:v>Пирятинський</c:v>
                </c:pt>
                <c:pt idx="18">
                  <c:v>Полтавський</c:v>
                </c:pt>
                <c:pt idx="19">
                  <c:v>Решетилівський</c:v>
                </c:pt>
                <c:pt idx="20">
                  <c:v>Семенівський</c:v>
                </c:pt>
                <c:pt idx="21">
                  <c:v>Хорольський</c:v>
                </c:pt>
                <c:pt idx="22">
                  <c:v>Чорнухинський</c:v>
                </c:pt>
                <c:pt idx="23">
                  <c:v>Чутівський</c:v>
                </c:pt>
                <c:pt idx="24">
                  <c:v>Шишацький</c:v>
                </c:pt>
              </c:strCache>
            </c:strRef>
          </c:cat>
          <c:val>
            <c:numRef>
              <c:f>Лист1!$BY$9:$BY$33</c:f>
              <c:numCache>
                <c:formatCode>General</c:formatCode>
                <c:ptCount val="25"/>
                <c:pt idx="0">
                  <c:v>8.8000000000000007</c:v>
                </c:pt>
                <c:pt idx="1">
                  <c:v>38.396999999999998</c:v>
                </c:pt>
                <c:pt idx="2">
                  <c:v>25.306999999999999</c:v>
                </c:pt>
                <c:pt idx="3">
                  <c:v>11.435</c:v>
                </c:pt>
                <c:pt idx="4">
                  <c:v>3.718</c:v>
                </c:pt>
                <c:pt idx="5">
                  <c:v>2.2799999999999998</c:v>
                </c:pt>
                <c:pt idx="6">
                  <c:v>4.9000000000000004</c:v>
                </c:pt>
                <c:pt idx="7">
                  <c:v>9.9</c:v>
                </c:pt>
                <c:pt idx="8">
                  <c:v>3.76</c:v>
                </c:pt>
                <c:pt idx="9">
                  <c:v>6.45</c:v>
                </c:pt>
                <c:pt idx="10">
                  <c:v>1.2</c:v>
                </c:pt>
                <c:pt idx="11">
                  <c:v>3.95</c:v>
                </c:pt>
                <c:pt idx="12">
                  <c:v>15.31</c:v>
                </c:pt>
                <c:pt idx="13">
                  <c:v>28</c:v>
                </c:pt>
                <c:pt idx="14">
                  <c:v>13.016</c:v>
                </c:pt>
                <c:pt idx="15">
                  <c:v>10.6</c:v>
                </c:pt>
                <c:pt idx="16">
                  <c:v>29.4</c:v>
                </c:pt>
                <c:pt idx="17">
                  <c:v>4</c:v>
                </c:pt>
                <c:pt idx="18">
                  <c:v>28.678000000000001</c:v>
                </c:pt>
                <c:pt idx="19">
                  <c:v>3.5</c:v>
                </c:pt>
                <c:pt idx="21">
                  <c:v>461.27</c:v>
                </c:pt>
                <c:pt idx="22">
                  <c:v>1.54</c:v>
                </c:pt>
                <c:pt idx="23">
                  <c:v>34.405000000000001</c:v>
                </c:pt>
                <c:pt idx="24">
                  <c:v>8.6440000000000001</c:v>
                </c:pt>
              </c:numCache>
            </c:numRef>
          </c:val>
        </c:ser>
        <c:ser>
          <c:idx val="1"/>
          <c:order val="1"/>
          <c:tx>
            <c:v>Кількість складів</c:v>
          </c:tx>
          <c:invertIfNegative val="0"/>
          <c:cat>
            <c:strRef>
              <c:f>Лист1!$BX$9:$BX$33</c:f>
              <c:strCache>
                <c:ptCount val="25"/>
                <c:pt idx="0">
                  <c:v>Великобагачанський </c:v>
                </c:pt>
                <c:pt idx="1">
                  <c:v>Гадяцький</c:v>
                </c:pt>
                <c:pt idx="2">
                  <c:v>Глобинський</c:v>
                </c:pt>
                <c:pt idx="3">
                  <c:v>Гребінківський</c:v>
                </c:pt>
                <c:pt idx="4">
                  <c:v>Диканський</c:v>
                </c:pt>
                <c:pt idx="5">
                  <c:v>Зінківський</c:v>
                </c:pt>
                <c:pt idx="6">
                  <c:v>Карлівський</c:v>
                </c:pt>
                <c:pt idx="7">
                  <c:v>Кобеляцький</c:v>
                </c:pt>
                <c:pt idx="8">
                  <c:v>Козельщинський</c:v>
                </c:pt>
                <c:pt idx="9">
                  <c:v>Котелевський</c:v>
                </c:pt>
                <c:pt idx="10">
                  <c:v>Кременчуцький</c:v>
                </c:pt>
                <c:pt idx="11">
                  <c:v>Лохвицький</c:v>
                </c:pt>
                <c:pt idx="12">
                  <c:v>Лубенський</c:v>
                </c:pt>
                <c:pt idx="13">
                  <c:v>Машівський</c:v>
                </c:pt>
                <c:pt idx="14">
                  <c:v>Миргородський</c:v>
                </c:pt>
                <c:pt idx="15">
                  <c:v>Новосанжарський</c:v>
                </c:pt>
                <c:pt idx="16">
                  <c:v>Оржицький</c:v>
                </c:pt>
                <c:pt idx="17">
                  <c:v>Пирятинський</c:v>
                </c:pt>
                <c:pt idx="18">
                  <c:v>Полтавський</c:v>
                </c:pt>
                <c:pt idx="19">
                  <c:v>Решетилівський</c:v>
                </c:pt>
                <c:pt idx="20">
                  <c:v>Семенівський</c:v>
                </c:pt>
                <c:pt idx="21">
                  <c:v>Хорольський</c:v>
                </c:pt>
                <c:pt idx="22">
                  <c:v>Чорнухинський</c:v>
                </c:pt>
                <c:pt idx="23">
                  <c:v>Чутівський</c:v>
                </c:pt>
                <c:pt idx="24">
                  <c:v>Шишацький</c:v>
                </c:pt>
              </c:strCache>
            </c:strRef>
          </c:cat>
          <c:val>
            <c:numRef>
              <c:f>Лист1!$BZ$9:$BZ$33</c:f>
              <c:numCache>
                <c:formatCode>General</c:formatCode>
                <c:ptCount val="25"/>
                <c:pt idx="0">
                  <c:v>5</c:v>
                </c:pt>
                <c:pt idx="1">
                  <c:v>18</c:v>
                </c:pt>
                <c:pt idx="2">
                  <c:v>7</c:v>
                </c:pt>
                <c:pt idx="3">
                  <c:v>3</c:v>
                </c:pt>
                <c:pt idx="4">
                  <c:v>3</c:v>
                </c:pt>
                <c:pt idx="5">
                  <c:v>1</c:v>
                </c:pt>
                <c:pt idx="6">
                  <c:v>4</c:v>
                </c:pt>
                <c:pt idx="7">
                  <c:v>7</c:v>
                </c:pt>
                <c:pt idx="8">
                  <c:v>3</c:v>
                </c:pt>
                <c:pt idx="9">
                  <c:v>2</c:v>
                </c:pt>
                <c:pt idx="10">
                  <c:v>1</c:v>
                </c:pt>
                <c:pt idx="11">
                  <c:v>3</c:v>
                </c:pt>
                <c:pt idx="12">
                  <c:v>2</c:v>
                </c:pt>
                <c:pt idx="13">
                  <c:v>1</c:v>
                </c:pt>
                <c:pt idx="14">
                  <c:v>4</c:v>
                </c:pt>
                <c:pt idx="15">
                  <c:v>6</c:v>
                </c:pt>
                <c:pt idx="16">
                  <c:v>2</c:v>
                </c:pt>
                <c:pt idx="17">
                  <c:v>1</c:v>
                </c:pt>
                <c:pt idx="18">
                  <c:v>10</c:v>
                </c:pt>
                <c:pt idx="19">
                  <c:v>1</c:v>
                </c:pt>
                <c:pt idx="21">
                  <c:v>7</c:v>
                </c:pt>
                <c:pt idx="22">
                  <c:v>4</c:v>
                </c:pt>
                <c:pt idx="23">
                  <c:v>9</c:v>
                </c:pt>
                <c:pt idx="24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227277072"/>
        <c:axId val="227276512"/>
        <c:axId val="0"/>
      </c:bar3DChart>
      <c:catAx>
        <c:axId val="227277072"/>
        <c:scaling>
          <c:orientation val="minMax"/>
        </c:scaling>
        <c:delete val="1"/>
        <c:axPos val="l"/>
        <c:numFmt formatCode="General" sourceLinked="0"/>
        <c:majorTickMark val="none"/>
        <c:minorTickMark val="none"/>
        <c:tickLblPos val="nextTo"/>
        <c:crossAx val="227276512"/>
        <c:crosses val="autoZero"/>
        <c:auto val="1"/>
        <c:lblAlgn val="ctr"/>
        <c:lblOffset val="100"/>
        <c:noMultiLvlLbl val="0"/>
      </c:catAx>
      <c:valAx>
        <c:axId val="227276512"/>
        <c:scaling>
          <c:orientation val="minMax"/>
        </c:scaling>
        <c:delete val="0"/>
        <c:axPos val="b"/>
        <c:majorGridlines/>
        <c:numFmt formatCode="0%" sourceLinked="1"/>
        <c:majorTickMark val="none"/>
        <c:minorTickMark val="none"/>
        <c:tickLblPos val="nextTo"/>
        <c:spPr>
          <a:ln w="9525">
            <a:noFill/>
          </a:ln>
        </c:spPr>
        <c:crossAx val="22727707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3005664230622977E-2"/>
          <c:y val="2.3187010311416286E-2"/>
          <c:w val="0.75205103678633722"/>
          <c:h val="0.56433667297982737"/>
        </c:manualLayout>
      </c:layout>
      <c:barChart>
        <c:barDir val="col"/>
        <c:grouping val="stacked"/>
        <c:varyColors val="0"/>
        <c:ser>
          <c:idx val="0"/>
          <c:order val="0"/>
          <c:tx>
            <c:v>Кількість, т</c:v>
          </c:tx>
          <c:spPr>
            <a:solidFill>
              <a:srgbClr val="92D050"/>
            </a:solidFill>
            <a:ln w="28575">
              <a:noFill/>
            </a:ln>
          </c:spPr>
          <c:invertIfNegative val="0"/>
          <c:cat>
            <c:strRef>
              <c:f>Лист1!$BX$9:$BX$33</c:f>
              <c:strCache>
                <c:ptCount val="25"/>
                <c:pt idx="0">
                  <c:v>Великобагачанський </c:v>
                </c:pt>
                <c:pt idx="1">
                  <c:v>Гадяцький</c:v>
                </c:pt>
                <c:pt idx="2">
                  <c:v>Глобинський</c:v>
                </c:pt>
                <c:pt idx="3">
                  <c:v>Гребінківський</c:v>
                </c:pt>
                <c:pt idx="4">
                  <c:v>Диканський</c:v>
                </c:pt>
                <c:pt idx="5">
                  <c:v>Зінківський</c:v>
                </c:pt>
                <c:pt idx="6">
                  <c:v>Карлівський</c:v>
                </c:pt>
                <c:pt idx="7">
                  <c:v>Кобеляцький</c:v>
                </c:pt>
                <c:pt idx="8">
                  <c:v>Козельщинський</c:v>
                </c:pt>
                <c:pt idx="9">
                  <c:v>Котелевський</c:v>
                </c:pt>
                <c:pt idx="10">
                  <c:v>Кременчуцький</c:v>
                </c:pt>
                <c:pt idx="11">
                  <c:v>Лохвицький</c:v>
                </c:pt>
                <c:pt idx="12">
                  <c:v>Лубенський</c:v>
                </c:pt>
                <c:pt idx="13">
                  <c:v>Машівський</c:v>
                </c:pt>
                <c:pt idx="14">
                  <c:v>Миргородський</c:v>
                </c:pt>
                <c:pt idx="15">
                  <c:v>Новосанжарський</c:v>
                </c:pt>
                <c:pt idx="16">
                  <c:v>Оржицький</c:v>
                </c:pt>
                <c:pt idx="17">
                  <c:v>Пирятинський</c:v>
                </c:pt>
                <c:pt idx="18">
                  <c:v>Полтавський</c:v>
                </c:pt>
                <c:pt idx="19">
                  <c:v>Решетилівський</c:v>
                </c:pt>
                <c:pt idx="20">
                  <c:v>Семенівський</c:v>
                </c:pt>
                <c:pt idx="21">
                  <c:v>Хорольський</c:v>
                </c:pt>
                <c:pt idx="22">
                  <c:v>Чорнухинський</c:v>
                </c:pt>
                <c:pt idx="23">
                  <c:v>Чутівський</c:v>
                </c:pt>
                <c:pt idx="24">
                  <c:v>Шишацький</c:v>
                </c:pt>
              </c:strCache>
            </c:strRef>
          </c:cat>
          <c:val>
            <c:numRef>
              <c:f>Лист1!$BY$9:$BY$33</c:f>
              <c:numCache>
                <c:formatCode>General</c:formatCode>
                <c:ptCount val="25"/>
                <c:pt idx="0">
                  <c:v>8.8000000000000007</c:v>
                </c:pt>
                <c:pt idx="1">
                  <c:v>38.396999999999998</c:v>
                </c:pt>
                <c:pt idx="2">
                  <c:v>25.306999999999999</c:v>
                </c:pt>
                <c:pt idx="3">
                  <c:v>11.435</c:v>
                </c:pt>
                <c:pt idx="4">
                  <c:v>3.718</c:v>
                </c:pt>
                <c:pt idx="5">
                  <c:v>2.2799999999999998</c:v>
                </c:pt>
                <c:pt idx="6">
                  <c:v>4.9000000000000004</c:v>
                </c:pt>
                <c:pt idx="7">
                  <c:v>9.9</c:v>
                </c:pt>
                <c:pt idx="8">
                  <c:v>3.76</c:v>
                </c:pt>
                <c:pt idx="9">
                  <c:v>6.45</c:v>
                </c:pt>
                <c:pt idx="10">
                  <c:v>1.2</c:v>
                </c:pt>
                <c:pt idx="11">
                  <c:v>3.95</c:v>
                </c:pt>
                <c:pt idx="12">
                  <c:v>15.31</c:v>
                </c:pt>
                <c:pt idx="13">
                  <c:v>28</c:v>
                </c:pt>
                <c:pt idx="14">
                  <c:v>13.016</c:v>
                </c:pt>
                <c:pt idx="15">
                  <c:v>10.6</c:v>
                </c:pt>
                <c:pt idx="16">
                  <c:v>29.4</c:v>
                </c:pt>
                <c:pt idx="17">
                  <c:v>4</c:v>
                </c:pt>
                <c:pt idx="18">
                  <c:v>28.678000000000001</c:v>
                </c:pt>
                <c:pt idx="19">
                  <c:v>3.5</c:v>
                </c:pt>
                <c:pt idx="21">
                  <c:v>461.27</c:v>
                </c:pt>
                <c:pt idx="22">
                  <c:v>1.54</c:v>
                </c:pt>
                <c:pt idx="23">
                  <c:v>34.405000000000001</c:v>
                </c:pt>
                <c:pt idx="24">
                  <c:v>8.6440000000000001</c:v>
                </c:pt>
              </c:numCache>
            </c:numRef>
          </c:val>
        </c:ser>
        <c:ser>
          <c:idx val="1"/>
          <c:order val="1"/>
          <c:tx>
            <c:v>Кількість складів</c:v>
          </c:tx>
          <c:spPr>
            <a:solidFill>
              <a:srgbClr val="C00000"/>
            </a:solidFill>
            <a:ln w="28575">
              <a:noFill/>
            </a:ln>
          </c:spPr>
          <c:invertIfNegative val="0"/>
          <c:cat>
            <c:strRef>
              <c:f>Лист1!$BX$9:$BX$33</c:f>
              <c:strCache>
                <c:ptCount val="25"/>
                <c:pt idx="0">
                  <c:v>Великобагачанський </c:v>
                </c:pt>
                <c:pt idx="1">
                  <c:v>Гадяцький</c:v>
                </c:pt>
                <c:pt idx="2">
                  <c:v>Глобинський</c:v>
                </c:pt>
                <c:pt idx="3">
                  <c:v>Гребінківський</c:v>
                </c:pt>
                <c:pt idx="4">
                  <c:v>Диканський</c:v>
                </c:pt>
                <c:pt idx="5">
                  <c:v>Зінківський</c:v>
                </c:pt>
                <c:pt idx="6">
                  <c:v>Карлівський</c:v>
                </c:pt>
                <c:pt idx="7">
                  <c:v>Кобеляцький</c:v>
                </c:pt>
                <c:pt idx="8">
                  <c:v>Козельщинський</c:v>
                </c:pt>
                <c:pt idx="9">
                  <c:v>Котелевський</c:v>
                </c:pt>
                <c:pt idx="10">
                  <c:v>Кременчуцький</c:v>
                </c:pt>
                <c:pt idx="11">
                  <c:v>Лохвицький</c:v>
                </c:pt>
                <c:pt idx="12">
                  <c:v>Лубенський</c:v>
                </c:pt>
                <c:pt idx="13">
                  <c:v>Машівський</c:v>
                </c:pt>
                <c:pt idx="14">
                  <c:v>Миргородський</c:v>
                </c:pt>
                <c:pt idx="15">
                  <c:v>Новосанжарський</c:v>
                </c:pt>
                <c:pt idx="16">
                  <c:v>Оржицький</c:v>
                </c:pt>
                <c:pt idx="17">
                  <c:v>Пирятинський</c:v>
                </c:pt>
                <c:pt idx="18">
                  <c:v>Полтавський</c:v>
                </c:pt>
                <c:pt idx="19">
                  <c:v>Решетилівський</c:v>
                </c:pt>
                <c:pt idx="20">
                  <c:v>Семенівський</c:v>
                </c:pt>
                <c:pt idx="21">
                  <c:v>Хорольський</c:v>
                </c:pt>
                <c:pt idx="22">
                  <c:v>Чорнухинський</c:v>
                </c:pt>
                <c:pt idx="23">
                  <c:v>Чутівський</c:v>
                </c:pt>
                <c:pt idx="24">
                  <c:v>Шишацький</c:v>
                </c:pt>
              </c:strCache>
            </c:strRef>
          </c:cat>
          <c:val>
            <c:numRef>
              <c:f>Лист1!$BZ$9:$BZ$33</c:f>
              <c:numCache>
                <c:formatCode>General</c:formatCode>
                <c:ptCount val="25"/>
                <c:pt idx="0">
                  <c:v>5</c:v>
                </c:pt>
                <c:pt idx="1">
                  <c:v>18</c:v>
                </c:pt>
                <c:pt idx="2">
                  <c:v>7</c:v>
                </c:pt>
                <c:pt idx="3">
                  <c:v>3</c:v>
                </c:pt>
                <c:pt idx="4">
                  <c:v>3</c:v>
                </c:pt>
                <c:pt idx="5">
                  <c:v>1</c:v>
                </c:pt>
                <c:pt idx="6">
                  <c:v>4</c:v>
                </c:pt>
                <c:pt idx="7">
                  <c:v>7</c:v>
                </c:pt>
                <c:pt idx="8">
                  <c:v>3</c:v>
                </c:pt>
                <c:pt idx="9">
                  <c:v>2</c:v>
                </c:pt>
                <c:pt idx="10">
                  <c:v>1</c:v>
                </c:pt>
                <c:pt idx="11">
                  <c:v>3</c:v>
                </c:pt>
                <c:pt idx="12">
                  <c:v>2</c:v>
                </c:pt>
                <c:pt idx="13">
                  <c:v>1</c:v>
                </c:pt>
                <c:pt idx="14">
                  <c:v>4</c:v>
                </c:pt>
                <c:pt idx="15">
                  <c:v>6</c:v>
                </c:pt>
                <c:pt idx="16">
                  <c:v>2</c:v>
                </c:pt>
                <c:pt idx="17">
                  <c:v>1</c:v>
                </c:pt>
                <c:pt idx="18">
                  <c:v>10</c:v>
                </c:pt>
                <c:pt idx="19">
                  <c:v>1</c:v>
                </c:pt>
                <c:pt idx="21">
                  <c:v>7</c:v>
                </c:pt>
                <c:pt idx="22">
                  <c:v>4</c:v>
                </c:pt>
                <c:pt idx="23">
                  <c:v>9</c:v>
                </c:pt>
                <c:pt idx="24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serLines/>
        <c:axId val="227274832"/>
        <c:axId val="227278752"/>
      </c:barChart>
      <c:catAx>
        <c:axId val="2272748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227278752"/>
        <c:crosses val="autoZero"/>
        <c:auto val="1"/>
        <c:lblAlgn val="ctr"/>
        <c:lblOffset val="100"/>
        <c:noMultiLvlLbl val="0"/>
      </c:catAx>
      <c:valAx>
        <c:axId val="2272787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272748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7667190095409464"/>
          <c:y val="0.29166140768584697"/>
          <c:w val="0.11472471893366862"/>
          <c:h val="0.25547526944157312"/>
        </c:manualLayout>
      </c:layout>
      <c:overlay val="0"/>
      <c:txPr>
        <a:bodyPr/>
        <a:lstStyle/>
        <a:p>
          <a:pPr rtl="0"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Лист1!$CY$7</c:f>
              <c:strCache>
                <c:ptCount val="1"/>
                <c:pt idx="0">
                  <c:v>Утворилось</c:v>
                </c:pt>
              </c:strCache>
            </c:strRef>
          </c:tx>
          <c:invertIfNegative val="0"/>
          <c:cat>
            <c:strRef>
              <c:f>Лист1!$CZ$6:$DD$6</c:f>
              <c:strCache>
                <c:ptCount val="5"/>
                <c:pt idx="0">
                  <c:v>2000 рік</c:v>
                </c:pt>
                <c:pt idx="1">
                  <c:v>2006 рік</c:v>
                </c:pt>
                <c:pt idx="2">
                  <c:v>2007 рік</c:v>
                </c:pt>
                <c:pt idx="3">
                  <c:v>2008 рік</c:v>
                </c:pt>
                <c:pt idx="4">
                  <c:v>2009 рік</c:v>
                </c:pt>
              </c:strCache>
            </c:strRef>
          </c:cat>
          <c:val>
            <c:numRef>
              <c:f>Лист1!$CZ$7:$DD$7</c:f>
              <c:numCache>
                <c:formatCode>General</c:formatCode>
                <c:ptCount val="5"/>
                <c:pt idx="0">
                  <c:v>39.447000000000003</c:v>
                </c:pt>
                <c:pt idx="1">
                  <c:v>108.65600000000001</c:v>
                </c:pt>
                <c:pt idx="2">
                  <c:v>145.54900000000001</c:v>
                </c:pt>
                <c:pt idx="3">
                  <c:v>183.3</c:v>
                </c:pt>
                <c:pt idx="4">
                  <c:v>63.91</c:v>
                </c:pt>
              </c:numCache>
            </c:numRef>
          </c:val>
        </c:ser>
        <c:ser>
          <c:idx val="1"/>
          <c:order val="1"/>
          <c:tx>
            <c:strRef>
              <c:f>Лист1!$CY$8</c:f>
              <c:strCache>
                <c:ptCount val="1"/>
                <c:pt idx="0">
                  <c:v>Використано</c:v>
                </c:pt>
              </c:strCache>
            </c:strRef>
          </c:tx>
          <c:invertIfNegative val="0"/>
          <c:cat>
            <c:strRef>
              <c:f>Лист1!$CZ$6:$DD$6</c:f>
              <c:strCache>
                <c:ptCount val="5"/>
                <c:pt idx="0">
                  <c:v>2000 рік</c:v>
                </c:pt>
                <c:pt idx="1">
                  <c:v>2006 рік</c:v>
                </c:pt>
                <c:pt idx="2">
                  <c:v>2007 рік</c:v>
                </c:pt>
                <c:pt idx="3">
                  <c:v>2008 рік</c:v>
                </c:pt>
                <c:pt idx="4">
                  <c:v>2009 рік</c:v>
                </c:pt>
              </c:strCache>
            </c:strRef>
          </c:cat>
          <c:val>
            <c:numRef>
              <c:f>Лист1!$CZ$8:$DD$8</c:f>
              <c:numCache>
                <c:formatCode>General</c:formatCode>
                <c:ptCount val="5"/>
                <c:pt idx="0">
                  <c:v>7.3730000000000002</c:v>
                </c:pt>
                <c:pt idx="1">
                  <c:v>47.817</c:v>
                </c:pt>
                <c:pt idx="2">
                  <c:v>78.105999999999995</c:v>
                </c:pt>
                <c:pt idx="3">
                  <c:v>119.119</c:v>
                </c:pt>
                <c:pt idx="4">
                  <c:v>25.443999999999999</c:v>
                </c:pt>
              </c:numCache>
            </c:numRef>
          </c:val>
        </c:ser>
        <c:ser>
          <c:idx val="2"/>
          <c:order val="2"/>
          <c:tx>
            <c:strRef>
              <c:f>Лист1!$CY$9</c:f>
              <c:strCache>
                <c:ptCount val="1"/>
                <c:pt idx="0">
                  <c:v>Знешкоджено</c:v>
                </c:pt>
              </c:strCache>
            </c:strRef>
          </c:tx>
          <c:invertIfNegative val="0"/>
          <c:cat>
            <c:strRef>
              <c:f>Лист1!$CZ$6:$DD$6</c:f>
              <c:strCache>
                <c:ptCount val="5"/>
                <c:pt idx="0">
                  <c:v>2000 рік</c:v>
                </c:pt>
                <c:pt idx="1">
                  <c:v>2006 рік</c:v>
                </c:pt>
                <c:pt idx="2">
                  <c:v>2007 рік</c:v>
                </c:pt>
                <c:pt idx="3">
                  <c:v>2008 рік</c:v>
                </c:pt>
                <c:pt idx="4">
                  <c:v>2009 рік</c:v>
                </c:pt>
              </c:strCache>
            </c:strRef>
          </c:cat>
          <c:val>
            <c:numRef>
              <c:f>Лист1!$CZ$9:$DD$9</c:f>
              <c:numCache>
                <c:formatCode>General</c:formatCode>
                <c:ptCount val="5"/>
                <c:pt idx="0">
                  <c:v>11.532</c:v>
                </c:pt>
                <c:pt idx="1">
                  <c:v>1.2190000000000001</c:v>
                </c:pt>
                <c:pt idx="2">
                  <c:v>1.3129999999999999</c:v>
                </c:pt>
                <c:pt idx="3">
                  <c:v>1.5349999999999999</c:v>
                </c:pt>
                <c:pt idx="4">
                  <c:v>1.1100000000000001</c:v>
                </c:pt>
              </c:numCache>
            </c:numRef>
          </c:val>
        </c:ser>
        <c:ser>
          <c:idx val="3"/>
          <c:order val="3"/>
          <c:tx>
            <c:strRef>
              <c:f>Лист1!$CY$10</c:f>
              <c:strCache>
                <c:ptCount val="1"/>
                <c:pt idx="0">
                  <c:v>Відправлено в сховища</c:v>
                </c:pt>
              </c:strCache>
            </c:strRef>
          </c:tx>
          <c:invertIfNegative val="0"/>
          <c:cat>
            <c:strRef>
              <c:f>Лист1!$CZ$6:$DD$6</c:f>
              <c:strCache>
                <c:ptCount val="5"/>
                <c:pt idx="0">
                  <c:v>2000 рік</c:v>
                </c:pt>
                <c:pt idx="1">
                  <c:v>2006 рік</c:v>
                </c:pt>
                <c:pt idx="2">
                  <c:v>2007 рік</c:v>
                </c:pt>
                <c:pt idx="3">
                  <c:v>2008 рік</c:v>
                </c:pt>
                <c:pt idx="4">
                  <c:v>2009 рік</c:v>
                </c:pt>
              </c:strCache>
            </c:strRef>
          </c:cat>
          <c:val>
            <c:numRef>
              <c:f>Лист1!$CZ$10:$DD$10</c:f>
              <c:numCache>
                <c:formatCode>General</c:formatCode>
                <c:ptCount val="5"/>
                <c:pt idx="0">
                  <c:v>0.69499999999999995</c:v>
                </c:pt>
                <c:pt idx="1">
                  <c:v>2.44</c:v>
                </c:pt>
                <c:pt idx="2">
                  <c:v>2.073</c:v>
                </c:pt>
                <c:pt idx="3">
                  <c:v>2.4449999999999998</c:v>
                </c:pt>
                <c:pt idx="4">
                  <c:v>1.661</c:v>
                </c:pt>
              </c:numCache>
            </c:numRef>
          </c:val>
        </c:ser>
        <c:ser>
          <c:idx val="4"/>
          <c:order val="4"/>
          <c:tx>
            <c:strRef>
              <c:f>Лист1!$CY$11</c:f>
              <c:strCache>
                <c:ptCount val="1"/>
                <c:pt idx="0">
                  <c:v>Направлено в місця неорганізованого складування</c:v>
                </c:pt>
              </c:strCache>
            </c:strRef>
          </c:tx>
          <c:invertIfNegative val="0"/>
          <c:cat>
            <c:strRef>
              <c:f>Лист1!$CZ$6:$DD$6</c:f>
              <c:strCache>
                <c:ptCount val="5"/>
                <c:pt idx="0">
                  <c:v>2000 рік</c:v>
                </c:pt>
                <c:pt idx="1">
                  <c:v>2006 рік</c:v>
                </c:pt>
                <c:pt idx="2">
                  <c:v>2007 рік</c:v>
                </c:pt>
                <c:pt idx="3">
                  <c:v>2008 рік</c:v>
                </c:pt>
                <c:pt idx="4">
                  <c:v>2009 рік</c:v>
                </c:pt>
              </c:strCache>
            </c:strRef>
          </c:cat>
          <c:val>
            <c:numRef>
              <c:f>Лист1!$CZ$11:$DD$11</c:f>
              <c:numCache>
                <c:formatCode>General</c:formatCode>
                <c:ptCount val="5"/>
                <c:pt idx="0">
                  <c:v>2.8679999999999999</c:v>
                </c:pt>
                <c:pt idx="1">
                  <c:v>1.4E-2</c:v>
                </c:pt>
                <c:pt idx="2">
                  <c:v>1.4999999999999999E-2</c:v>
                </c:pt>
                <c:pt idx="3">
                  <c:v>0</c:v>
                </c:pt>
                <c:pt idx="4">
                  <c:v>1.4E-2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26883040"/>
        <c:axId val="226880800"/>
        <c:axId val="0"/>
      </c:bar3DChart>
      <c:catAx>
        <c:axId val="2268830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6880800"/>
        <c:crosses val="autoZero"/>
        <c:auto val="1"/>
        <c:lblAlgn val="ctr"/>
        <c:lblOffset val="100"/>
        <c:noMultiLvlLbl val="0"/>
      </c:catAx>
      <c:valAx>
        <c:axId val="2268808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268830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9088612002961391"/>
          <c:y val="9.708803416913242E-2"/>
          <c:w val="0.30022131061067914"/>
          <c:h val="0.65420838763427802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1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Lbls>
            <c:dLbl>
              <c:idx val="4"/>
              <c:layout>
                <c:manualLayout>
                  <c:x val="-8.6143435924579126E-3"/>
                  <c:y val="8.873226912209744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0"/>
                  <c:y val="-0.1995299494666991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8.7453248460343993E-3"/>
                  <c:y val="7.851603249047421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Лист1!$CQ$7:$CQ$16</c:f>
              <c:strCache>
                <c:ptCount val="10"/>
                <c:pt idx="0">
                  <c:v>Ішемічна хвороба серця</c:v>
                </c:pt>
                <c:pt idx="1">
                  <c:v>Новоутворення</c:v>
                </c:pt>
                <c:pt idx="2">
                  <c:v>Хвороби органів травлення</c:v>
                </c:pt>
                <c:pt idx="3">
                  <c:v>Хвороби судинні ураження мозку</c:v>
                </c:pt>
                <c:pt idx="4">
                  <c:v>Отруєння</c:v>
                </c:pt>
                <c:pt idx="5">
                  <c:v>Інші хвороби системи кровообігу</c:v>
                </c:pt>
                <c:pt idx="6">
                  <c:v>Хвороби системи дихання</c:v>
                </c:pt>
                <c:pt idx="7">
                  <c:v>Туберкульоз (всіх форм)</c:v>
                </c:pt>
                <c:pt idx="8">
                  <c:v>Нещасні випадки</c:v>
                </c:pt>
                <c:pt idx="9">
                  <c:v>Інші</c:v>
                </c:pt>
              </c:strCache>
            </c:strRef>
          </c:cat>
          <c:val>
            <c:numRef>
              <c:f>Лист1!$CR$7:$CR$16</c:f>
              <c:numCache>
                <c:formatCode>0.00%</c:formatCode>
                <c:ptCount val="10"/>
                <c:pt idx="0">
                  <c:v>0.32900000000000001</c:v>
                </c:pt>
                <c:pt idx="1">
                  <c:v>0.112</c:v>
                </c:pt>
                <c:pt idx="2">
                  <c:v>2.7E-2</c:v>
                </c:pt>
                <c:pt idx="3">
                  <c:v>0.14399999999999999</c:v>
                </c:pt>
                <c:pt idx="4">
                  <c:v>1.9E-2</c:v>
                </c:pt>
                <c:pt idx="5">
                  <c:v>1.2E-2</c:v>
                </c:pt>
                <c:pt idx="6" formatCode="0%">
                  <c:v>0.04</c:v>
                </c:pt>
                <c:pt idx="7">
                  <c:v>0.14799999999999999</c:v>
                </c:pt>
                <c:pt idx="8">
                  <c:v>4.9000000000000002E-2</c:v>
                </c:pt>
                <c:pt idx="9" formatCode="0%">
                  <c:v>0.12</c:v>
                </c:pt>
              </c:numCache>
            </c:numRef>
          </c:val>
        </c:ser>
        <c:dLbls>
          <c:dLblPos val="bestFit"/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8519382192610534"/>
          <c:y val="4.1287188828172436E-2"/>
          <c:w val="0.30679335756107412"/>
          <c:h val="0.74464954175809994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explosion val="20"/>
          <c:dLbls>
            <c:dLbl>
              <c:idx val="0"/>
              <c:tx>
                <c:rich>
                  <a:bodyPr/>
                  <a:lstStyle/>
                  <a:p>
                    <a:r>
                      <a:rPr lang="ru-RU" smtClean="0"/>
                      <a:t>Сірчистий </a:t>
                    </a:r>
                    <a:r>
                      <a:rPr lang="ru-RU" dirty="0" err="1"/>
                      <a:t>ангрідрид</a:t>
                    </a:r>
                    <a:r>
                      <a:rPr lang="ru-RU" dirty="0"/>
                      <a:t>
10%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spPr/>
              <c:txPr>
                <a:bodyPr/>
                <a:lstStyle/>
                <a:p>
                  <a:pPr>
                    <a:defRPr sz="1400"/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0173548535724619"/>
                  <c:y val="-0.15099906990391382"/>
                </c:manualLayout>
              </c:layout>
              <c:spPr/>
              <c:txPr>
                <a:bodyPr/>
                <a:lstStyle/>
                <a:p>
                  <a:pPr>
                    <a:defRPr sz="1400"/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2913985782166759"/>
                  <c:y val="-0.16112917653024308"/>
                </c:manualLayout>
              </c:layout>
              <c:spPr/>
              <c:txPr>
                <a:bodyPr/>
                <a:lstStyle/>
                <a:p>
                  <a:pPr>
                    <a:defRPr sz="1600"/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Лист1!$T$5:$T$11</c:f>
              <c:strCache>
                <c:ptCount val="7"/>
                <c:pt idx="0">
                  <c:v>Сірчаний ангрідрид</c:v>
                </c:pt>
                <c:pt idx="1">
                  <c:v>Оксид вуглецю</c:v>
                </c:pt>
                <c:pt idx="2">
                  <c:v>Оксид азоту</c:v>
                </c:pt>
                <c:pt idx="3">
                  <c:v>Вуглеводні</c:v>
                </c:pt>
                <c:pt idx="4">
                  <c:v>Легкі органічні сполуки</c:v>
                </c:pt>
                <c:pt idx="5">
                  <c:v>Сажа</c:v>
                </c:pt>
                <c:pt idx="6">
                  <c:v>Інші</c:v>
                </c:pt>
              </c:strCache>
            </c:strRef>
          </c:cat>
          <c:val>
            <c:numRef>
              <c:f>Лист1!$U$5:$U$11</c:f>
              <c:numCache>
                <c:formatCode>0.00%</c:formatCode>
                <c:ptCount val="7"/>
                <c:pt idx="0">
                  <c:v>0.104</c:v>
                </c:pt>
                <c:pt idx="1">
                  <c:v>0.19400000000000001</c:v>
                </c:pt>
                <c:pt idx="2">
                  <c:v>0.17</c:v>
                </c:pt>
                <c:pt idx="3">
                  <c:v>0.32700000000000001</c:v>
                </c:pt>
                <c:pt idx="4">
                  <c:v>0.09</c:v>
                </c:pt>
                <c:pt idx="5">
                  <c:v>0.1055</c:v>
                </c:pt>
                <c:pt idx="6">
                  <c:v>5.4999999999999997E-3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gradFill rotWithShape="1">
      <a:gsLst>
        <a:gs pos="0">
          <a:schemeClr val="accent1">
            <a:tint val="50000"/>
            <a:satMod val="300000"/>
          </a:schemeClr>
        </a:gs>
        <a:gs pos="35000">
          <a:schemeClr val="accent1">
            <a:tint val="37000"/>
            <a:satMod val="300000"/>
          </a:schemeClr>
        </a:gs>
        <a:gs pos="100000">
          <a:schemeClr val="accent1">
            <a:tint val="15000"/>
            <a:satMod val="350000"/>
          </a:schemeClr>
        </a:gs>
      </a:gsLst>
      <a:lin ang="16200000" scaled="1"/>
    </a:gradFill>
    <a:ln w="9525" cap="flat" cmpd="sng" algn="ctr">
      <a:solidFill>
        <a:schemeClr val="accent1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588274347786091E-2"/>
          <c:y val="0.21581138765410893"/>
          <c:w val="0.75547102782432729"/>
          <c:h val="0.72867210844748598"/>
        </c:manualLayout>
      </c:layout>
      <c:lineChart>
        <c:grouping val="stacked"/>
        <c:varyColors val="0"/>
        <c:ser>
          <c:idx val="0"/>
          <c:order val="0"/>
          <c:tx>
            <c:v>Чорнухинський</c:v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Лист1!$A$14:$B$14</c:f>
              <c:strCache>
                <c:ptCount val="2"/>
                <c:pt idx="0">
                  <c:v>Райони</c:v>
                </c:pt>
                <c:pt idx="1">
                  <c:v>Показник ТН</c:v>
                </c:pt>
              </c:strCache>
            </c:strRef>
          </c:cat>
          <c:val>
            <c:numRef>
              <c:f>Лист1!$A$15:$B$15</c:f>
              <c:numCache>
                <c:formatCode>General</c:formatCode>
                <c:ptCount val="2"/>
                <c:pt idx="0">
                  <c:v>0</c:v>
                </c:pt>
                <c:pt idx="1">
                  <c:v>0.70000000000000007</c:v>
                </c:pt>
              </c:numCache>
            </c:numRef>
          </c:val>
          <c:smooth val="0"/>
        </c:ser>
        <c:ser>
          <c:idx val="1"/>
          <c:order val="1"/>
          <c:tx>
            <c:v>Семенівський</c:v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Лист1!$A$14:$B$14</c:f>
              <c:strCache>
                <c:ptCount val="2"/>
                <c:pt idx="0">
                  <c:v>Райони</c:v>
                </c:pt>
                <c:pt idx="1">
                  <c:v>Показник ТН</c:v>
                </c:pt>
              </c:strCache>
            </c:strRef>
          </c:cat>
          <c:val>
            <c:numRef>
              <c:f>Лист1!$A$16:$B$16</c:f>
              <c:numCache>
                <c:formatCode>General</c:formatCode>
                <c:ptCount val="2"/>
                <c:pt idx="0">
                  <c:v>0</c:v>
                </c:pt>
                <c:pt idx="1">
                  <c:v>0.8</c:v>
                </c:pt>
              </c:numCache>
            </c:numRef>
          </c:val>
          <c:smooth val="0"/>
        </c:ser>
        <c:ser>
          <c:idx val="2"/>
          <c:order val="2"/>
          <c:tx>
            <c:v>Миргородський</c:v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Лист1!$A$14:$B$14</c:f>
              <c:strCache>
                <c:ptCount val="2"/>
                <c:pt idx="0">
                  <c:v>Райони</c:v>
                </c:pt>
                <c:pt idx="1">
                  <c:v>Показник ТН</c:v>
                </c:pt>
              </c:strCache>
            </c:strRef>
          </c:cat>
          <c:val>
            <c:numRef>
              <c:f>Лист1!$A$17:$B$17</c:f>
              <c:numCache>
                <c:formatCode>General</c:formatCode>
                <c:ptCount val="2"/>
                <c:pt idx="0">
                  <c:v>0</c:v>
                </c:pt>
                <c:pt idx="1">
                  <c:v>0.85000000000000009</c:v>
                </c:pt>
              </c:numCache>
            </c:numRef>
          </c:val>
          <c:smooth val="0"/>
        </c:ser>
        <c:ser>
          <c:idx val="3"/>
          <c:order val="3"/>
          <c:tx>
            <c:v>Лубенський</c:v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Лист1!$A$14:$B$14</c:f>
              <c:strCache>
                <c:ptCount val="2"/>
                <c:pt idx="0">
                  <c:v>Райони</c:v>
                </c:pt>
                <c:pt idx="1">
                  <c:v>Показник ТН</c:v>
                </c:pt>
              </c:strCache>
            </c:strRef>
          </c:cat>
          <c:val>
            <c:numRef>
              <c:f>Лист1!$A$18:$B$18</c:f>
              <c:numCache>
                <c:formatCode>General</c:formatCode>
                <c:ptCount val="2"/>
                <c:pt idx="0">
                  <c:v>0</c:v>
                </c:pt>
                <c:pt idx="1">
                  <c:v>0.9</c:v>
                </c:pt>
              </c:numCache>
            </c:numRef>
          </c:val>
          <c:smooth val="0"/>
        </c:ser>
        <c:ser>
          <c:idx val="4"/>
          <c:order val="4"/>
          <c:tx>
            <c:v>Кобеляцький</c:v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Лист1!$A$14:$B$14</c:f>
              <c:strCache>
                <c:ptCount val="2"/>
                <c:pt idx="0">
                  <c:v>Райони</c:v>
                </c:pt>
                <c:pt idx="1">
                  <c:v>Показник ТН</c:v>
                </c:pt>
              </c:strCache>
            </c:strRef>
          </c:cat>
          <c:val>
            <c:numRef>
              <c:f>Лист1!$A$19:$B$19</c:f>
              <c:numCache>
                <c:formatCode>General</c:formatCode>
                <c:ptCount val="2"/>
                <c:pt idx="0">
                  <c:v>0</c:v>
                </c:pt>
                <c:pt idx="1">
                  <c:v>1.2</c:v>
                </c:pt>
              </c:numCache>
            </c:numRef>
          </c:val>
          <c:smooth val="0"/>
        </c:ser>
        <c:ser>
          <c:idx val="5"/>
          <c:order val="5"/>
          <c:tx>
            <c:v>Чутівський</c:v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Лист1!$A$14:$B$14</c:f>
              <c:strCache>
                <c:ptCount val="2"/>
                <c:pt idx="0">
                  <c:v>Райони</c:v>
                </c:pt>
                <c:pt idx="1">
                  <c:v>Показник ТН</c:v>
                </c:pt>
              </c:strCache>
            </c:strRef>
          </c:cat>
          <c:val>
            <c:numRef>
              <c:f>Лист1!$A$20:$B$20</c:f>
              <c:numCache>
                <c:formatCode>General</c:formatCode>
                <c:ptCount val="2"/>
                <c:pt idx="0">
                  <c:v>0</c:v>
                </c:pt>
                <c:pt idx="1">
                  <c:v>1.25</c:v>
                </c:pt>
              </c:numCache>
            </c:numRef>
          </c:val>
          <c:smooth val="0"/>
        </c:ser>
        <c:ser>
          <c:idx val="6"/>
          <c:order val="6"/>
          <c:tx>
            <c:v>Глобинський</c:v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Лист1!$A$14:$B$14</c:f>
              <c:strCache>
                <c:ptCount val="2"/>
                <c:pt idx="0">
                  <c:v>Райони</c:v>
                </c:pt>
                <c:pt idx="1">
                  <c:v>Показник ТН</c:v>
                </c:pt>
              </c:strCache>
            </c:strRef>
          </c:cat>
          <c:val>
            <c:numRef>
              <c:f>Лист1!$A$21:$B$21</c:f>
              <c:numCache>
                <c:formatCode>General</c:formatCode>
                <c:ptCount val="2"/>
                <c:pt idx="0">
                  <c:v>0</c:v>
                </c:pt>
                <c:pt idx="1">
                  <c:v>1.3</c:v>
                </c:pt>
              </c:numCache>
            </c:numRef>
          </c:val>
          <c:smooth val="0"/>
        </c:ser>
        <c:ser>
          <c:idx val="7"/>
          <c:order val="7"/>
          <c:tx>
            <c:v>Кременчуцький</c:v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Лист1!$A$14:$B$14</c:f>
              <c:strCache>
                <c:ptCount val="2"/>
                <c:pt idx="0">
                  <c:v>Райони</c:v>
                </c:pt>
                <c:pt idx="1">
                  <c:v>Показник ТН</c:v>
                </c:pt>
              </c:strCache>
            </c:strRef>
          </c:cat>
          <c:val>
            <c:numRef>
              <c:f>Лист1!$A$22:$B$22</c:f>
              <c:numCache>
                <c:formatCode>General</c:formatCode>
                <c:ptCount val="2"/>
                <c:pt idx="0">
                  <c:v>0</c:v>
                </c:pt>
                <c:pt idx="1">
                  <c:v>1.5</c:v>
                </c:pt>
              </c:numCache>
            </c:numRef>
          </c:val>
          <c:smooth val="0"/>
        </c:ser>
        <c:ser>
          <c:idx val="8"/>
          <c:order val="8"/>
          <c:tx>
            <c:v>Пирятинський</c:v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Лист1!$A$14:$B$14</c:f>
              <c:strCache>
                <c:ptCount val="2"/>
                <c:pt idx="0">
                  <c:v>Райони</c:v>
                </c:pt>
                <c:pt idx="1">
                  <c:v>Показник ТН</c:v>
                </c:pt>
              </c:strCache>
            </c:strRef>
          </c:cat>
          <c:val>
            <c:numRef>
              <c:f>Лист1!$A$23:$B$23</c:f>
              <c:numCache>
                <c:formatCode>General</c:formatCode>
                <c:ptCount val="2"/>
                <c:pt idx="0">
                  <c:v>0</c:v>
                </c:pt>
                <c:pt idx="1">
                  <c:v>1.8</c:v>
                </c:pt>
              </c:numCache>
            </c:numRef>
          </c:val>
          <c:smooth val="0"/>
        </c:ser>
        <c:ser>
          <c:idx val="9"/>
          <c:order val="9"/>
          <c:tx>
            <c:v>Зіньківський</c:v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Лист1!$A$14:$B$14</c:f>
              <c:strCache>
                <c:ptCount val="2"/>
                <c:pt idx="0">
                  <c:v>Райони</c:v>
                </c:pt>
                <c:pt idx="1">
                  <c:v>Показник ТН</c:v>
                </c:pt>
              </c:strCache>
            </c:strRef>
          </c:cat>
          <c:val>
            <c:numRef>
              <c:f>Лист1!$A$24:$B$24</c:f>
              <c:numCache>
                <c:formatCode>General</c:formatCode>
                <c:ptCount val="2"/>
                <c:pt idx="0">
                  <c:v>0</c:v>
                </c:pt>
                <c:pt idx="1">
                  <c:v>1.8</c:v>
                </c:pt>
              </c:numCache>
            </c:numRef>
          </c:val>
          <c:smooth val="0"/>
        </c:ser>
        <c:ser>
          <c:idx val="10"/>
          <c:order val="10"/>
          <c:tx>
            <c:v>Хорольський</c:v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Лист1!$A$14:$B$14</c:f>
              <c:strCache>
                <c:ptCount val="2"/>
                <c:pt idx="0">
                  <c:v>Райони</c:v>
                </c:pt>
                <c:pt idx="1">
                  <c:v>Показник ТН</c:v>
                </c:pt>
              </c:strCache>
            </c:strRef>
          </c:cat>
          <c:val>
            <c:numRef>
              <c:f>Лист1!$A$25:$B$25</c:f>
              <c:numCache>
                <c:formatCode>General</c:formatCode>
                <c:ptCount val="2"/>
                <c:pt idx="0">
                  <c:v>0</c:v>
                </c:pt>
                <c:pt idx="1">
                  <c:v>1.85</c:v>
                </c:pt>
              </c:numCache>
            </c:numRef>
          </c:val>
          <c:smooth val="0"/>
        </c:ser>
        <c:ser>
          <c:idx val="11"/>
          <c:order val="11"/>
          <c:tx>
            <c:v>Полтавський</c:v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Лист1!$A$14:$B$14</c:f>
              <c:strCache>
                <c:ptCount val="2"/>
                <c:pt idx="0">
                  <c:v>Райони</c:v>
                </c:pt>
                <c:pt idx="1">
                  <c:v>Показник ТН</c:v>
                </c:pt>
              </c:strCache>
            </c:strRef>
          </c:cat>
          <c:val>
            <c:numRef>
              <c:f>Лист1!$A$26:$B$26</c:f>
              <c:numCache>
                <c:formatCode>General</c:formatCode>
                <c:ptCount val="2"/>
                <c:pt idx="0">
                  <c:v>0</c:v>
                </c:pt>
                <c:pt idx="1">
                  <c:v>1.9</c:v>
                </c:pt>
              </c:numCache>
            </c:numRef>
          </c:val>
          <c:smooth val="0"/>
        </c:ser>
        <c:ser>
          <c:idx val="12"/>
          <c:order val="12"/>
          <c:tx>
            <c:v>Решетилівський</c:v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Лист1!$A$14:$B$14</c:f>
              <c:strCache>
                <c:ptCount val="2"/>
                <c:pt idx="0">
                  <c:v>Райони</c:v>
                </c:pt>
                <c:pt idx="1">
                  <c:v>Показник ТН</c:v>
                </c:pt>
              </c:strCache>
            </c:strRef>
          </c:cat>
          <c:val>
            <c:numRef>
              <c:f>Лист1!$A$27:$B$27</c:f>
              <c:numCache>
                <c:formatCode>General</c:formatCode>
                <c:ptCount val="2"/>
                <c:pt idx="0">
                  <c:v>0</c:v>
                </c:pt>
                <c:pt idx="1">
                  <c:v>1.9</c:v>
                </c:pt>
              </c:numCache>
            </c:numRef>
          </c:val>
          <c:smooth val="0"/>
        </c:ser>
        <c:ser>
          <c:idx val="13"/>
          <c:order val="13"/>
          <c:tx>
            <c:v>Шишацький</c:v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Лист1!$A$14:$B$14</c:f>
              <c:strCache>
                <c:ptCount val="2"/>
                <c:pt idx="0">
                  <c:v>Райони</c:v>
                </c:pt>
                <c:pt idx="1">
                  <c:v>Показник ТН</c:v>
                </c:pt>
              </c:strCache>
            </c:strRef>
          </c:cat>
          <c:val>
            <c:numRef>
              <c:f>Лист1!$A$28:$B$28</c:f>
              <c:numCache>
                <c:formatCode>General</c:formatCode>
                <c:ptCount val="2"/>
                <c:pt idx="0">
                  <c:v>0</c:v>
                </c:pt>
                <c:pt idx="1">
                  <c:v>3.1</c:v>
                </c:pt>
              </c:numCache>
            </c:numRef>
          </c:val>
          <c:smooth val="0"/>
        </c:ser>
        <c:ser>
          <c:idx val="14"/>
          <c:order val="14"/>
          <c:tx>
            <c:v>Гадяцький</c:v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Лист1!$A$14:$B$14</c:f>
              <c:strCache>
                <c:ptCount val="2"/>
                <c:pt idx="0">
                  <c:v>Райони</c:v>
                </c:pt>
                <c:pt idx="1">
                  <c:v>Показник ТН</c:v>
                </c:pt>
              </c:strCache>
            </c:strRef>
          </c:cat>
          <c:val>
            <c:numRef>
              <c:f>Лист1!$A$29:$B$29</c:f>
              <c:numCache>
                <c:formatCode>General</c:formatCode>
                <c:ptCount val="2"/>
                <c:pt idx="0">
                  <c:v>0</c:v>
                </c:pt>
                <c:pt idx="1">
                  <c:v>4.4000000000000004</c:v>
                </c:pt>
              </c:numCache>
            </c:numRef>
          </c:val>
          <c:smooth val="0"/>
        </c:ser>
        <c:ser>
          <c:idx val="15"/>
          <c:order val="15"/>
          <c:tx>
            <c:v>Лохвицький</c:v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Лист1!$A$14:$B$14</c:f>
              <c:strCache>
                <c:ptCount val="2"/>
                <c:pt idx="0">
                  <c:v>Райони</c:v>
                </c:pt>
                <c:pt idx="1">
                  <c:v>Показник ТН</c:v>
                </c:pt>
              </c:strCache>
            </c:strRef>
          </c:cat>
          <c:val>
            <c:numRef>
              <c:f>Лист1!$A$30:$B$30</c:f>
              <c:numCache>
                <c:formatCode>General</c:formatCode>
                <c:ptCount val="2"/>
                <c:pt idx="0">
                  <c:v>0</c:v>
                </c:pt>
                <c:pt idx="1">
                  <c:v>6.7</c:v>
                </c:pt>
              </c:numCache>
            </c:numRef>
          </c:val>
          <c:smooth val="0"/>
        </c:ser>
        <c:ser>
          <c:idx val="16"/>
          <c:order val="16"/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Лист1!$A$14:$B$14</c:f>
              <c:strCache>
                <c:ptCount val="2"/>
                <c:pt idx="0">
                  <c:v>Райони</c:v>
                </c:pt>
                <c:pt idx="1">
                  <c:v>Показник ТН</c:v>
                </c:pt>
              </c:strCache>
            </c:strRef>
          </c:cat>
          <c:val>
            <c:numRef>
              <c:f>Лист1!$A$31:$B$31</c:f>
              <c:numCache>
                <c:formatCode>General</c:formatCode>
                <c:ptCount val="2"/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227370976"/>
        <c:axId val="227379376"/>
      </c:lineChart>
      <c:catAx>
        <c:axId val="22737097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27379376"/>
        <c:crosses val="autoZero"/>
        <c:auto val="1"/>
        <c:lblAlgn val="ctr"/>
        <c:lblOffset val="100"/>
        <c:noMultiLvlLbl val="0"/>
      </c:catAx>
      <c:valAx>
        <c:axId val="22737937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227370976"/>
        <c:crosses val="autoZero"/>
        <c:crossBetween val="between"/>
      </c:valAx>
    </c:plotArea>
    <c:legend>
      <c:legendPos val="r"/>
      <c:legendEntry>
        <c:idx val="0"/>
        <c:delete val="1"/>
      </c:legendEntry>
      <c:layout>
        <c:manualLayout>
          <c:xMode val="edge"/>
          <c:yMode val="edge"/>
          <c:x val="0.78557876373237756"/>
          <c:y val="0.25384218386843077"/>
          <c:w val="0.19645716441133498"/>
          <c:h val="0.64944245605662965"/>
        </c:manualLayout>
      </c:layout>
      <c:overlay val="0"/>
    </c:legend>
    <c:plotVisOnly val="0"/>
    <c:dispBlanksAs val="zero"/>
    <c:showDLblsOverMax val="0"/>
  </c:chart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8"/>
    </mc:Choice>
    <mc:Fallback>
      <c:style val="38"/>
    </mc:Fallback>
  </mc:AlternateContent>
  <c:chart>
    <c:title>
      <c:overlay val="0"/>
      <c:txPr>
        <a:bodyPr/>
        <a:lstStyle/>
        <a:p>
          <a:pPr>
            <a:defRPr sz="2400">
              <a:solidFill>
                <a:srgbClr val="C00000"/>
              </a:solidFill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Лист1!$AX$6:$AX$7</c:f>
              <c:strCache>
                <c:ptCount val="1"/>
                <c:pt idx="0">
                  <c:v>Обсяги викидів по регіону тис. т</c:v>
                </c:pt>
              </c:strCache>
            </c:strRef>
          </c:tx>
          <c:invertIfNegative val="0"/>
          <c:cat>
            <c:multiLvlStrRef>
              <c:f>Лист1!$AV$8:$AW$20</c:f>
              <c:multiLvlStrCache>
                <c:ptCount val="13"/>
                <c:lvl>
                  <c:pt idx="0">
                    <c:v>   Сільське господарство, мисливство, лісове господарство</c:v>
                  </c:pt>
                  <c:pt idx="1">
                    <c:v>   Рибальство, рибництво</c:v>
                  </c:pt>
                  <c:pt idx="2">
                    <c:v>   Добувна промисловість</c:v>
                  </c:pt>
                  <c:pt idx="3">
                    <c:v>   Переробна промисловість</c:v>
                  </c:pt>
                  <c:pt idx="4">
                    <c:v>   Виробництво та розподілення електроенергії, газу та води</c:v>
                  </c:pt>
                  <c:pt idx="5">
                    <c:v>   Будівництво</c:v>
                  </c:pt>
                  <c:pt idx="6">
                    <c:v>   Торгівля; ремонт автомобілів, побутових виробів та предметів особистого вжитку</c:v>
                  </c:pt>
                  <c:pt idx="7">
                    <c:v>   Діяльність транспорту та зв'язку</c:v>
                  </c:pt>
                  <c:pt idx="8">
                    <c:v>   Операції з нерухомим майном, оренда, інжиніринг та надання послуг підприємцям</c:v>
                  </c:pt>
                  <c:pt idx="9">
                    <c:v>   Державне управління</c:v>
                  </c:pt>
                  <c:pt idx="10">
                    <c:v>   Освіта</c:v>
                  </c:pt>
                  <c:pt idx="11">
                    <c:v>   Охорона здоров'я та надання соціальної допомоги</c:v>
                  </c:pt>
                  <c:pt idx="12">
                    <c:v>   Надання комунальних та індивідуальних послуг; діяльність у сфері культури та спорту</c:v>
                  </c:pt>
                </c:lvl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</c:lvl>
              </c:multiLvlStrCache>
            </c:multiLvlStrRef>
          </c:cat>
          <c:val>
            <c:numRef>
              <c:f>Лист1!$AX$8:$AX$20</c:f>
              <c:numCache>
                <c:formatCode>General</c:formatCode>
                <c:ptCount val="13"/>
                <c:pt idx="0">
                  <c:v>7.6689999999999996</c:v>
                </c:pt>
                <c:pt idx="1">
                  <c:v>1.2E-2</c:v>
                </c:pt>
                <c:pt idx="2">
                  <c:v>19.625</c:v>
                </c:pt>
                <c:pt idx="3">
                  <c:v>19.803999999999998</c:v>
                </c:pt>
                <c:pt idx="4">
                  <c:v>2.1779999999999999</c:v>
                </c:pt>
                <c:pt idx="5">
                  <c:v>0.28599999999999998</c:v>
                </c:pt>
                <c:pt idx="6">
                  <c:v>0.33300000000000002</c:v>
                </c:pt>
                <c:pt idx="7">
                  <c:v>22.751000000000001</c:v>
                </c:pt>
                <c:pt idx="8">
                  <c:v>0.125</c:v>
                </c:pt>
                <c:pt idx="9">
                  <c:v>7.0000000000000001E-3</c:v>
                </c:pt>
                <c:pt idx="10">
                  <c:v>6.0000000000000001E-3</c:v>
                </c:pt>
                <c:pt idx="11">
                  <c:v>1.6E-2</c:v>
                </c:pt>
                <c:pt idx="12">
                  <c:v>2.0000000000000001E-4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7369296"/>
        <c:axId val="227367056"/>
      </c:barChart>
      <c:catAx>
        <c:axId val="22736929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227367056"/>
        <c:crosses val="autoZero"/>
        <c:auto val="1"/>
        <c:lblAlgn val="ctr"/>
        <c:lblOffset val="100"/>
        <c:noMultiLvlLbl val="0"/>
      </c:catAx>
      <c:valAx>
        <c:axId val="22736705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27369296"/>
        <c:crosses val="autoZero"/>
        <c:crossBetween val="between"/>
      </c:valAx>
    </c:plotArea>
    <c:plotVisOnly val="1"/>
    <c:dispBlanksAs val="gap"/>
    <c:showDLblsOverMax val="0"/>
  </c:chart>
  <c:spPr>
    <a:solidFill>
      <a:schemeClr val="accent6"/>
    </a:solidFill>
    <a:ln w="25400" cap="flat" cmpd="sng" algn="ctr">
      <a:solidFill>
        <a:schemeClr val="accent6">
          <a:shade val="50000"/>
        </a:schemeClr>
      </a:solidFill>
      <a:prstDash val="solid"/>
    </a:ln>
    <a:effectLst/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354595928087765"/>
          <c:y val="1.9762046289870317E-2"/>
          <c:w val="0.45030561656492107"/>
          <c:h val="0.9102596919610485"/>
        </c:manualLayout>
      </c:layout>
      <c:barChart>
        <c:barDir val="bar"/>
        <c:grouping val="clustered"/>
        <c:varyColors val="0"/>
        <c:ser>
          <c:idx val="2"/>
          <c:order val="0"/>
          <c:tx>
            <c:v>Кількість  радіаційно-небезпечних об’єктів (усього), од.</c:v>
          </c:tx>
          <c:spPr>
            <a:solidFill>
              <a:srgbClr val="C00000"/>
            </a:solidFill>
            <a:ln>
              <a:solidFill>
                <a:srgbClr val="C00000"/>
              </a:solidFill>
            </a:ln>
          </c:spPr>
          <c:invertIfNegative val="0"/>
          <c:cat>
            <c:strRef>
              <c:f>Лист1!$CI$11:$CI$38</c:f>
              <c:strCache>
                <c:ptCount val="28"/>
                <c:pt idx="0">
                  <c:v>м. Полтава</c:v>
                </c:pt>
                <c:pt idx="1">
                  <c:v>м. Кременчук</c:v>
                </c:pt>
                <c:pt idx="2">
                  <c:v>м. Комсомольськ</c:v>
                </c:pt>
                <c:pt idx="3">
                  <c:v>В.Багачанський район</c:v>
                </c:pt>
                <c:pt idx="4">
                  <c:v>Гадяцький район</c:v>
                </c:pt>
                <c:pt idx="5">
                  <c:v>Глобинський район</c:v>
                </c:pt>
                <c:pt idx="6">
                  <c:v>Гребінківський район</c:v>
                </c:pt>
                <c:pt idx="7">
                  <c:v>Диканський район</c:v>
                </c:pt>
                <c:pt idx="8">
                  <c:v>Зінківський район</c:v>
                </c:pt>
                <c:pt idx="9">
                  <c:v>Карлівський район</c:v>
                </c:pt>
                <c:pt idx="10">
                  <c:v>Кобеляцький район</c:v>
                </c:pt>
                <c:pt idx="11">
                  <c:v>Козельщинський район</c:v>
                </c:pt>
                <c:pt idx="12">
                  <c:v>Котелевський район</c:v>
                </c:pt>
                <c:pt idx="13">
                  <c:v>Кременчуцький район</c:v>
                </c:pt>
                <c:pt idx="14">
                  <c:v>Лохвицький район</c:v>
                </c:pt>
                <c:pt idx="15">
                  <c:v>Лубенський район</c:v>
                </c:pt>
                <c:pt idx="16">
                  <c:v>Машівський район</c:v>
                </c:pt>
                <c:pt idx="17">
                  <c:v>Миргородський район</c:v>
                </c:pt>
                <c:pt idx="18">
                  <c:v>Новосанжарський район</c:v>
                </c:pt>
                <c:pt idx="19">
                  <c:v>Оржицький район</c:v>
                </c:pt>
                <c:pt idx="20">
                  <c:v>Пирятинський район</c:v>
                </c:pt>
                <c:pt idx="21">
                  <c:v>Полтавський район</c:v>
                </c:pt>
                <c:pt idx="22">
                  <c:v>Решетилівській район</c:v>
                </c:pt>
                <c:pt idx="23">
                  <c:v>Семенівський район</c:v>
                </c:pt>
                <c:pt idx="24">
                  <c:v>Хорольський район</c:v>
                </c:pt>
                <c:pt idx="25">
                  <c:v>Чорнухинський район</c:v>
                </c:pt>
                <c:pt idx="26">
                  <c:v>Чутівський район</c:v>
                </c:pt>
                <c:pt idx="27">
                  <c:v>Шишацький район</c:v>
                </c:pt>
              </c:strCache>
            </c:strRef>
          </c:cat>
          <c:val>
            <c:numRef>
              <c:f>Лист1!$CL$11:$CL$38</c:f>
              <c:numCache>
                <c:formatCode>General</c:formatCode>
                <c:ptCount val="28"/>
                <c:pt idx="0">
                  <c:v>50</c:v>
                </c:pt>
                <c:pt idx="1">
                  <c:v>38</c:v>
                </c:pt>
                <c:pt idx="2">
                  <c:v>3</c:v>
                </c:pt>
                <c:pt idx="3">
                  <c:v>3</c:v>
                </c:pt>
                <c:pt idx="4">
                  <c:v>8</c:v>
                </c:pt>
                <c:pt idx="5">
                  <c:v>7</c:v>
                </c:pt>
                <c:pt idx="6">
                  <c:v>4</c:v>
                </c:pt>
                <c:pt idx="7">
                  <c:v>4</c:v>
                </c:pt>
                <c:pt idx="8">
                  <c:v>6</c:v>
                </c:pt>
                <c:pt idx="9">
                  <c:v>4</c:v>
                </c:pt>
                <c:pt idx="10">
                  <c:v>5</c:v>
                </c:pt>
                <c:pt idx="11">
                  <c:v>2</c:v>
                </c:pt>
                <c:pt idx="12">
                  <c:v>3</c:v>
                </c:pt>
                <c:pt idx="13">
                  <c:v>4</c:v>
                </c:pt>
                <c:pt idx="14">
                  <c:v>6</c:v>
                </c:pt>
                <c:pt idx="15">
                  <c:v>7</c:v>
                </c:pt>
                <c:pt idx="16">
                  <c:v>2</c:v>
                </c:pt>
                <c:pt idx="17">
                  <c:v>8</c:v>
                </c:pt>
                <c:pt idx="18">
                  <c:v>4</c:v>
                </c:pt>
                <c:pt idx="19">
                  <c:v>4</c:v>
                </c:pt>
                <c:pt idx="20">
                  <c:v>1</c:v>
                </c:pt>
                <c:pt idx="21">
                  <c:v>7</c:v>
                </c:pt>
                <c:pt idx="22">
                  <c:v>1</c:v>
                </c:pt>
                <c:pt idx="23">
                  <c:v>2</c:v>
                </c:pt>
                <c:pt idx="24">
                  <c:v>2</c:v>
                </c:pt>
                <c:pt idx="25">
                  <c:v>1</c:v>
                </c:pt>
                <c:pt idx="26">
                  <c:v>4</c:v>
                </c:pt>
                <c:pt idx="27">
                  <c:v>2</c:v>
                </c:pt>
              </c:numCache>
            </c:numRef>
          </c:val>
        </c:ser>
        <c:ser>
          <c:idx val="4"/>
          <c:order val="1"/>
          <c:tx>
            <c:v>кількість джерел іонізуючого випромінювання, од.</c:v>
          </c:tx>
          <c:invertIfNegative val="0"/>
          <c:cat>
            <c:strRef>
              <c:f>Лист1!$CI$11:$CI$38</c:f>
              <c:strCache>
                <c:ptCount val="28"/>
                <c:pt idx="0">
                  <c:v>м. Полтава</c:v>
                </c:pt>
                <c:pt idx="1">
                  <c:v>м. Кременчук</c:v>
                </c:pt>
                <c:pt idx="2">
                  <c:v>м. Комсомольськ</c:v>
                </c:pt>
                <c:pt idx="3">
                  <c:v>В.Багачанський район</c:v>
                </c:pt>
                <c:pt idx="4">
                  <c:v>Гадяцький район</c:v>
                </c:pt>
                <c:pt idx="5">
                  <c:v>Глобинський район</c:v>
                </c:pt>
                <c:pt idx="6">
                  <c:v>Гребінківський район</c:v>
                </c:pt>
                <c:pt idx="7">
                  <c:v>Диканський район</c:v>
                </c:pt>
                <c:pt idx="8">
                  <c:v>Зінківський район</c:v>
                </c:pt>
                <c:pt idx="9">
                  <c:v>Карлівський район</c:v>
                </c:pt>
                <c:pt idx="10">
                  <c:v>Кобеляцький район</c:v>
                </c:pt>
                <c:pt idx="11">
                  <c:v>Козельщинський район</c:v>
                </c:pt>
                <c:pt idx="12">
                  <c:v>Котелевський район</c:v>
                </c:pt>
                <c:pt idx="13">
                  <c:v>Кременчуцький район</c:v>
                </c:pt>
                <c:pt idx="14">
                  <c:v>Лохвицький район</c:v>
                </c:pt>
                <c:pt idx="15">
                  <c:v>Лубенський район</c:v>
                </c:pt>
                <c:pt idx="16">
                  <c:v>Машівський район</c:v>
                </c:pt>
                <c:pt idx="17">
                  <c:v>Миргородський район</c:v>
                </c:pt>
                <c:pt idx="18">
                  <c:v>Новосанжарський район</c:v>
                </c:pt>
                <c:pt idx="19">
                  <c:v>Оржицький район</c:v>
                </c:pt>
                <c:pt idx="20">
                  <c:v>Пирятинський район</c:v>
                </c:pt>
                <c:pt idx="21">
                  <c:v>Полтавський район</c:v>
                </c:pt>
                <c:pt idx="22">
                  <c:v>Решетилівській район</c:v>
                </c:pt>
                <c:pt idx="23">
                  <c:v>Семенівський район</c:v>
                </c:pt>
                <c:pt idx="24">
                  <c:v>Хорольський район</c:v>
                </c:pt>
                <c:pt idx="25">
                  <c:v>Чорнухинський район</c:v>
                </c:pt>
                <c:pt idx="26">
                  <c:v>Чутівський район</c:v>
                </c:pt>
                <c:pt idx="27">
                  <c:v>Шишацький район</c:v>
                </c:pt>
              </c:strCache>
            </c:strRef>
          </c:cat>
          <c:val>
            <c:numRef>
              <c:f>Лист1!$CN$11:$CN$38</c:f>
              <c:numCache>
                <c:formatCode>General</c:formatCode>
                <c:ptCount val="28"/>
                <c:pt idx="0">
                  <c:v>202</c:v>
                </c:pt>
                <c:pt idx="1">
                  <c:v>146</c:v>
                </c:pt>
                <c:pt idx="2">
                  <c:v>159</c:v>
                </c:pt>
                <c:pt idx="3">
                  <c:v>5</c:v>
                </c:pt>
                <c:pt idx="4">
                  <c:v>16</c:v>
                </c:pt>
                <c:pt idx="5">
                  <c:v>7</c:v>
                </c:pt>
                <c:pt idx="6">
                  <c:v>4</c:v>
                </c:pt>
                <c:pt idx="7">
                  <c:v>5</c:v>
                </c:pt>
                <c:pt idx="8">
                  <c:v>7</c:v>
                </c:pt>
                <c:pt idx="9">
                  <c:v>7</c:v>
                </c:pt>
                <c:pt idx="10">
                  <c:v>11</c:v>
                </c:pt>
                <c:pt idx="11">
                  <c:v>5</c:v>
                </c:pt>
                <c:pt idx="12">
                  <c:v>8</c:v>
                </c:pt>
                <c:pt idx="13">
                  <c:v>10</c:v>
                </c:pt>
                <c:pt idx="14">
                  <c:v>8</c:v>
                </c:pt>
                <c:pt idx="15">
                  <c:v>8</c:v>
                </c:pt>
                <c:pt idx="16">
                  <c:v>2</c:v>
                </c:pt>
                <c:pt idx="17">
                  <c:v>12</c:v>
                </c:pt>
                <c:pt idx="18">
                  <c:v>4</c:v>
                </c:pt>
                <c:pt idx="19">
                  <c:v>6</c:v>
                </c:pt>
                <c:pt idx="20">
                  <c:v>6</c:v>
                </c:pt>
                <c:pt idx="21">
                  <c:v>52</c:v>
                </c:pt>
                <c:pt idx="22">
                  <c:v>4</c:v>
                </c:pt>
                <c:pt idx="23">
                  <c:v>6</c:v>
                </c:pt>
                <c:pt idx="24">
                  <c:v>6</c:v>
                </c:pt>
                <c:pt idx="25">
                  <c:v>4</c:v>
                </c:pt>
                <c:pt idx="26">
                  <c:v>6</c:v>
                </c:pt>
                <c:pt idx="27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6789040"/>
        <c:axId val="226796320"/>
      </c:barChart>
      <c:catAx>
        <c:axId val="22678904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6796320"/>
        <c:crosses val="autoZero"/>
        <c:auto val="1"/>
        <c:lblAlgn val="ctr"/>
        <c:lblOffset val="100"/>
        <c:noMultiLvlLbl val="0"/>
      </c:catAx>
      <c:valAx>
        <c:axId val="22679632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267890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9420187880358972"/>
          <c:y val="0.13044623322949181"/>
          <c:w val="0.19675354210405868"/>
          <c:h val="0.44514709497919541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4373440707235333E-2"/>
          <c:y val="0.13135425780110818"/>
          <c:w val="0.73670576516309405"/>
          <c:h val="0.24543635170603675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Лист1!$AH$5:$AH$6</c:f>
              <c:strCache>
                <c:ptCount val="1"/>
                <c:pt idx="0">
                  <c:v>до загального обсягу викидів об’єкту, %  на 2010 рік</c:v>
                </c:pt>
              </c:strCache>
            </c:strRef>
          </c:tx>
          <c:invertIfNegative val="0"/>
          <c:cat>
            <c:multiLvlStrRef>
              <c:f>Лист1!$AF$7:$AG$14</c:f>
              <c:multiLvlStrCache>
                <c:ptCount val="8"/>
                <c:lvl>
                  <c:pt idx="0">
                    <c:v>Метали та їх сполуки</c:v>
                  </c:pt>
                  <c:pt idx="1">
                    <c:v>Сполуки азоту</c:v>
                  </c:pt>
                  <c:pt idx="2">
                    <c:v>Діоксид та інші сполуки сірки</c:v>
                  </c:pt>
                  <c:pt idx="3">
                    <c:v>Оксид вуглецю</c:v>
                  </c:pt>
                  <c:pt idx="5">
                    <c:v>Неметанові леткі органічні сполуки</c:v>
                  </c:pt>
                  <c:pt idx="6">
                    <c:v>Хлор та сполуки хлору</c:v>
                  </c:pt>
                  <c:pt idx="7">
                    <c:v>Фтор та його сполуки</c:v>
                  </c:pt>
                </c:lvl>
                <c:lvl>
                  <c:pt idx="0">
                    <c:v>ПАТ «Укртатнафта»</c:v>
                  </c:pt>
                </c:lvl>
              </c:multiLvlStrCache>
            </c:multiLvlStrRef>
          </c:cat>
          <c:val>
            <c:numRef>
              <c:f>Лист1!$AH$7:$AH$14</c:f>
              <c:numCache>
                <c:formatCode>General</c:formatCode>
                <c:ptCount val="8"/>
                <c:pt idx="0">
                  <c:v>0.01</c:v>
                </c:pt>
                <c:pt idx="1">
                  <c:v>3.42</c:v>
                </c:pt>
                <c:pt idx="2">
                  <c:v>8.3699999999999992</c:v>
                </c:pt>
                <c:pt idx="3">
                  <c:v>7.1</c:v>
                </c:pt>
                <c:pt idx="5">
                  <c:v>76.55</c:v>
                </c:pt>
                <c:pt idx="6">
                  <c:v>1E-3</c:v>
                </c:pt>
                <c:pt idx="7">
                  <c:v>2.9999999999999997E-4</c:v>
                </c:pt>
              </c:numCache>
            </c:numRef>
          </c:val>
        </c:ser>
        <c:ser>
          <c:idx val="1"/>
          <c:order val="1"/>
          <c:tx>
            <c:strRef>
              <c:f>Лист1!$AI$5:$AI$6</c:f>
              <c:strCache>
                <c:ptCount val="1"/>
                <c:pt idx="0">
                  <c:v>до загального обсягу викидів об’єкту, %  на 2009 рік</c:v>
                </c:pt>
              </c:strCache>
            </c:strRef>
          </c:tx>
          <c:invertIfNegative val="0"/>
          <c:cat>
            <c:multiLvlStrRef>
              <c:f>Лист1!$AF$7:$AG$14</c:f>
              <c:multiLvlStrCache>
                <c:ptCount val="8"/>
                <c:lvl>
                  <c:pt idx="0">
                    <c:v>Метали та їх сполуки</c:v>
                  </c:pt>
                  <c:pt idx="1">
                    <c:v>Сполуки азоту</c:v>
                  </c:pt>
                  <c:pt idx="2">
                    <c:v>Діоксид та інші сполуки сірки</c:v>
                  </c:pt>
                  <c:pt idx="3">
                    <c:v>Оксид вуглецю</c:v>
                  </c:pt>
                  <c:pt idx="5">
                    <c:v>Неметанові леткі органічні сполуки</c:v>
                  </c:pt>
                  <c:pt idx="6">
                    <c:v>Хлор та сполуки хлору</c:v>
                  </c:pt>
                  <c:pt idx="7">
                    <c:v>Фтор та його сполуки</c:v>
                  </c:pt>
                </c:lvl>
                <c:lvl>
                  <c:pt idx="0">
                    <c:v>ПАТ «Укртатнафта»</c:v>
                  </c:pt>
                </c:lvl>
              </c:multiLvlStrCache>
            </c:multiLvlStrRef>
          </c:cat>
          <c:val>
            <c:numRef>
              <c:f>Лист1!$AI$7:$AI$14</c:f>
              <c:numCache>
                <c:formatCode>General</c:formatCode>
                <c:ptCount val="8"/>
                <c:pt idx="0">
                  <c:v>2.37</c:v>
                </c:pt>
                <c:pt idx="1">
                  <c:v>18.809999999999999</c:v>
                </c:pt>
                <c:pt idx="2">
                  <c:v>45.18</c:v>
                </c:pt>
                <c:pt idx="3">
                  <c:v>65.09</c:v>
                </c:pt>
                <c:pt idx="5">
                  <c:v>95.41</c:v>
                </c:pt>
                <c:pt idx="6">
                  <c:v>0.9</c:v>
                </c:pt>
                <c:pt idx="7">
                  <c:v>0.56000000000000005</c:v>
                </c:pt>
              </c:numCache>
            </c:numRef>
          </c:val>
        </c:ser>
        <c:ser>
          <c:idx val="2"/>
          <c:order val="2"/>
          <c:tx>
            <c:strRef>
              <c:f>Лист1!$AJ$5:$AJ$6</c:f>
              <c:strCache>
                <c:ptCount val="1"/>
                <c:pt idx="0">
                  <c:v>до загального обсягу викидів об’єкту, %  на 2008 рік</c:v>
                </c:pt>
              </c:strCache>
            </c:strRef>
          </c:tx>
          <c:invertIfNegative val="0"/>
          <c:cat>
            <c:multiLvlStrRef>
              <c:f>Лист1!$AF$7:$AG$14</c:f>
              <c:multiLvlStrCache>
                <c:ptCount val="8"/>
                <c:lvl>
                  <c:pt idx="0">
                    <c:v>Метали та їх сполуки</c:v>
                  </c:pt>
                  <c:pt idx="1">
                    <c:v>Сполуки азоту</c:v>
                  </c:pt>
                  <c:pt idx="2">
                    <c:v>Діоксид та інші сполуки сірки</c:v>
                  </c:pt>
                  <c:pt idx="3">
                    <c:v>Оксид вуглецю</c:v>
                  </c:pt>
                  <c:pt idx="5">
                    <c:v>Неметанові леткі органічні сполуки</c:v>
                  </c:pt>
                  <c:pt idx="6">
                    <c:v>Хлор та сполуки хлору</c:v>
                  </c:pt>
                  <c:pt idx="7">
                    <c:v>Фтор та його сполуки</c:v>
                  </c:pt>
                </c:lvl>
                <c:lvl>
                  <c:pt idx="0">
                    <c:v>ПАТ «Укртатнафта»</c:v>
                  </c:pt>
                </c:lvl>
              </c:multiLvlStrCache>
            </c:multiLvlStrRef>
          </c:cat>
          <c:val>
            <c:numRef>
              <c:f>Лист1!$AJ$7:$AJ$14</c:f>
              <c:numCache>
                <c:formatCode>General</c:formatCode>
                <c:ptCount val="8"/>
                <c:pt idx="0">
                  <c:v>2.1</c:v>
                </c:pt>
                <c:pt idx="1">
                  <c:v>16.7</c:v>
                </c:pt>
                <c:pt idx="2">
                  <c:v>77.099999999999994</c:v>
                </c:pt>
                <c:pt idx="3">
                  <c:v>41.4</c:v>
                </c:pt>
                <c:pt idx="5">
                  <c:v>93.7</c:v>
                </c:pt>
                <c:pt idx="6">
                  <c:v>0.3</c:v>
                </c:pt>
                <c:pt idx="7">
                  <c:v>0.3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226799120"/>
        <c:axId val="226794640"/>
        <c:axId val="219844192"/>
      </c:bar3DChart>
      <c:catAx>
        <c:axId val="226799120"/>
        <c:scaling>
          <c:orientation val="minMax"/>
        </c:scaling>
        <c:delete val="0"/>
        <c:axPos val="b"/>
        <c:majorGridlines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226794640"/>
        <c:crosses val="autoZero"/>
        <c:auto val="1"/>
        <c:lblAlgn val="ctr"/>
        <c:lblOffset val="100"/>
        <c:noMultiLvlLbl val="0"/>
      </c:catAx>
      <c:valAx>
        <c:axId val="22679464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226799120"/>
        <c:crosses val="autoZero"/>
        <c:crossBetween val="between"/>
      </c:valAx>
      <c:serAx>
        <c:axId val="219844192"/>
        <c:scaling>
          <c:orientation val="minMax"/>
        </c:scaling>
        <c:delete val="1"/>
        <c:axPos val="b"/>
        <c:majorTickMark val="out"/>
        <c:minorTickMark val="none"/>
        <c:tickLblPos val="nextTo"/>
        <c:crossAx val="226794640"/>
        <c:crosses val="autoZero"/>
      </c:serAx>
    </c:plotArea>
    <c:legend>
      <c:legendPos val="r"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spPr>
    <a:gradFill rotWithShape="1">
      <a:gsLst>
        <a:gs pos="20000">
          <a:schemeClr val="accent1">
            <a:tint val="9000"/>
          </a:schemeClr>
        </a:gs>
        <a:gs pos="100000">
          <a:schemeClr val="accent1">
            <a:tint val="70000"/>
            <a:satMod val="100000"/>
          </a:schemeClr>
        </a:gs>
      </a:gsLst>
      <a:path path="circle">
        <a:fillToRect l="-15000" t="-15000" r="115000" b="115000"/>
      </a:path>
    </a:gradFill>
    <a:ln w="9525" cap="flat" cmpd="sng" algn="ctr">
      <a:solidFill>
        <a:schemeClr val="accent1">
          <a:shade val="48000"/>
          <a:satMod val="110000"/>
        </a:schemeClr>
      </a:solidFill>
      <a:prstDash val="solid"/>
    </a:ln>
    <a:effectLst>
      <a:outerShdw blurRad="130000" dist="101600" dir="2700000" algn="tl" rotWithShape="0">
        <a:srgbClr val="000000">
          <a:alpha val="35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Лист1!$AP$7:$AP$8</c:f>
              <c:strCache>
                <c:ptCount val="1"/>
                <c:pt idx="0">
                  <c:v>до загального обсягу викидів об’єкту, %  на 2010 рік</c:v>
                </c:pt>
              </c:strCache>
            </c:strRef>
          </c:tx>
          <c:invertIfNegative val="0"/>
          <c:cat>
            <c:multiLvlStrRef>
              <c:f>Лист1!$AN$9:$AO$16</c:f>
              <c:multiLvlStrCache>
                <c:ptCount val="8"/>
                <c:lvl>
                  <c:pt idx="0">
                    <c:v>Метали та їх сполуки</c:v>
                  </c:pt>
                  <c:pt idx="1">
                    <c:v>Сполуки азоту</c:v>
                  </c:pt>
                  <c:pt idx="2">
                    <c:v>Діоксид та інші сполуки сірки</c:v>
                  </c:pt>
                  <c:pt idx="3">
                    <c:v>Оксид вуглецю</c:v>
                  </c:pt>
                  <c:pt idx="5">
                    <c:v>Неметанові леткі органічні сполуки</c:v>
                  </c:pt>
                  <c:pt idx="6">
                    <c:v>Хлор та сполуки хлору</c:v>
                  </c:pt>
                  <c:pt idx="7">
                    <c:v>Фтор та його сполуки</c:v>
                  </c:pt>
                </c:lvl>
                <c:lvl>
                  <c:pt idx="0">
                    <c:v>ВАТ «Полтавський гірничо-збагачувальний комбінат»</c:v>
                  </c:pt>
                </c:lvl>
              </c:multiLvlStrCache>
            </c:multiLvlStrRef>
          </c:cat>
          <c:val>
            <c:numRef>
              <c:f>Лист1!$AP$9:$AP$16</c:f>
              <c:numCache>
                <c:formatCode>General</c:formatCode>
                <c:ptCount val="8"/>
                <c:pt idx="0">
                  <c:v>8.07</c:v>
                </c:pt>
                <c:pt idx="1">
                  <c:v>29.61</c:v>
                </c:pt>
                <c:pt idx="2">
                  <c:v>9.49</c:v>
                </c:pt>
                <c:pt idx="3">
                  <c:v>23.68</c:v>
                </c:pt>
                <c:pt idx="5">
                  <c:v>0.91</c:v>
                </c:pt>
                <c:pt idx="6">
                  <c:v>1E-4</c:v>
                </c:pt>
                <c:pt idx="7">
                  <c:v>0.01</c:v>
                </c:pt>
              </c:numCache>
            </c:numRef>
          </c:val>
        </c:ser>
        <c:ser>
          <c:idx val="1"/>
          <c:order val="1"/>
          <c:tx>
            <c:strRef>
              <c:f>Лист1!$AQ$7:$AQ$8</c:f>
              <c:strCache>
                <c:ptCount val="1"/>
                <c:pt idx="0">
                  <c:v>до загального обсягу викидів об’єкту, %  на 2009 рік</c:v>
                </c:pt>
              </c:strCache>
            </c:strRef>
          </c:tx>
          <c:invertIfNegative val="0"/>
          <c:cat>
            <c:multiLvlStrRef>
              <c:f>Лист1!$AN$9:$AO$16</c:f>
              <c:multiLvlStrCache>
                <c:ptCount val="8"/>
                <c:lvl>
                  <c:pt idx="0">
                    <c:v>Метали та їх сполуки</c:v>
                  </c:pt>
                  <c:pt idx="1">
                    <c:v>Сполуки азоту</c:v>
                  </c:pt>
                  <c:pt idx="2">
                    <c:v>Діоксид та інші сполуки сірки</c:v>
                  </c:pt>
                  <c:pt idx="3">
                    <c:v>Оксид вуглецю</c:v>
                  </c:pt>
                  <c:pt idx="5">
                    <c:v>Неметанові леткі органічні сполуки</c:v>
                  </c:pt>
                  <c:pt idx="6">
                    <c:v>Хлор та сполуки хлору</c:v>
                  </c:pt>
                  <c:pt idx="7">
                    <c:v>Фтор та його сполуки</c:v>
                  </c:pt>
                </c:lvl>
                <c:lvl>
                  <c:pt idx="0">
                    <c:v>ВАТ «Полтавський гірничо-збагачувальний комбінат»</c:v>
                  </c:pt>
                </c:lvl>
              </c:multiLvlStrCache>
            </c:multiLvlStrRef>
          </c:cat>
          <c:val>
            <c:numRef>
              <c:f>Лист1!$AQ$9:$AQ$16</c:f>
              <c:numCache>
                <c:formatCode>General</c:formatCode>
                <c:ptCount val="8"/>
                <c:pt idx="0">
                  <c:v>7.49</c:v>
                </c:pt>
                <c:pt idx="1">
                  <c:v>30.62</c:v>
                </c:pt>
                <c:pt idx="2">
                  <c:v>9.44</c:v>
                </c:pt>
                <c:pt idx="3">
                  <c:v>24.59</c:v>
                </c:pt>
                <c:pt idx="5">
                  <c:v>0.96</c:v>
                </c:pt>
                <c:pt idx="6">
                  <c:v>0.08</c:v>
                </c:pt>
                <c:pt idx="7">
                  <c:v>0.8</c:v>
                </c:pt>
              </c:numCache>
            </c:numRef>
          </c:val>
        </c:ser>
        <c:ser>
          <c:idx val="2"/>
          <c:order val="2"/>
          <c:tx>
            <c:strRef>
              <c:f>Лист1!$AR$7:$AR$8</c:f>
              <c:strCache>
                <c:ptCount val="1"/>
                <c:pt idx="0">
                  <c:v>до загального обсягу викидів об’єкту, %  на 2008 рік</c:v>
                </c:pt>
              </c:strCache>
            </c:strRef>
          </c:tx>
          <c:invertIfNegative val="0"/>
          <c:cat>
            <c:multiLvlStrRef>
              <c:f>Лист1!$AN$9:$AO$16</c:f>
              <c:multiLvlStrCache>
                <c:ptCount val="8"/>
                <c:lvl>
                  <c:pt idx="0">
                    <c:v>Метали та їх сполуки</c:v>
                  </c:pt>
                  <c:pt idx="1">
                    <c:v>Сполуки азоту</c:v>
                  </c:pt>
                  <c:pt idx="2">
                    <c:v>Діоксид та інші сполуки сірки</c:v>
                  </c:pt>
                  <c:pt idx="3">
                    <c:v>Оксид вуглецю</c:v>
                  </c:pt>
                  <c:pt idx="5">
                    <c:v>Неметанові леткі органічні сполуки</c:v>
                  </c:pt>
                  <c:pt idx="6">
                    <c:v>Хлор та сполуки хлору</c:v>
                  </c:pt>
                  <c:pt idx="7">
                    <c:v>Фтор та його сполуки</c:v>
                  </c:pt>
                </c:lvl>
                <c:lvl>
                  <c:pt idx="0">
                    <c:v>ВАТ «Полтавський гірничо-збагачувальний комбінат»</c:v>
                  </c:pt>
                </c:lvl>
              </c:multiLvlStrCache>
            </c:multiLvlStrRef>
          </c:cat>
          <c:val>
            <c:numRef>
              <c:f>Лист1!$AR$9:$AR$16</c:f>
              <c:numCache>
                <c:formatCode>General</c:formatCode>
                <c:ptCount val="8"/>
                <c:pt idx="0">
                  <c:v>7.51</c:v>
                </c:pt>
                <c:pt idx="1">
                  <c:v>30.63</c:v>
                </c:pt>
                <c:pt idx="2">
                  <c:v>9.43</c:v>
                </c:pt>
                <c:pt idx="3">
                  <c:v>24.45</c:v>
                </c:pt>
                <c:pt idx="5">
                  <c:v>0.96</c:v>
                </c:pt>
                <c:pt idx="6">
                  <c:v>1.0000000000000001E-5</c:v>
                </c:pt>
                <c:pt idx="7">
                  <c:v>8.0000000000000002E-3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226793520"/>
        <c:axId val="226790160"/>
        <c:axId val="358344864"/>
      </c:bar3DChart>
      <c:catAx>
        <c:axId val="2267935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26790160"/>
        <c:crosses val="autoZero"/>
        <c:auto val="1"/>
        <c:lblAlgn val="ctr"/>
        <c:lblOffset val="100"/>
        <c:noMultiLvlLbl val="0"/>
      </c:catAx>
      <c:valAx>
        <c:axId val="2267901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26793520"/>
        <c:crosses val="autoZero"/>
        <c:crossBetween val="between"/>
      </c:valAx>
      <c:serAx>
        <c:axId val="358344864"/>
        <c:scaling>
          <c:orientation val="minMax"/>
        </c:scaling>
        <c:delete val="1"/>
        <c:axPos val="b"/>
        <c:majorTickMark val="out"/>
        <c:minorTickMark val="none"/>
        <c:tickLblPos val="nextTo"/>
        <c:crossAx val="226790160"/>
        <c:crosses val="autoZero"/>
      </c:serAx>
    </c:plotArea>
    <c:legend>
      <c:legendPos val="r"/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spPr>
    <a:gradFill rotWithShape="1">
      <a:gsLst>
        <a:gs pos="20000">
          <a:schemeClr val="accent6">
            <a:tint val="9000"/>
          </a:schemeClr>
        </a:gs>
        <a:gs pos="100000">
          <a:schemeClr val="accent6">
            <a:tint val="70000"/>
            <a:satMod val="100000"/>
          </a:schemeClr>
        </a:gs>
      </a:gsLst>
      <a:path path="circle">
        <a:fillToRect l="-15000" t="-15000" r="115000" b="115000"/>
      </a:path>
    </a:gradFill>
    <a:ln w="9525" cap="flat" cmpd="sng" algn="ctr">
      <a:solidFill>
        <a:schemeClr val="accent6">
          <a:shade val="48000"/>
          <a:satMod val="110000"/>
        </a:schemeClr>
      </a:solidFill>
      <a:prstDash val="solid"/>
    </a:ln>
    <a:effectLst>
      <a:outerShdw blurRad="130000" dist="101600" dir="2700000" algn="tl" rotWithShape="0">
        <a:srgbClr val="000000">
          <a:alpha val="35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radarChart>
        <c:radarStyle val="marker"/>
        <c:varyColors val="0"/>
        <c:ser>
          <c:idx val="0"/>
          <c:order val="0"/>
          <c:tx>
            <c:strRef>
              <c:f>Лист1!$BD$7</c:f>
              <c:strCache>
                <c:ptCount val="1"/>
                <c:pt idx="0">
                  <c:v>Одиниця виміру</c:v>
                </c:pt>
              </c:strCache>
            </c:strRef>
          </c:tx>
          <c:cat>
            <c:strRef>
              <c:f>Лист1!$BC$8:$BC$15</c:f>
              <c:strCache>
                <c:ptCount val="8"/>
                <c:pt idx="0">
                  <c:v>Забрано води з природних джерел, усього</c:v>
                </c:pt>
                <c:pt idx="1">
                  <c:v>Забрано води поверхневої</c:v>
                </c:pt>
                <c:pt idx="2">
                  <c:v>Забрано води підземної</c:v>
                </c:pt>
                <c:pt idx="3">
                  <c:v>Використано свіжої води, усього</c:v>
                </c:pt>
                <c:pt idx="4">
                  <c:v>Скинуто вод у підземні горизонти</c:v>
                </c:pt>
                <c:pt idx="5">
                  <c:v>Скинуто вод у поверхневі водні об’єкти</c:v>
                </c:pt>
                <c:pt idx="6">
                  <c:v>Нормативно очищених </c:v>
                </c:pt>
                <c:pt idx="7">
                  <c:v>Недостатньо очищених</c:v>
                </c:pt>
              </c:strCache>
            </c:strRef>
          </c:cat>
          <c:val>
            <c:numRef>
              <c:f>Лист1!$BD$8:$BD$15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Лист1!$BE$7</c:f>
              <c:strCache>
                <c:ptCount val="1"/>
                <c:pt idx="0">
                  <c:v>2008 рік</c:v>
                </c:pt>
              </c:strCache>
            </c:strRef>
          </c:tx>
          <c:marker>
            <c:spPr>
              <a:solidFill>
                <a:srgbClr val="FFFF00"/>
              </a:solidFill>
            </c:spPr>
          </c:marker>
          <c:cat>
            <c:strRef>
              <c:f>Лист1!$BC$8:$BC$15</c:f>
              <c:strCache>
                <c:ptCount val="8"/>
                <c:pt idx="0">
                  <c:v>Забрано води з природних джерел, усього</c:v>
                </c:pt>
                <c:pt idx="1">
                  <c:v>Забрано води поверхневої</c:v>
                </c:pt>
                <c:pt idx="2">
                  <c:v>Забрано води підземної</c:v>
                </c:pt>
                <c:pt idx="3">
                  <c:v>Використано свіжої води, усього</c:v>
                </c:pt>
                <c:pt idx="4">
                  <c:v>Скинуто вод у підземні горизонти</c:v>
                </c:pt>
                <c:pt idx="5">
                  <c:v>Скинуто вод у поверхневі водні об’єкти</c:v>
                </c:pt>
                <c:pt idx="6">
                  <c:v>Нормативно очищених </c:v>
                </c:pt>
                <c:pt idx="7">
                  <c:v>Недостатньо очищених</c:v>
                </c:pt>
              </c:strCache>
            </c:strRef>
          </c:cat>
          <c:val>
            <c:numRef>
              <c:f>Лист1!$BE$8:$BE$15</c:f>
              <c:numCache>
                <c:formatCode>General</c:formatCode>
                <c:ptCount val="8"/>
                <c:pt idx="0">
                  <c:v>270.7</c:v>
                </c:pt>
                <c:pt idx="1">
                  <c:v>180.4</c:v>
                </c:pt>
                <c:pt idx="2">
                  <c:v>90.3</c:v>
                </c:pt>
                <c:pt idx="3">
                  <c:v>270.60000000000002</c:v>
                </c:pt>
                <c:pt idx="4">
                  <c:v>216.2</c:v>
                </c:pt>
                <c:pt idx="5">
                  <c:v>201.7</c:v>
                </c:pt>
                <c:pt idx="6">
                  <c:v>54.29</c:v>
                </c:pt>
                <c:pt idx="7">
                  <c:v>6.742</c:v>
                </c:pt>
              </c:numCache>
            </c:numRef>
          </c:val>
        </c:ser>
        <c:ser>
          <c:idx val="2"/>
          <c:order val="2"/>
          <c:tx>
            <c:strRef>
              <c:f>Лист1!$BF$7</c:f>
              <c:strCache>
                <c:ptCount val="1"/>
                <c:pt idx="0">
                  <c:v>2009 рік</c:v>
                </c:pt>
              </c:strCache>
            </c:strRef>
          </c:tx>
          <c:cat>
            <c:strRef>
              <c:f>Лист1!$BC$8:$BC$15</c:f>
              <c:strCache>
                <c:ptCount val="8"/>
                <c:pt idx="0">
                  <c:v>Забрано води з природних джерел, усього</c:v>
                </c:pt>
                <c:pt idx="1">
                  <c:v>Забрано води поверхневої</c:v>
                </c:pt>
                <c:pt idx="2">
                  <c:v>Забрано води підземної</c:v>
                </c:pt>
                <c:pt idx="3">
                  <c:v>Використано свіжої води, усього</c:v>
                </c:pt>
                <c:pt idx="4">
                  <c:v>Скинуто вод у підземні горизонти</c:v>
                </c:pt>
                <c:pt idx="5">
                  <c:v>Скинуто вод у поверхневі водні об’єкти</c:v>
                </c:pt>
                <c:pt idx="6">
                  <c:v>Нормативно очищених </c:v>
                </c:pt>
                <c:pt idx="7">
                  <c:v>Недостатньо очищених</c:v>
                </c:pt>
              </c:strCache>
            </c:strRef>
          </c:cat>
          <c:val>
            <c:numRef>
              <c:f>Лист1!$BF$8:$BF$15</c:f>
              <c:numCache>
                <c:formatCode>General</c:formatCode>
                <c:ptCount val="8"/>
                <c:pt idx="0">
                  <c:v>238.8</c:v>
                </c:pt>
                <c:pt idx="1">
                  <c:v>161.43</c:v>
                </c:pt>
                <c:pt idx="2">
                  <c:v>77.37</c:v>
                </c:pt>
                <c:pt idx="3">
                  <c:v>204</c:v>
                </c:pt>
                <c:pt idx="4">
                  <c:v>218.3</c:v>
                </c:pt>
                <c:pt idx="5">
                  <c:v>182.2</c:v>
                </c:pt>
                <c:pt idx="6">
                  <c:v>50.86</c:v>
                </c:pt>
                <c:pt idx="7">
                  <c:v>4.8259999999999996</c:v>
                </c:pt>
              </c:numCache>
            </c:numRef>
          </c:val>
        </c:ser>
        <c:ser>
          <c:idx val="3"/>
          <c:order val="3"/>
          <c:tx>
            <c:strRef>
              <c:f>Лист1!$BG$7</c:f>
              <c:strCache>
                <c:ptCount val="1"/>
                <c:pt idx="0">
                  <c:v>2010 рік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ln>
                <a:solidFill>
                  <a:srgbClr val="FF0000"/>
                </a:solidFill>
              </a:ln>
            </c:spPr>
          </c:marker>
          <c:dPt>
            <c:idx val="4"/>
            <c:marker>
              <c:spPr>
                <a:ln>
                  <a:solidFill>
                    <a:schemeClr val="accent4">
                      <a:lumMod val="50000"/>
                    </a:schemeClr>
                  </a:solidFill>
                </a:ln>
              </c:spPr>
            </c:marker>
            <c:bubble3D val="0"/>
            <c:spPr>
              <a:ln>
                <a:solidFill>
                  <a:schemeClr val="accent4">
                    <a:lumMod val="50000"/>
                  </a:schemeClr>
                </a:solidFill>
              </a:ln>
            </c:spPr>
          </c:dPt>
          <c:cat>
            <c:strRef>
              <c:f>Лист1!$BC$8:$BC$15</c:f>
              <c:strCache>
                <c:ptCount val="8"/>
                <c:pt idx="0">
                  <c:v>Забрано води з природних джерел, усього</c:v>
                </c:pt>
                <c:pt idx="1">
                  <c:v>Забрано води поверхневої</c:v>
                </c:pt>
                <c:pt idx="2">
                  <c:v>Забрано води підземної</c:v>
                </c:pt>
                <c:pt idx="3">
                  <c:v>Використано свіжої води, усього</c:v>
                </c:pt>
                <c:pt idx="4">
                  <c:v>Скинуто вод у підземні горизонти</c:v>
                </c:pt>
                <c:pt idx="5">
                  <c:v>Скинуто вод у поверхневі водні об’єкти</c:v>
                </c:pt>
                <c:pt idx="6">
                  <c:v>Нормативно очищених </c:v>
                </c:pt>
                <c:pt idx="7">
                  <c:v>Недостатньо очищених</c:v>
                </c:pt>
              </c:strCache>
            </c:strRef>
          </c:cat>
          <c:val>
            <c:numRef>
              <c:f>Лист1!$BG$8:$BG$15</c:f>
              <c:numCache>
                <c:formatCode>General</c:formatCode>
                <c:ptCount val="8"/>
                <c:pt idx="0">
                  <c:v>243.1</c:v>
                </c:pt>
                <c:pt idx="1">
                  <c:v>162.55000000000001</c:v>
                </c:pt>
                <c:pt idx="2">
                  <c:v>80.55</c:v>
                </c:pt>
                <c:pt idx="3">
                  <c:v>205.2</c:v>
                </c:pt>
                <c:pt idx="4">
                  <c:v>217</c:v>
                </c:pt>
                <c:pt idx="5">
                  <c:v>183</c:v>
                </c:pt>
                <c:pt idx="6">
                  <c:v>49.67</c:v>
                </c:pt>
                <c:pt idx="7">
                  <c:v>4.8819999999999997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6787360"/>
        <c:axId val="226790720"/>
      </c:radarChart>
      <c:catAx>
        <c:axId val="22678736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ru-RU"/>
          </a:p>
        </c:txPr>
        <c:crossAx val="226790720"/>
        <c:crosses val="autoZero"/>
        <c:auto val="1"/>
        <c:lblAlgn val="ctr"/>
        <c:lblOffset val="100"/>
        <c:noMultiLvlLbl val="0"/>
      </c:catAx>
      <c:valAx>
        <c:axId val="2267907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226787360"/>
        <c:crosses val="autoZero"/>
        <c:crossBetween val="between"/>
      </c:valAx>
    </c:plotArea>
    <c:legend>
      <c:legendPos val="r"/>
      <c:legendEntry>
        <c:idx val="0"/>
        <c:delete val="1"/>
      </c:legendEntry>
      <c:layout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spPr>
    <a:gradFill rotWithShape="1">
      <a:gsLst>
        <a:gs pos="20000">
          <a:schemeClr val="dk1">
            <a:tint val="9000"/>
          </a:schemeClr>
        </a:gs>
        <a:gs pos="100000">
          <a:schemeClr val="dk1">
            <a:tint val="70000"/>
            <a:satMod val="100000"/>
          </a:schemeClr>
        </a:gs>
      </a:gsLst>
      <a:path path="circle">
        <a:fillToRect l="-15000" t="-15000" r="115000" b="115000"/>
      </a:path>
    </a:gradFill>
    <a:ln w="9525" cap="flat" cmpd="sng" algn="ctr">
      <a:solidFill>
        <a:schemeClr val="dk1">
          <a:shade val="48000"/>
          <a:satMod val="110000"/>
        </a:schemeClr>
      </a:solidFill>
      <a:prstDash val="solid"/>
    </a:ln>
    <a:effectLst>
      <a:outerShdw blurRad="130000" dist="101600" dir="2700000" algn="tl" rotWithShape="0">
        <a:srgbClr val="000000">
          <a:alpha val="35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area3DChart>
        <c:grouping val="percentStacked"/>
        <c:varyColors val="0"/>
        <c:ser>
          <c:idx val="0"/>
          <c:order val="0"/>
          <c:tx>
            <c:v>2 008р.</c:v>
          </c:tx>
          <c:cat>
            <c:strRef>
              <c:f>Лист1!$BL$8:$BL$30</c:f>
              <c:strCache>
                <c:ptCount val="23"/>
                <c:pt idx="0">
                  <c:v>р. Дніпро</c:v>
                </c:pt>
                <c:pt idx="1">
                  <c:v>ВАТ «Полтавський ГЗК»</c:v>
                </c:pt>
                <c:pt idx="2">
                  <c:v>р. Псел</c:v>
                </c:pt>
                <c:pt idx="3">
                  <c:v>ВАТ «Рижівський гранітний кар'єр»</c:v>
                </c:pt>
                <c:pt idx="4">
                  <c:v>р. Ворскла</c:v>
                </c:pt>
                <c:pt idx="5">
                  <c:v>ОП «Полтававодоканал», Котелевська дільниця</c:v>
                </c:pt>
                <c:pt idx="6">
                  <c:v>КП ЖКК «Терешки», Полтавський район</c:v>
                </c:pt>
                <c:pt idx="7">
                  <c:v>р. Удай</c:v>
                </c:pt>
                <c:pt idx="8">
                  <c:v>Очисні споруди, м.Пирятин</c:v>
                </c:pt>
                <c:pt idx="9">
                  <c:v>р. Хорол</c:v>
                </c:pt>
                <c:pt idx="10">
                  <c:v>ОКВПВКГ «Миргородводоканал»</c:v>
                </c:pt>
                <c:pt idx="11">
                  <c:v>ВАТ «Армапром» м. Миргород</c:v>
                </c:pt>
                <c:pt idx="12">
                  <c:v>р. Кобелячка</c:v>
                </c:pt>
                <c:pt idx="13">
                  <c:v>ОП «Полтававодоканал», Кобеляцька дільниця</c:v>
                </c:pt>
                <c:pt idx="14">
                  <c:v>р. Суха Лохвиця (р. Сулиця)</c:v>
                </c:pt>
                <c:pt idx="15">
                  <c:v>ОК ВПВКГ «Миргородводоканал»</c:v>
                </c:pt>
                <c:pt idx="16">
                  <c:v>Лохвицька дільниця</c:v>
                </c:pt>
                <c:pt idx="17">
                  <c:v>р. Сухий Омельник</c:v>
                </c:pt>
                <c:pt idx="18">
                  <c:v>Глобинський комбінат комунальних підприємств </c:v>
                </c:pt>
                <c:pt idx="19">
                  <c:v>ВАТ «Глобинським маслозавод»</c:v>
                </c:pt>
                <c:pt idx="20">
                  <c:v>р.Багачка</c:v>
                </c:pt>
                <c:pt idx="21">
                  <c:v>ОК ВПВКГ «Миргородводоканал»</c:v>
                </c:pt>
                <c:pt idx="22">
                  <c:v>Великобагачанська дільниця</c:v>
                </c:pt>
              </c:strCache>
            </c:strRef>
          </c:cat>
          <c:val>
            <c:numRef>
              <c:f>Лист1!$BM$8:$BM$30</c:f>
              <c:numCache>
                <c:formatCode>General</c:formatCode>
                <c:ptCount val="23"/>
                <c:pt idx="1">
                  <c:v>24.2</c:v>
                </c:pt>
                <c:pt idx="3">
                  <c:v>79.7</c:v>
                </c:pt>
                <c:pt idx="5">
                  <c:v>27.8</c:v>
                </c:pt>
                <c:pt idx="6">
                  <c:v>100</c:v>
                </c:pt>
                <c:pt idx="8">
                  <c:v>771</c:v>
                </c:pt>
                <c:pt idx="15">
                  <c:v>135.80000000000001</c:v>
                </c:pt>
                <c:pt idx="19">
                  <c:v>103.1</c:v>
                </c:pt>
                <c:pt idx="21">
                  <c:v>91.8</c:v>
                </c:pt>
              </c:numCache>
            </c:numRef>
          </c:val>
        </c:ser>
        <c:ser>
          <c:idx val="1"/>
          <c:order val="1"/>
          <c:tx>
            <c:v>2 009р.</c:v>
          </c:tx>
          <c:cat>
            <c:strRef>
              <c:f>Лист1!$BL$8:$BL$30</c:f>
              <c:strCache>
                <c:ptCount val="23"/>
                <c:pt idx="0">
                  <c:v>р. Дніпро</c:v>
                </c:pt>
                <c:pt idx="1">
                  <c:v>ВАТ «Полтавський ГЗК»</c:v>
                </c:pt>
                <c:pt idx="2">
                  <c:v>р. Псел</c:v>
                </c:pt>
                <c:pt idx="3">
                  <c:v>ВАТ «Рижівський гранітний кар'єр»</c:v>
                </c:pt>
                <c:pt idx="4">
                  <c:v>р. Ворскла</c:v>
                </c:pt>
                <c:pt idx="5">
                  <c:v>ОП «Полтававодоканал», Котелевська дільниця</c:v>
                </c:pt>
                <c:pt idx="6">
                  <c:v>КП ЖКК «Терешки», Полтавський район</c:v>
                </c:pt>
                <c:pt idx="7">
                  <c:v>р. Удай</c:v>
                </c:pt>
                <c:pt idx="8">
                  <c:v>Очисні споруди, м.Пирятин</c:v>
                </c:pt>
                <c:pt idx="9">
                  <c:v>р. Хорол</c:v>
                </c:pt>
                <c:pt idx="10">
                  <c:v>ОКВПВКГ «Миргородводоканал»</c:v>
                </c:pt>
                <c:pt idx="11">
                  <c:v>ВАТ «Армапром» м. Миргород</c:v>
                </c:pt>
                <c:pt idx="12">
                  <c:v>р. Кобелячка</c:v>
                </c:pt>
                <c:pt idx="13">
                  <c:v>ОП «Полтававодоканал», Кобеляцька дільниця</c:v>
                </c:pt>
                <c:pt idx="14">
                  <c:v>р. Суха Лохвиця (р. Сулиця)</c:v>
                </c:pt>
                <c:pt idx="15">
                  <c:v>ОК ВПВКГ «Миргородводоканал»</c:v>
                </c:pt>
                <c:pt idx="16">
                  <c:v>Лохвицька дільниця</c:v>
                </c:pt>
                <c:pt idx="17">
                  <c:v>р. Сухий Омельник</c:v>
                </c:pt>
                <c:pt idx="18">
                  <c:v>Глобинський комбінат комунальних підприємств </c:v>
                </c:pt>
                <c:pt idx="19">
                  <c:v>ВАТ «Глобинським маслозавод»</c:v>
                </c:pt>
                <c:pt idx="20">
                  <c:v>р.Багачка</c:v>
                </c:pt>
                <c:pt idx="21">
                  <c:v>ОК ВПВКГ «Миргородводоканал»</c:v>
                </c:pt>
                <c:pt idx="22">
                  <c:v>Великобагачанська дільниця</c:v>
                </c:pt>
              </c:strCache>
            </c:strRef>
          </c:cat>
          <c:val>
            <c:numRef>
              <c:f>Лист1!$BN$8:$BN$30</c:f>
              <c:numCache>
                <c:formatCode>General</c:formatCode>
                <c:ptCount val="23"/>
                <c:pt idx="1">
                  <c:v>2504</c:v>
                </c:pt>
                <c:pt idx="3">
                  <c:v>58</c:v>
                </c:pt>
                <c:pt idx="5">
                  <c:v>38</c:v>
                </c:pt>
                <c:pt idx="6">
                  <c:v>113</c:v>
                </c:pt>
                <c:pt idx="8">
                  <c:v>940</c:v>
                </c:pt>
                <c:pt idx="11">
                  <c:v>6.4000000000000003E-3</c:v>
                </c:pt>
                <c:pt idx="13">
                  <c:v>101</c:v>
                </c:pt>
                <c:pt idx="15">
                  <c:v>182</c:v>
                </c:pt>
                <c:pt idx="18">
                  <c:v>12</c:v>
                </c:pt>
                <c:pt idx="19">
                  <c:v>85</c:v>
                </c:pt>
              </c:numCache>
            </c:numRef>
          </c:val>
        </c:ser>
        <c:ser>
          <c:idx val="2"/>
          <c:order val="2"/>
          <c:cat>
            <c:strRef>
              <c:f>Лист1!$BL$8:$BL$30</c:f>
              <c:strCache>
                <c:ptCount val="23"/>
                <c:pt idx="0">
                  <c:v>р. Дніпро</c:v>
                </c:pt>
                <c:pt idx="1">
                  <c:v>ВАТ «Полтавський ГЗК»</c:v>
                </c:pt>
                <c:pt idx="2">
                  <c:v>р. Псел</c:v>
                </c:pt>
                <c:pt idx="3">
                  <c:v>ВАТ «Рижівський гранітний кар'єр»</c:v>
                </c:pt>
                <c:pt idx="4">
                  <c:v>р. Ворскла</c:v>
                </c:pt>
                <c:pt idx="5">
                  <c:v>ОП «Полтававодоканал», Котелевська дільниця</c:v>
                </c:pt>
                <c:pt idx="6">
                  <c:v>КП ЖКК «Терешки», Полтавський район</c:v>
                </c:pt>
                <c:pt idx="7">
                  <c:v>р. Удай</c:v>
                </c:pt>
                <c:pt idx="8">
                  <c:v>Очисні споруди, м.Пирятин</c:v>
                </c:pt>
                <c:pt idx="9">
                  <c:v>р. Хорол</c:v>
                </c:pt>
                <c:pt idx="10">
                  <c:v>ОКВПВКГ «Миргородводоканал»</c:v>
                </c:pt>
                <c:pt idx="11">
                  <c:v>ВАТ «Армапром» м. Миргород</c:v>
                </c:pt>
                <c:pt idx="12">
                  <c:v>р. Кобелячка</c:v>
                </c:pt>
                <c:pt idx="13">
                  <c:v>ОП «Полтававодоканал», Кобеляцька дільниця</c:v>
                </c:pt>
                <c:pt idx="14">
                  <c:v>р. Суха Лохвиця (р. Сулиця)</c:v>
                </c:pt>
                <c:pt idx="15">
                  <c:v>ОК ВПВКГ «Миргородводоканал»</c:v>
                </c:pt>
                <c:pt idx="16">
                  <c:v>Лохвицька дільниця</c:v>
                </c:pt>
                <c:pt idx="17">
                  <c:v>р. Сухий Омельник</c:v>
                </c:pt>
                <c:pt idx="18">
                  <c:v>Глобинський комбінат комунальних підприємств </c:v>
                </c:pt>
                <c:pt idx="19">
                  <c:v>ВАТ «Глобинським маслозавод»</c:v>
                </c:pt>
                <c:pt idx="20">
                  <c:v>р.Багачка</c:v>
                </c:pt>
                <c:pt idx="21">
                  <c:v>ОК ВПВКГ «Миргородводоканал»</c:v>
                </c:pt>
                <c:pt idx="22">
                  <c:v>Великобагачанська дільниця</c:v>
                </c:pt>
              </c:strCache>
            </c:strRef>
          </c:cat>
          <c:val>
            <c:numRef>
              <c:f>Лист1!$BO$8:$BO$30</c:f>
            </c:numRef>
          </c:val>
        </c:ser>
        <c:ser>
          <c:idx val="3"/>
          <c:order val="3"/>
          <c:tx>
            <c:v>2 010р.</c:v>
          </c:tx>
          <c:cat>
            <c:strRef>
              <c:f>Лист1!$BL$8:$BL$30</c:f>
              <c:strCache>
                <c:ptCount val="23"/>
                <c:pt idx="0">
                  <c:v>р. Дніпро</c:v>
                </c:pt>
                <c:pt idx="1">
                  <c:v>ВАТ «Полтавський ГЗК»</c:v>
                </c:pt>
                <c:pt idx="2">
                  <c:v>р. Псел</c:v>
                </c:pt>
                <c:pt idx="3">
                  <c:v>ВАТ «Рижівський гранітний кар'єр»</c:v>
                </c:pt>
                <c:pt idx="4">
                  <c:v>р. Ворскла</c:v>
                </c:pt>
                <c:pt idx="5">
                  <c:v>ОП «Полтававодоканал», Котелевська дільниця</c:v>
                </c:pt>
                <c:pt idx="6">
                  <c:v>КП ЖКК «Терешки», Полтавський район</c:v>
                </c:pt>
                <c:pt idx="7">
                  <c:v>р. Удай</c:v>
                </c:pt>
                <c:pt idx="8">
                  <c:v>Очисні споруди, м.Пирятин</c:v>
                </c:pt>
                <c:pt idx="9">
                  <c:v>р. Хорол</c:v>
                </c:pt>
                <c:pt idx="10">
                  <c:v>ОКВПВКГ «Миргородводоканал»</c:v>
                </c:pt>
                <c:pt idx="11">
                  <c:v>ВАТ «Армапром» м. Миргород</c:v>
                </c:pt>
                <c:pt idx="12">
                  <c:v>р. Кобелячка</c:v>
                </c:pt>
                <c:pt idx="13">
                  <c:v>ОП «Полтававодоканал», Кобеляцька дільниця</c:v>
                </c:pt>
                <c:pt idx="14">
                  <c:v>р. Суха Лохвиця (р. Сулиця)</c:v>
                </c:pt>
                <c:pt idx="15">
                  <c:v>ОК ВПВКГ «Миргородводоканал»</c:v>
                </c:pt>
                <c:pt idx="16">
                  <c:v>Лохвицька дільниця</c:v>
                </c:pt>
                <c:pt idx="17">
                  <c:v>р. Сухий Омельник</c:v>
                </c:pt>
                <c:pt idx="18">
                  <c:v>Глобинський комбінат комунальних підприємств </c:v>
                </c:pt>
                <c:pt idx="19">
                  <c:v>ВАТ «Глобинським маслозавод»</c:v>
                </c:pt>
                <c:pt idx="20">
                  <c:v>р.Багачка</c:v>
                </c:pt>
                <c:pt idx="21">
                  <c:v>ОК ВПВКГ «Миргородводоканал»</c:v>
                </c:pt>
                <c:pt idx="22">
                  <c:v>Великобагачанська дільниця</c:v>
                </c:pt>
              </c:strCache>
            </c:strRef>
          </c:cat>
          <c:val>
            <c:numRef>
              <c:f>Лист1!$BP$8:$BP$30</c:f>
              <c:numCache>
                <c:formatCode>General</c:formatCode>
                <c:ptCount val="23"/>
                <c:pt idx="1">
                  <c:v>7765</c:v>
                </c:pt>
                <c:pt idx="3">
                  <c:v>127</c:v>
                </c:pt>
                <c:pt idx="5">
                  <c:v>36</c:v>
                </c:pt>
                <c:pt idx="6">
                  <c:v>126</c:v>
                </c:pt>
                <c:pt idx="8">
                  <c:v>824</c:v>
                </c:pt>
                <c:pt idx="10">
                  <c:v>1.7448999999999999</c:v>
                </c:pt>
                <c:pt idx="13">
                  <c:v>92</c:v>
                </c:pt>
                <c:pt idx="15">
                  <c:v>149</c:v>
                </c:pt>
                <c:pt idx="18">
                  <c:v>14</c:v>
                </c:pt>
                <c:pt idx="19">
                  <c:v>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Depth val="75"/>
        <c:axId val="227266992"/>
        <c:axId val="227265312"/>
        <c:axId val="0"/>
      </c:area3DChart>
      <c:catAx>
        <c:axId val="22726699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7265312"/>
        <c:crosses val="autoZero"/>
        <c:auto val="1"/>
        <c:lblAlgn val="ctr"/>
        <c:lblOffset val="100"/>
        <c:noMultiLvlLbl val="0"/>
      </c:catAx>
      <c:valAx>
        <c:axId val="227265312"/>
        <c:scaling>
          <c:orientation val="minMax"/>
        </c:scaling>
        <c:delete val="0"/>
        <c:axPos val="l"/>
        <c:majorGridlines/>
        <c:numFmt formatCode="0%" sourceLinked="1"/>
        <c:majorTickMark val="none"/>
        <c:minorTickMark val="none"/>
        <c:tickLblPos val="nextTo"/>
        <c:crossAx val="227266992"/>
        <c:crosses val="autoZero"/>
        <c:crossBetween val="midCat"/>
      </c:valAx>
    </c:plotArea>
    <c:legend>
      <c:legendPos val="t"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0.0203</cdr:y>
    </cdr:from>
    <cdr:to>
      <cdr:x>0.9985</cdr:x>
      <cdr:y>0.21124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0" y="127617"/>
          <a:ext cx="7989054" cy="1200329"/>
        </a:xfrm>
        <a:prstGeom xmlns:a="http://schemas.openxmlformats.org/drawingml/2006/main" prst="rect">
          <a:avLst/>
        </a:prstGeom>
        <a:ln xmlns:a="http://schemas.openxmlformats.org/drawingml/2006/main"/>
      </cdr:spPr>
      <cdr:style>
        <a:lnRef xmlns:a="http://schemas.openxmlformats.org/drawingml/2006/main" idx="1">
          <a:schemeClr val="accent4"/>
        </a:lnRef>
        <a:fillRef xmlns:a="http://schemas.openxmlformats.org/drawingml/2006/main" idx="2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lIns="91440" tIns="45720" rIns="91440" bIns="4572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uk-UA" sz="2400" cap="none" spc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</a:rPr>
            <a:t>Розподіл</a:t>
          </a:r>
          <a:r>
            <a:rPr lang="uk-UA" sz="2400" cap="none" spc="0" baseline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</a:rPr>
            <a:t> </a:t>
          </a:r>
          <a:r>
            <a:rPr lang="uk-UA" sz="2400" cap="none" spc="0" baseline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</a:rPr>
            <a:t>рівня техногенного </a:t>
          </a:r>
          <a:r>
            <a:rPr lang="uk-UA" sz="2400" cap="none" spc="0" baseline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</a:rPr>
            <a:t>навантаження</a:t>
          </a:r>
          <a:endParaRPr lang="uk-UA" sz="2400" cap="none" spc="0" baseline="0" dirty="0">
            <a:ln w="24500" cmpd="dbl">
              <a:solidFill>
                <a:schemeClr val="accent2">
                  <a:shade val="85000"/>
                  <a:satMod val="155000"/>
                </a:schemeClr>
              </a:solidFill>
              <a:prstDash val="solid"/>
              <a:miter lim="800000"/>
            </a:ln>
            <a:solidFill>
              <a:schemeClr val="accent4">
                <a:lumMod val="75000"/>
              </a:schemeClr>
            </a:solidFill>
          </a:endParaRPr>
        </a:p>
        <a:p xmlns:a="http://schemas.openxmlformats.org/drawingml/2006/main">
          <a:pPr algn="ctr"/>
          <a:r>
            <a:rPr lang="uk-UA" sz="2400" cap="none" spc="0" baseline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</a:rPr>
            <a:t>за районами Полтавської області</a:t>
          </a:r>
        </a:p>
        <a:p xmlns:a="http://schemas.openxmlformats.org/drawingml/2006/main">
          <a:pPr algn="ctr"/>
          <a:r>
            <a:rPr lang="uk-UA" sz="2400" cap="none" spc="0" baseline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</a:rPr>
            <a:t> (</a:t>
          </a:r>
          <a:r>
            <a:rPr lang="uk-UA" sz="2400" cap="none" spc="0" baseline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</a:rPr>
            <a:t>2008-2010 </a:t>
          </a:r>
          <a:r>
            <a:rPr lang="uk-UA" sz="2400" cap="none" spc="0" baseline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</a:rPr>
            <a:t>рр.)</a:t>
          </a:r>
          <a:endParaRPr lang="ru-RU" sz="2400" cap="none" spc="0" dirty="0">
            <a:ln w="24500" cmpd="dbl">
              <a:solidFill>
                <a:schemeClr val="accent2">
                  <a:shade val="85000"/>
                  <a:satMod val="155000"/>
                </a:schemeClr>
              </a:solidFill>
              <a:prstDash val="solid"/>
              <a:miter lim="800000"/>
            </a:ln>
            <a:solidFill>
              <a:schemeClr val="accent4">
                <a:lumMod val="75000"/>
              </a:schemeClr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B35CEB-A5C4-4F4A-A8F8-3BF16B0D3679}" type="datetimeFigureOut">
              <a:rPr lang="ru-RU" smtClean="0"/>
              <a:t>14.07.2014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2073CA-950A-4A6E-8EB0-47209384D9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2588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7/14/2014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7/14/2014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7/14/2014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7/14/2014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7/14/2014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7/14/2014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7/14/2014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7/14/2014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7/14/2014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7/14/2014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7/14/2014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8CFA630-13BB-46C4-BD44-B2C5F9B66074}" type="datetimeFigureOut">
              <a:rPr lang="en-US" smtClean="0"/>
              <a:pPr/>
              <a:t>7/14/2014</a:t>
            </a:fld>
            <a:endParaRPr lang="en-US" sz="1000" dirty="0">
              <a:solidFill>
                <a:schemeClr val="tx2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sz="1000" dirty="0">
              <a:solidFill>
                <a:schemeClr val="tx2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algn="r" eaLnBrk="1" latinLnBrk="0" hangingPunct="1"/>
            <a:fld id="{BC5217A8-0E06-4059-AC45-433E2E67A85D}" type="slidenum">
              <a:rPr kumimoji="0" lang="en-US" smtClean="0"/>
              <a:pPr algn="r" eaLnBrk="1" latinLnBrk="0" hangingPunct="1"/>
              <a:t>‹#›</a:t>
            </a:fld>
            <a:endParaRPr kumimoji="0" lang="en-US" sz="11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8980" y="-45200"/>
            <a:ext cx="968991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3228" y="5229200"/>
            <a:ext cx="81254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dirty="0" smtClean="0"/>
              <a:t>Екологія Полтавщини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402940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7717646"/>
              </p:ext>
            </p:extLst>
          </p:nvPr>
        </p:nvGraphicFramePr>
        <p:xfrm>
          <a:off x="827584" y="1700808"/>
          <a:ext cx="7632848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475656" y="476672"/>
            <a:ext cx="6192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2400" dirty="0" smtClean="0"/>
              <a:t> </a:t>
            </a:r>
            <a:r>
              <a:rPr lang="ru-RU" sz="2400" dirty="0" err="1" smtClean="0"/>
              <a:t>Забруднювач</a:t>
            </a:r>
            <a:r>
              <a:rPr lang="ru-RU" sz="2400" dirty="0" smtClean="0"/>
              <a:t> </a:t>
            </a:r>
            <a:r>
              <a:rPr lang="ru-RU" sz="2400" dirty="0"/>
              <a:t>атмосферного </a:t>
            </a:r>
            <a:r>
              <a:rPr lang="ru-RU" sz="2400" dirty="0" err="1" smtClean="0"/>
              <a:t>повітря</a:t>
            </a:r>
            <a:endParaRPr lang="ru-RU" sz="2400" dirty="0" smtClean="0"/>
          </a:p>
          <a:p>
            <a:pPr algn="ctr" fontAlgn="ctr"/>
            <a:r>
              <a:rPr lang="ru-RU" sz="2400" dirty="0" smtClean="0"/>
              <a:t> </a:t>
            </a:r>
            <a:r>
              <a:rPr lang="ru-RU" sz="2400" dirty="0"/>
              <a:t>ВАТ «</a:t>
            </a:r>
            <a:r>
              <a:rPr lang="ru-RU" sz="2400" dirty="0" err="1"/>
              <a:t>Полтавський</a:t>
            </a:r>
            <a:r>
              <a:rPr lang="ru-RU" sz="2400" dirty="0"/>
              <a:t> </a:t>
            </a:r>
            <a:r>
              <a:rPr lang="ru-RU" sz="2400" dirty="0" err="1"/>
              <a:t>гірничо-збагачувальний</a:t>
            </a:r>
            <a:r>
              <a:rPr lang="ru-RU" sz="2400" dirty="0"/>
              <a:t> </a:t>
            </a:r>
            <a:r>
              <a:rPr lang="ru-RU" sz="2400" dirty="0" err="1"/>
              <a:t>комбінат</a:t>
            </a:r>
            <a:r>
              <a:rPr lang="ru-RU" sz="2400" dirty="0"/>
              <a:t>» за 2010 </a:t>
            </a:r>
            <a:r>
              <a:rPr lang="ru-RU" sz="2400" dirty="0" err="1"/>
              <a:t>рік</a:t>
            </a:r>
            <a:endParaRPr lang="ru-RU" sz="2400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29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2188837"/>
              </p:ext>
            </p:extLst>
          </p:nvPr>
        </p:nvGraphicFramePr>
        <p:xfrm>
          <a:off x="179512" y="980728"/>
          <a:ext cx="8712968" cy="5661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259632" y="81498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/>
              <a:t>Динаміка водокористування</a:t>
            </a:r>
            <a:endParaRPr lang="ru-RU" sz="3600" b="1" dirty="0"/>
          </a:p>
          <a:p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03385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9501358"/>
              </p:ext>
            </p:extLst>
          </p:nvPr>
        </p:nvGraphicFramePr>
        <p:xfrm>
          <a:off x="107504" y="1381125"/>
          <a:ext cx="8784975" cy="51442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67544" y="231031"/>
            <a:ext cx="77768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/>
              <a:t>Скидання зворотних вод та забруднюючих </a:t>
            </a:r>
            <a:r>
              <a:rPr lang="uk-UA" sz="2400" b="1" i="1" dirty="0" smtClean="0"/>
              <a:t>речовин </a:t>
            </a:r>
          </a:p>
          <a:p>
            <a:r>
              <a:rPr lang="uk-UA" sz="2400" b="1" i="1" dirty="0" smtClean="0"/>
              <a:t>водокористувачами </a:t>
            </a:r>
            <a:r>
              <a:rPr lang="uk-UA" sz="2400" b="1" i="1" dirty="0"/>
              <a:t>– забруднювачами </a:t>
            </a:r>
            <a:r>
              <a:rPr lang="uk-UA" sz="2400" b="1" i="1" dirty="0" smtClean="0"/>
              <a:t>поверхневих</a:t>
            </a:r>
          </a:p>
          <a:p>
            <a:r>
              <a:rPr lang="uk-UA" sz="2400" b="1" i="1" dirty="0" smtClean="0"/>
              <a:t> </a:t>
            </a:r>
            <a:r>
              <a:rPr lang="uk-UA" sz="2400" b="1" i="1" dirty="0"/>
              <a:t>водних об’єктів</a:t>
            </a:r>
            <a:endParaRPr lang="ru-RU" sz="2400" b="1" i="1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6552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8468784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3786247"/>
              </p:ext>
            </p:extLst>
          </p:nvPr>
        </p:nvGraphicFramePr>
        <p:xfrm>
          <a:off x="107504" y="1147762"/>
          <a:ext cx="8856984" cy="5593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4989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8198312"/>
              </p:ext>
            </p:extLst>
          </p:nvPr>
        </p:nvGraphicFramePr>
        <p:xfrm>
          <a:off x="323528" y="1268760"/>
          <a:ext cx="8568952" cy="5400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2173" y="188640"/>
            <a:ext cx="73570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>
                <a:solidFill>
                  <a:srgbClr val="002060"/>
                </a:solidFill>
              </a:rPr>
              <a:t>Основні показники поводження з </a:t>
            </a:r>
            <a:endParaRPr lang="uk-UA" sz="2800" b="1" dirty="0" smtClean="0">
              <a:solidFill>
                <a:srgbClr val="002060"/>
              </a:solidFill>
            </a:endParaRPr>
          </a:p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відходами </a:t>
            </a:r>
            <a:r>
              <a:rPr lang="uk-UA" sz="2800" b="1" dirty="0">
                <a:solidFill>
                  <a:srgbClr val="002060"/>
                </a:solidFill>
              </a:rPr>
              <a:t>І-ІІІ класів небезпеки (тис. т)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76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7741196"/>
              </p:ext>
            </p:extLst>
          </p:nvPr>
        </p:nvGraphicFramePr>
        <p:xfrm>
          <a:off x="0" y="1412777"/>
          <a:ext cx="9036496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116632"/>
            <a:ext cx="816685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>
                <a:solidFill>
                  <a:schemeClr val="accent4">
                    <a:lumMod val="50000"/>
                  </a:schemeClr>
                </a:solidFill>
              </a:rPr>
              <a:t>Структура основних причин смертності населення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r>
              <a:rPr lang="uk-UA" sz="2800" b="1" dirty="0">
                <a:solidFill>
                  <a:schemeClr val="accent4">
                    <a:lumMod val="50000"/>
                  </a:schemeClr>
                </a:solidFill>
              </a:rPr>
              <a:t>Полтавської області у 2010 рік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endParaRPr lang="ru-RU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401529"/>
              </p:ext>
            </p:extLst>
          </p:nvPr>
        </p:nvGraphicFramePr>
        <p:xfrm>
          <a:off x="0" y="1556792"/>
          <a:ext cx="8634399" cy="5229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7997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883" y="260648"/>
            <a:ext cx="9207883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468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9" y="188640"/>
            <a:ext cx="9178471" cy="6403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915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488832" cy="1268760"/>
          </a:xfrm>
        </p:spPr>
        <p:txBody>
          <a:bodyPr>
            <a:normAutofit/>
          </a:bodyPr>
          <a:lstStyle/>
          <a:p>
            <a:r>
              <a:rPr lang="ru-RU" sz="2400" dirty="0" err="1" smtClean="0"/>
              <a:t>Динаміка</a:t>
            </a:r>
            <a:r>
              <a:rPr lang="ru-RU" sz="2400" dirty="0" smtClean="0"/>
              <a:t> </a:t>
            </a:r>
            <a:r>
              <a:rPr lang="ru-RU" sz="2400" dirty="0" err="1" smtClean="0"/>
              <a:t>зміни</a:t>
            </a:r>
            <a:r>
              <a:rPr lang="ru-RU" sz="2400" dirty="0" smtClean="0"/>
              <a:t> </a:t>
            </a:r>
            <a:r>
              <a:rPr lang="ru-RU" sz="2400" dirty="0" err="1" smtClean="0"/>
              <a:t>обсягів</a:t>
            </a:r>
            <a:r>
              <a:rPr lang="ru-RU" sz="2400" dirty="0" smtClean="0"/>
              <a:t> </a:t>
            </a:r>
            <a:r>
              <a:rPr lang="ru-RU" sz="2400" dirty="0" err="1" smtClean="0"/>
              <a:t>викидів</a:t>
            </a:r>
            <a:r>
              <a:rPr lang="ru-RU" sz="2400" dirty="0" smtClean="0"/>
              <a:t> </a:t>
            </a:r>
            <a:r>
              <a:rPr lang="ru-RU" sz="2400" dirty="0" err="1" smtClean="0"/>
              <a:t>забруднюючих</a:t>
            </a:r>
            <a:r>
              <a:rPr lang="ru-RU" sz="2400" dirty="0" smtClean="0"/>
              <a:t> </a:t>
            </a:r>
            <a:r>
              <a:rPr lang="ru-RU" sz="2400" dirty="0" err="1" smtClean="0"/>
              <a:t>речовин</a:t>
            </a:r>
            <a:r>
              <a:rPr lang="ru-RU" sz="2400" dirty="0" smtClean="0"/>
              <a:t>  в </a:t>
            </a:r>
            <a:r>
              <a:rPr lang="ru-RU" sz="2400" dirty="0" err="1" smtClean="0"/>
              <a:t>атмосферне</a:t>
            </a:r>
            <a:r>
              <a:rPr lang="ru-RU" sz="2400" dirty="0" smtClean="0"/>
              <a:t> </a:t>
            </a:r>
            <a:r>
              <a:rPr lang="ru-RU" sz="2400" dirty="0" err="1" smtClean="0"/>
              <a:t>повітря</a:t>
            </a:r>
            <a:r>
              <a:rPr lang="ru-RU" sz="2400" dirty="0" smtClean="0"/>
              <a:t> в </a:t>
            </a:r>
            <a:r>
              <a:rPr lang="ru-RU" sz="2400" dirty="0" err="1" smtClean="0"/>
              <a:t>Полтавській</a:t>
            </a:r>
            <a:r>
              <a:rPr lang="ru-RU" sz="2400" dirty="0" smtClean="0"/>
              <a:t> </a:t>
            </a:r>
            <a:r>
              <a:rPr lang="ru-RU" sz="2400" dirty="0" err="1" smtClean="0"/>
              <a:t>області</a:t>
            </a:r>
            <a:r>
              <a:rPr lang="ru-RU" sz="2400" dirty="0" smtClean="0"/>
              <a:t> у 2000-2009 </a:t>
            </a:r>
            <a:r>
              <a:rPr lang="ru-RU" sz="2400" dirty="0" err="1" smtClean="0"/>
              <a:t>рр</a:t>
            </a:r>
            <a:r>
              <a:rPr lang="ru-RU" dirty="0" smtClean="0"/>
              <a:t>.</a:t>
            </a:r>
            <a:endParaRPr lang="ru-RU" dirty="0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5542477"/>
              </p:ext>
            </p:extLst>
          </p:nvPr>
        </p:nvGraphicFramePr>
        <p:xfrm>
          <a:off x="179512" y="1401762"/>
          <a:ext cx="8784976" cy="5267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0318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4794415"/>
              </p:ext>
            </p:extLst>
          </p:nvPr>
        </p:nvGraphicFramePr>
        <p:xfrm>
          <a:off x="107504" y="1124744"/>
          <a:ext cx="8820472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3568" y="260648"/>
            <a:ext cx="75023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5. Характер видів забруднюючих речовин в атмосферне</a:t>
            </a:r>
          </a:p>
          <a:p>
            <a:pPr algn="ctr"/>
            <a:r>
              <a:rPr lang="uk-UA" sz="2400" dirty="0" smtClean="0"/>
              <a:t> повітря Полтавської області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4137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616467870"/>
              </p:ext>
            </p:extLst>
          </p:nvPr>
        </p:nvGraphicFramePr>
        <p:xfrm>
          <a:off x="642910" y="214290"/>
          <a:ext cx="8001056" cy="6286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6447262"/>
              </p:ext>
            </p:extLst>
          </p:nvPr>
        </p:nvGraphicFramePr>
        <p:xfrm>
          <a:off x="539552" y="1196752"/>
          <a:ext cx="7992888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26305" y="-99392"/>
            <a:ext cx="741682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i="1" dirty="0"/>
              <a:t>Викиди забруднюючих  речовин в </a:t>
            </a:r>
            <a:r>
              <a:rPr lang="uk-UA" sz="2800" b="1" i="1" dirty="0" smtClean="0"/>
              <a:t>атмосферне повітря </a:t>
            </a:r>
            <a:r>
              <a:rPr lang="uk-UA" sz="2800" b="1" i="1" dirty="0"/>
              <a:t>за видами економічної діяльності</a:t>
            </a:r>
            <a:endParaRPr lang="ru-RU" sz="28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93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9473047"/>
              </p:ext>
            </p:extLst>
          </p:nvPr>
        </p:nvGraphicFramePr>
        <p:xfrm>
          <a:off x="179512" y="764704"/>
          <a:ext cx="8424936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23528" y="116632"/>
            <a:ext cx="84520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>
                <a:solidFill>
                  <a:srgbClr val="C00000"/>
                </a:solidFill>
              </a:rPr>
              <a:t>Використання джерел іонізуючого випромінювання</a:t>
            </a:r>
            <a:endParaRPr lang="ru-RU" sz="2800" b="1" dirty="0">
              <a:solidFill>
                <a:srgbClr val="C00000"/>
              </a:solidFill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8820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04664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Забруднювач атмосферного повітря</a:t>
            </a:r>
          </a:p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ПАТ «Укртатнафта» </a:t>
            </a:r>
          </a:p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за 2010 рік 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3865793"/>
              </p:ext>
            </p:extLst>
          </p:nvPr>
        </p:nvGraphicFramePr>
        <p:xfrm>
          <a:off x="755576" y="1988840"/>
          <a:ext cx="7416824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5073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752</TotalTime>
  <Words>141</Words>
  <Application>Microsoft Office PowerPoint</Application>
  <PresentationFormat>Экран (4:3)</PresentationFormat>
  <Paragraphs>25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Arial</vt:lpstr>
      <vt:lpstr>Book Antiqua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  <vt:lpstr>Презентация PowerPoint</vt:lpstr>
      <vt:lpstr>Презентация PowerPoint</vt:lpstr>
      <vt:lpstr>Динаміка зміни обсягів викидів забруднюючих речовин  в атмосферне повітря в Полтавській області у 2000-2009 рр.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Feldi</cp:lastModifiedBy>
  <cp:revision>43</cp:revision>
  <dcterms:created xsi:type="dcterms:W3CDTF">2011-01-07T20:26:16Z</dcterms:created>
  <dcterms:modified xsi:type="dcterms:W3CDTF">2014-07-14T14:44:55Z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599126</vt:lpwstr>
  </property>
  <property fmtid="{D5CDD505-2E9C-101B-9397-08002B2CF9AE}" name="NXPowerLiteVersion" pid="3">
    <vt:lpwstr>D4.1.4</vt:lpwstr>
  </property>
</Properties>
</file>