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application/x-fontdata" Extension="fntdata"/>
  <Default ContentType="image/gif" Extension="gif"/>
  <Default ContentType="image/jpeg" Extension="jpg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theme+xml" PartName="/ppt/theme/theme2.xml"/>
  <Override ContentType="application/vnd.openxmlformats-officedocument.presentationml.notesSlide+xml" PartName="/ppt/notesSlides/notesSlide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14"/>
  </p:notesMasterIdLst>
  <p:sldIdLst>
    <p:sldId id="256" r:id="rId2"/>
    <p:sldId id="259" r:id="rId3"/>
    <p:sldId id="292" r:id="rId4"/>
    <p:sldId id="290" r:id="rId5"/>
    <p:sldId id="287" r:id="rId6"/>
    <p:sldId id="275" r:id="rId7"/>
    <p:sldId id="263" r:id="rId8"/>
    <p:sldId id="264" r:id="rId9"/>
    <p:sldId id="265" r:id="rId10"/>
    <p:sldId id="266" r:id="rId11"/>
    <p:sldId id="281" r:id="rId12"/>
    <p:sldId id="291" r:id="rId13"/>
  </p:sldIdLst>
  <p:sldSz cx="9144000" cy="6858000" type="screen4x3"/>
  <p:notesSz cx="6858000" cy="9144000"/>
  <p:embeddedFontLst>
    <p:embeddedFont>
      <p:font typeface="AcademyCTT" charset="0"/>
      <p:bold r:id="rId15"/>
    </p:embeddedFont>
    <p:embeddedFont>
      <p:font typeface="Georgia" pitchFamily="18" charset="0"/>
      <p:regular r:id="rId16"/>
      <p:bold r:id="rId17"/>
      <p:italic r:id="rId18"/>
      <p:boldItalic r:id="rId19"/>
    </p:embeddedFont>
    <p:embeddedFont>
      <p:font typeface="Bookman Old Style" pitchFamily="18" charset="0"/>
      <p:regular r:id="rId20"/>
      <p:bold r:id="rId21"/>
      <p:italic r:id="rId22"/>
      <p:boldItalic r:id="rId23"/>
    </p:embeddedFont>
    <p:embeddedFont>
      <p:font typeface="Calibri" pitchFamily="34" charset="0"/>
      <p:regular r:id="rId24"/>
      <p:bold r:id="rId25"/>
      <p:italic r:id="rId26"/>
      <p:boldItalic r:id="rId27"/>
    </p:embeddedFont>
    <p:embeddedFont>
      <p:font typeface="Trebuchet MS" pitchFamily="34" charset="0"/>
      <p:regular r:id="rId28"/>
      <p:bold r:id="rId29"/>
      <p:italic r:id="rId30"/>
      <p:boldItalic r:id="rId31"/>
    </p:embeddedFont>
  </p:embeddedFont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FF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615" autoAdjust="0"/>
    <p:restoredTop sz="94676" autoAdjust="0"/>
  </p:normalViewPr>
  <p:slideViewPr>
    <p:cSldViewPr>
      <p:cViewPr>
        <p:scale>
          <a:sx n="66" d="100"/>
          <a:sy n="66" d="100"/>
        </p:scale>
        <p:origin x="-1494" y="-5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font" Target="fonts/font1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font" Target="fonts/font14.fntdata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31" Type="http://schemas.openxmlformats.org/officeDocument/2006/relationships/font" Target="fonts/font1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font" Target="fonts/font13.fntdata"/><Relationship Id="rId30" Type="http://schemas.openxmlformats.org/officeDocument/2006/relationships/font" Target="fonts/font16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B3B9B675-410F-4527-B1E6-86BAEB86FCA9}" type="datetimeFigureOut">
              <a:rPr lang="ru-RU"/>
              <a:pPr>
                <a:defRPr/>
              </a:pPr>
              <a:t>04.03.2013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1FB5DCB8-E7EB-4A5C-9A5F-58F82E61D3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324097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FE6EFF3E-D306-4602-8E42-A4B08D8C714D}" type="slidenum">
              <a:rPr lang="ru-RU" smtClean="0"/>
              <a:pPr eaLnBrk="1" hangingPunct="1"/>
              <a:t>12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983CF1-C045-4D74-BFF1-E7D4A95D73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84969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5FCFBF-A223-44CA-B07C-2295995209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26906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3F7281-C5E9-4241-95DC-AEF2985C34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95425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17829B-31A8-4531-B63D-1D83C975FE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31953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A0C4A4-BB91-46F0-BC28-0E01BF0A8C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37420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B77579-8E77-499A-BF38-BF3AC8AABF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57613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7EC854-87DA-4F04-94EE-8863201EB4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98264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FB8CAF-12F0-43D8-AA2B-99EEE9E829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26639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17BADD-F64A-45AC-8E69-C0255B68AF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05084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6DFFAB-A7A9-449F-BFBC-461D967670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8186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AA4C85-385D-4A07-9E73-C4A428F6EB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15527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3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fld id="{49CA13B8-E7CF-46FB-B8C2-6D06E98A83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3" r:id="rId1"/>
    <p:sldLayoutId id="2147483815" r:id="rId2"/>
    <p:sldLayoutId id="2147483824" r:id="rId3"/>
    <p:sldLayoutId id="2147483816" r:id="rId4"/>
    <p:sldLayoutId id="2147483817" r:id="rId5"/>
    <p:sldLayoutId id="2147483818" r:id="rId6"/>
    <p:sldLayoutId id="2147483819" r:id="rId7"/>
    <p:sldLayoutId id="2147483820" r:id="rId8"/>
    <p:sldLayoutId id="2147483825" r:id="rId9"/>
    <p:sldLayoutId id="2147483821" r:id="rId10"/>
    <p:sldLayoutId id="2147483822" r:id="rId11"/>
  </p:sldLayoutIdLst>
  <p:timing>
    <p:tnLst>
      <p:par>
        <p:cTn id="1" dur="indefinite" restart="never" nodeType="tmRoot"/>
      </p:par>
    </p:tnLst>
  </p:timing>
  <p:txStyles>
    <p:titleStyle>
      <a:lvl1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 ?><Relationships xmlns="http://schemas.openxmlformats.org/package/2006/relationships"><Relationship Id="rId2" Target="../media/image19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g"/><Relationship Id="rId4" Type="http://schemas.openxmlformats.org/officeDocument/2006/relationships/image" Target="../media/image23.jpg"/></Relationships>
</file>

<file path=ppt/slides/_rels/slide2.xml.rels><?xml version="1.0" encoding="UTF-8" standalone="yes" ?><Relationships xmlns="http://schemas.openxmlformats.org/package/2006/relationships"><Relationship Id="rId3" Target="../media/image4.png" Type="http://schemas.openxmlformats.org/officeDocument/2006/relationships/image"/><Relationship Id="rId2" Target="../media/image3.jpeg" Type="http://schemas.openxmlformats.org/officeDocument/2006/relationships/image"/><Relationship Id="rId1" Target="../slideLayouts/slideLayout1.xml" Type="http://schemas.openxmlformats.org/officeDocument/2006/relationships/slideLayout"/><Relationship Id="rId4" Target="../media/image5.jpeg" Type="http://schemas.openxmlformats.org/officeDocument/2006/relationships/image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 ?><Relationships xmlns="http://schemas.openxmlformats.org/package/2006/relationships"><Relationship Id="rId2" Target="../media/image16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8.xml.rels><?xml version="1.0" encoding="UTF-8" standalone="yes" ?><Relationships xmlns="http://schemas.openxmlformats.org/package/2006/relationships"><Relationship Id="rId2" Target="../media/image17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9.xml.rels><?xml version="1.0" encoding="UTF-8" standalone="yes" ?><Relationships xmlns="http://schemas.openxmlformats.org/package/2006/relationships"><Relationship Id="rId2" Target="../media/image18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11274" y="692696"/>
            <a:ext cx="8496944" cy="2448273"/>
          </a:xfrm>
        </p:spPr>
        <p:txBody>
          <a:bodyPr/>
          <a:lstStyle/>
          <a:p>
            <a:pPr marL="182880" indent="0" algn="ctr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4800" dirty="0">
                <a:solidFill>
                  <a:schemeClr val="bg2">
                    <a:lumMod val="50000"/>
                  </a:schemeClr>
                </a:solidFill>
                <a:latin typeface="AcademyCTT" pitchFamily="2" charset="0"/>
              </a:rPr>
              <a:t>ФЕДЕРАТИВНА РЕСПУБЛІКА НІМЕЧЧИНА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518" y="3661721"/>
            <a:ext cx="3505434" cy="24263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2104" y="3661721"/>
            <a:ext cx="3777186" cy="24962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179512" y="116632"/>
            <a:ext cx="8784976" cy="864096"/>
          </a:xfrm>
        </p:spPr>
        <p:txBody>
          <a:bodyPr/>
          <a:lstStyle/>
          <a:p>
            <a:pPr marL="0" indent="0" algn="ctr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uk-UA" sz="4000" i="1" dirty="0" smtClean="0">
                <a:solidFill>
                  <a:schemeClr val="accent1">
                    <a:lumMod val="75000"/>
                  </a:schemeClr>
                </a:solidFill>
                <a:latin typeface="Academy" pitchFamily="2" charset="0"/>
              </a:rPr>
              <a:t>Замок </a:t>
            </a:r>
            <a:r>
              <a:rPr lang="uk-UA" sz="4000" i="1" dirty="0" err="1" smtClean="0">
                <a:solidFill>
                  <a:schemeClr val="accent1">
                    <a:lumMod val="75000"/>
                  </a:schemeClr>
                </a:solidFill>
                <a:latin typeface="Academy" pitchFamily="2" charset="0"/>
              </a:rPr>
              <a:t>Нойшванштайн</a:t>
            </a:r>
            <a:r>
              <a:rPr lang="uk-UA" sz="4000" i="1" dirty="0" smtClean="0">
                <a:solidFill>
                  <a:schemeClr val="accent1">
                    <a:lumMod val="75000"/>
                  </a:schemeClr>
                </a:solidFill>
                <a:latin typeface="Academy" pitchFamily="2" charset="0"/>
              </a:rPr>
              <a:t> у Баварії.</a:t>
            </a:r>
            <a:endParaRPr lang="uk-UA" sz="4000" i="1" dirty="0">
              <a:solidFill>
                <a:schemeClr val="accent1">
                  <a:lumMod val="75000"/>
                </a:schemeClr>
              </a:solidFill>
              <a:latin typeface="Academy" pitchFamily="2" charset="0"/>
            </a:endParaRPr>
          </a:p>
        </p:txBody>
      </p:sp>
      <p:pic>
        <p:nvPicPr>
          <p:cNvPr id="18435" name="Picture 4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3850" y="1052513"/>
            <a:ext cx="4635500" cy="5195887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293" name="Rectangle 5"/>
          <p:cNvSpPr>
            <a:spLocks noGrp="1" noChangeArrowheads="1"/>
          </p:cNvSpPr>
          <p:nvPr>
            <p:ph sz="quarter" idx="14"/>
          </p:nvPr>
        </p:nvSpPr>
        <p:spPr>
          <a:xfrm>
            <a:off x="5219700" y="1196975"/>
            <a:ext cx="3529013" cy="4895850"/>
          </a:xfrm>
        </p:spPr>
        <p:txBody>
          <a:bodyPr rtlCol="0">
            <a:normAutofit/>
          </a:bodyPr>
          <a:lstStyle/>
          <a:p>
            <a:pPr marL="45720" indent="0" algn="ctr" eaLnBrk="1" fontAlgn="auto" hangingPunct="1">
              <a:lnSpc>
                <a:spcPct val="90000"/>
              </a:lnSpc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uk-UA" sz="2400" i="1" dirty="0" smtClean="0">
                <a:solidFill>
                  <a:schemeClr val="accent1">
                    <a:lumMod val="50000"/>
                  </a:schemeClr>
                </a:solidFill>
              </a:rPr>
              <a:t>Побудований за наказом короля Людвіга Баварського і повинен був утілити усі уявлення про казкове рицарське </a:t>
            </a:r>
            <a:r>
              <a:rPr lang="uk-UA" sz="2400" i="1" smtClean="0">
                <a:solidFill>
                  <a:schemeClr val="accent1">
                    <a:lumMod val="50000"/>
                  </a:schemeClr>
                </a:solidFill>
              </a:rPr>
              <a:t>минуле Німеччини. </a:t>
            </a:r>
            <a:r>
              <a:rPr lang="uk-UA" sz="2400" i="1" dirty="0" smtClean="0">
                <a:solidFill>
                  <a:schemeClr val="accent1">
                    <a:lumMod val="50000"/>
                  </a:schemeClr>
                </a:solidFill>
              </a:rPr>
              <a:t>Знаходиться біля "романтичної дороги" з </a:t>
            </a:r>
            <a:r>
              <a:rPr lang="uk-UA" sz="2400" i="1" dirty="0" err="1" smtClean="0">
                <a:solidFill>
                  <a:schemeClr val="accent1">
                    <a:lumMod val="50000"/>
                  </a:schemeClr>
                </a:solidFill>
              </a:rPr>
              <a:t>Фюсена</a:t>
            </a:r>
            <a:r>
              <a:rPr lang="uk-UA" sz="2400" i="1" dirty="0" smtClean="0">
                <a:solidFill>
                  <a:schemeClr val="accent1">
                    <a:lumMod val="50000"/>
                  </a:schemeClr>
                </a:solidFill>
              </a:rPr>
              <a:t> у </a:t>
            </a:r>
            <a:r>
              <a:rPr lang="uk-UA" sz="2400" i="1" dirty="0" err="1" smtClean="0">
                <a:solidFill>
                  <a:schemeClr val="accent1">
                    <a:lumMod val="50000"/>
                  </a:schemeClr>
                </a:solidFill>
              </a:rPr>
              <a:t>Вюрцбург</a:t>
            </a:r>
            <a:r>
              <a:rPr lang="uk-UA" sz="2400" i="1" dirty="0" smtClean="0">
                <a:solidFill>
                  <a:schemeClr val="accent1">
                    <a:lumMod val="50000"/>
                  </a:schemeClr>
                </a:solidFill>
              </a:rPr>
              <a:t>, але безпосередньо до замку можна проїхати тільки верхи або пішки.</a:t>
            </a:r>
            <a:endParaRPr lang="uk-UA" sz="2400" i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395288" y="1341438"/>
            <a:ext cx="5113337" cy="5183187"/>
          </a:xfrm>
        </p:spPr>
        <p:txBody>
          <a:bodyPr rtlCol="0">
            <a:normAutofit/>
          </a:bodyPr>
          <a:lstStyle/>
          <a:p>
            <a:pPr indent="-182880" eaLnBrk="1" fontAlgn="auto" hangingPunct="1">
              <a:lnSpc>
                <a:spcPct val="90000"/>
              </a:lnSpc>
              <a:buClr>
                <a:schemeClr val="accent6">
                  <a:lumMod val="75000"/>
                </a:schemeClr>
              </a:buClr>
              <a:buFontTx/>
              <a:buNone/>
              <a:defRPr/>
            </a:pPr>
            <a:r>
              <a:rPr lang="ru-RU" sz="2400" i="1" dirty="0" err="1">
                <a:solidFill>
                  <a:schemeClr val="accent1">
                    <a:lumMod val="50000"/>
                  </a:schemeClr>
                </a:solidFill>
              </a:rPr>
              <a:t>Німці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i="1" dirty="0" err="1">
                <a:solidFill>
                  <a:schemeClr val="accent1">
                    <a:lumMod val="50000"/>
                  </a:schemeClr>
                </a:solidFill>
              </a:rPr>
              <a:t>дуже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i="1" dirty="0" err="1">
                <a:solidFill>
                  <a:schemeClr val="accent1">
                    <a:lumMod val="50000"/>
                  </a:schemeClr>
                </a:solidFill>
              </a:rPr>
              <a:t>люблять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i="1" dirty="0" err="1">
                <a:solidFill>
                  <a:schemeClr val="accent1">
                    <a:lumMod val="50000"/>
                  </a:schemeClr>
                </a:solidFill>
              </a:rPr>
              <a:t>картоплю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lang="ru-RU" sz="2400" i="1" dirty="0" err="1">
                <a:solidFill>
                  <a:schemeClr val="accent1">
                    <a:lumMod val="50000"/>
                  </a:schemeClr>
                </a:solidFill>
              </a:rPr>
              <a:t>всілякі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</a:rPr>
              <a:t> галушки, </a:t>
            </a:r>
            <a:r>
              <a:rPr lang="ru-RU" sz="2400" i="1" dirty="0" err="1">
                <a:solidFill>
                  <a:schemeClr val="accent1">
                    <a:lumMod val="50000"/>
                  </a:schemeClr>
                </a:solidFill>
              </a:rPr>
              <a:t>м’ясо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lang="ru-RU" sz="2400" i="1" dirty="0" err="1">
                <a:solidFill>
                  <a:schemeClr val="accent1">
                    <a:lumMod val="50000"/>
                  </a:schemeClr>
                </a:solidFill>
              </a:rPr>
              <a:t>ковбаси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lang="ru-RU" sz="2400" i="1" dirty="0" err="1">
                <a:solidFill>
                  <a:schemeClr val="accent1">
                    <a:lumMod val="50000"/>
                  </a:schemeClr>
                </a:solidFill>
              </a:rPr>
              <a:t>сири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</a:rPr>
              <a:t> і сардельки. </a:t>
            </a:r>
            <a:r>
              <a:rPr lang="ru-RU" sz="2400" i="1" dirty="0" err="1">
                <a:solidFill>
                  <a:schemeClr val="accent1">
                    <a:lumMod val="50000"/>
                  </a:schemeClr>
                </a:solidFill>
              </a:rPr>
              <a:t>Користуються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i="1" dirty="0" err="1">
                <a:solidFill>
                  <a:schemeClr val="accent1">
                    <a:lumMod val="50000"/>
                  </a:schemeClr>
                </a:solidFill>
              </a:rPr>
              <a:t>популярністю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</a:rPr>
              <a:t> кисла капуста, </a:t>
            </a:r>
            <a:r>
              <a:rPr lang="ru-RU" sz="2400" i="1" dirty="0" err="1">
                <a:solidFill>
                  <a:schemeClr val="accent1">
                    <a:lumMod val="50000"/>
                  </a:schemeClr>
                </a:solidFill>
              </a:rPr>
              <a:t>гамбурзький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i="1" dirty="0" err="1">
                <a:solidFill>
                  <a:schemeClr val="accent1">
                    <a:lumMod val="50000"/>
                  </a:schemeClr>
                </a:solidFill>
              </a:rPr>
              <a:t>вугор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lang="ru-RU" sz="2400" i="1" dirty="0" err="1">
                <a:solidFill>
                  <a:schemeClr val="accent1">
                    <a:lumMod val="50000"/>
                  </a:schemeClr>
                </a:solidFill>
              </a:rPr>
              <a:t>берлінський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i="1" dirty="0" err="1">
                <a:solidFill>
                  <a:schemeClr val="accent1">
                    <a:lumMod val="50000"/>
                  </a:schemeClr>
                </a:solidFill>
              </a:rPr>
              <a:t>шніцель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</a:rPr>
              <a:t> і </a:t>
            </a:r>
            <a:r>
              <a:rPr lang="ru-RU" sz="2400" i="1" dirty="0" err="1">
                <a:solidFill>
                  <a:schemeClr val="accent1">
                    <a:lumMod val="50000"/>
                  </a:schemeClr>
                </a:solidFill>
              </a:rPr>
              <a:t>численні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i="1" dirty="0" err="1">
                <a:solidFill>
                  <a:schemeClr val="accent1">
                    <a:lumMod val="50000"/>
                  </a:schemeClr>
                </a:solidFill>
              </a:rPr>
              <a:t>солодощі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</a:rPr>
              <a:t> з </a:t>
            </a:r>
            <a:r>
              <a:rPr lang="ru-RU" sz="2400" i="1" dirty="0" err="1">
                <a:solidFill>
                  <a:schemeClr val="accent1">
                    <a:lumMod val="50000"/>
                  </a:schemeClr>
                </a:solidFill>
              </a:rPr>
              <a:t>тіст</a:t>
            </a:r>
            <a:r>
              <a:rPr lang="ru-RU" sz="2400" i="1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2400" i="1" dirty="0">
                <a:solidFill>
                  <a:schemeClr val="accent1">
                    <a:lumMod val="50000"/>
                  </a:schemeClr>
                </a:solidFill>
              </a:rPr>
            </a:br>
            <a:endParaRPr lang="ru-RU" sz="2400" i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indent="-182880" eaLnBrk="1" fontAlgn="auto" hangingPunct="1">
              <a:lnSpc>
                <a:spcPct val="90000"/>
              </a:lnSpc>
              <a:buClr>
                <a:schemeClr val="accent6">
                  <a:lumMod val="75000"/>
                </a:schemeClr>
              </a:buClr>
              <a:buFontTx/>
              <a:buNone/>
              <a:defRPr/>
            </a:pPr>
            <a:r>
              <a:rPr lang="ru-RU" sz="2400" i="1" dirty="0" err="1" smtClean="0">
                <a:solidFill>
                  <a:schemeClr val="accent1">
                    <a:lumMod val="50000"/>
                  </a:schemeClr>
                </a:solidFill>
              </a:rPr>
              <a:t>Німці</a:t>
            </a:r>
            <a:r>
              <a:rPr lang="ru-RU" sz="2400" i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i="1" dirty="0" err="1">
                <a:solidFill>
                  <a:schemeClr val="accent1">
                    <a:lumMod val="50000"/>
                  </a:schemeClr>
                </a:solidFill>
              </a:rPr>
              <a:t>люблять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</a:rPr>
              <a:t> пиво і </a:t>
            </a:r>
            <a:r>
              <a:rPr lang="ru-RU" sz="2400" i="1" dirty="0" err="1">
                <a:solidFill>
                  <a:schemeClr val="accent1">
                    <a:lumMod val="50000"/>
                  </a:schemeClr>
                </a:solidFill>
              </a:rPr>
              <a:t>щорічно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i="1" dirty="0" err="1">
                <a:solidFill>
                  <a:schemeClr val="accent1">
                    <a:lumMod val="50000"/>
                  </a:schemeClr>
                </a:solidFill>
              </a:rPr>
              <a:t>проводять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i="1" dirty="0" err="1">
                <a:solidFill>
                  <a:schemeClr val="accent1">
                    <a:lumMod val="50000"/>
                  </a:schemeClr>
                </a:solidFill>
              </a:rPr>
              <a:t>пивний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</a:rPr>
              <a:t> фестиваль в </a:t>
            </a:r>
            <a:r>
              <a:rPr lang="ru-RU" sz="2400" i="1" dirty="0" err="1">
                <a:solidFill>
                  <a:schemeClr val="accent1">
                    <a:lumMod val="50000"/>
                  </a:schemeClr>
                </a:solidFill>
              </a:rPr>
              <a:t>Мюнхені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</a:rPr>
              <a:t>. </a:t>
            </a:r>
            <a:r>
              <a:rPr lang="ru-RU" sz="2400" i="1" dirty="0" err="1">
                <a:solidFill>
                  <a:schemeClr val="accent1">
                    <a:lumMod val="50000"/>
                  </a:schemeClr>
                </a:solidFill>
              </a:rPr>
              <a:t>Рейнські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</a:rPr>
              <a:t> і </a:t>
            </a:r>
            <a:r>
              <a:rPr lang="ru-RU" sz="2400" i="1" dirty="0" err="1">
                <a:solidFill>
                  <a:schemeClr val="accent1">
                    <a:lumMod val="50000"/>
                  </a:schemeClr>
                </a:solidFill>
              </a:rPr>
              <a:t>мозельські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</a:rPr>
              <a:t> вина, в основному </a:t>
            </a:r>
            <a:r>
              <a:rPr lang="ru-RU" sz="2400" i="1" dirty="0" err="1">
                <a:solidFill>
                  <a:schemeClr val="accent1">
                    <a:lumMod val="50000"/>
                  </a:schemeClr>
                </a:solidFill>
              </a:rPr>
              <a:t>білі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</a:rPr>
              <a:t>, не </a:t>
            </a:r>
            <a:r>
              <a:rPr lang="ru-RU" sz="2400" i="1" dirty="0" err="1">
                <a:solidFill>
                  <a:schemeClr val="accent1">
                    <a:lumMod val="50000"/>
                  </a:schemeClr>
                </a:solidFill>
              </a:rPr>
              <a:t>поступаються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</a:rPr>
              <a:t> за </a:t>
            </a:r>
            <a:r>
              <a:rPr lang="ru-RU" sz="2400" i="1" dirty="0" err="1">
                <a:solidFill>
                  <a:schemeClr val="accent1">
                    <a:lumMod val="50000"/>
                  </a:schemeClr>
                </a:solidFill>
              </a:rPr>
              <a:t>якістю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i="1" dirty="0" err="1">
                <a:solidFill>
                  <a:schemeClr val="accent1">
                    <a:lumMod val="50000"/>
                  </a:schemeClr>
                </a:solidFill>
              </a:rPr>
              <a:t>французьким</a:t>
            </a:r>
            <a:r>
              <a:rPr lang="ru-RU" sz="2400" i="1" dirty="0"/>
              <a:t>.</a:t>
            </a:r>
            <a:br>
              <a:rPr lang="ru-RU" sz="2400" i="1" dirty="0"/>
            </a:br>
            <a:endParaRPr lang="ru-RU" sz="2400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692275" y="407988"/>
            <a:ext cx="5026025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uk-UA" sz="4000" b="1" i="1" dirty="0">
                <a:solidFill>
                  <a:schemeClr val="accent1">
                    <a:lumMod val="75000"/>
                  </a:schemeClr>
                </a:solidFill>
              </a:rPr>
              <a:t>Національна кухня</a:t>
            </a:r>
            <a:endParaRPr lang="ru-RU" sz="40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9046">
            <a:off x="5843868" y="1263611"/>
            <a:ext cx="2860911" cy="20289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5322">
            <a:off x="5364088" y="3917133"/>
            <a:ext cx="3312368" cy="22634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9"/>
          <p:cNvSpPr txBox="1">
            <a:spLocks noChangeArrowheads="1"/>
          </p:cNvSpPr>
          <p:nvPr/>
        </p:nvSpPr>
        <p:spPr bwMode="auto">
          <a:xfrm>
            <a:off x="179512" y="71962"/>
            <a:ext cx="6265391" cy="5616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44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lvl="6" eaLnBrk="1" hangingPunct="1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None/>
              <a:defRPr/>
            </a:pPr>
            <a:r>
              <a:rPr lang="uk-UA" sz="4000" i="1" dirty="0" smtClean="0">
                <a:solidFill>
                  <a:schemeClr val="accent1">
                    <a:lumMod val="50000"/>
                  </a:schemeClr>
                </a:solidFill>
                <a:latin typeface="Academy"/>
              </a:rPr>
              <a:t>Свята</a:t>
            </a:r>
          </a:p>
          <a:p>
            <a:pPr eaLnBrk="1" hangingPunct="1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None/>
              <a:defRPr/>
            </a:pPr>
            <a:r>
              <a:rPr lang="uk-UA" sz="2000" i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Німці люблять веселитися, вони беруть участь у різних масових заходах, починаючи з фестивалю врожаю до оперних урочистостей. Зиму відкриває Зимовий карнавал, який проходить по всій Німеччині. Це свято повільно переходить в День покаяння. У березні проходить фестиваль холостяків. Дуже гарне видовище - це фестиваль урожаю, коли по Рейну пропливають вогненні баржі, на яких організовують феєрверки. Щорічно біля Мюнхена відзначається свято божевілля. До офіційних свят відносяться:</a:t>
            </a:r>
            <a:br>
              <a:rPr lang="uk-UA" sz="2000" i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</a:br>
            <a:r>
              <a:rPr lang="uk-UA" sz="2000" i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1 січня - Новий Рік</a:t>
            </a:r>
            <a:br>
              <a:rPr lang="uk-UA" sz="2000" i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</a:br>
            <a:r>
              <a:rPr lang="uk-UA" sz="2000" i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Страсна п'ятниця, Вознесіння</a:t>
            </a:r>
            <a:br>
              <a:rPr lang="uk-UA" sz="2000" i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</a:br>
            <a:r>
              <a:rPr lang="uk-UA" sz="2000" i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Великдень і Пасхальний понеділок</a:t>
            </a:r>
            <a:br>
              <a:rPr lang="uk-UA" sz="2000" i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</a:br>
            <a:r>
              <a:rPr lang="uk-UA" sz="2000" i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1 травня - День праці</a:t>
            </a:r>
            <a:br>
              <a:rPr lang="uk-UA" sz="2000" i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</a:br>
            <a:r>
              <a:rPr lang="uk-UA" sz="2000" i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3 жовтня - День Об'єднання Німеччини</a:t>
            </a:r>
            <a:br>
              <a:rPr lang="uk-UA" sz="2000" i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</a:br>
            <a:r>
              <a:rPr lang="uk-UA" sz="2000" i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1 листопада - День Всіх Святих</a:t>
            </a:r>
            <a:br>
              <a:rPr lang="uk-UA" sz="2000" i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</a:br>
            <a:r>
              <a:rPr lang="uk-UA" sz="2000" i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25, 26 грудня - Різдво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8975" y="206083"/>
            <a:ext cx="2619375" cy="1752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4411619"/>
            <a:ext cx="2952328" cy="19825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0179" y="2356726"/>
            <a:ext cx="2130293" cy="16483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tm150_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600" y="1052513"/>
            <a:ext cx="3097213" cy="3630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5" name="Rectangle 5"/>
          <p:cNvSpPr>
            <a:spLocks noGrp="1" noChangeArrowheads="1"/>
          </p:cNvSpPr>
          <p:nvPr>
            <p:ph type="ctrTitle"/>
          </p:nvPr>
        </p:nvSpPr>
        <p:spPr>
          <a:xfrm>
            <a:off x="107950" y="260350"/>
            <a:ext cx="8928100" cy="720725"/>
          </a:xfrm>
        </p:spPr>
        <p:txBody>
          <a:bodyPr/>
          <a:lstStyle/>
          <a:p>
            <a:pPr marL="182880" indent="0" algn="ctr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3200" i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"</a:t>
            </a:r>
            <a:r>
              <a:rPr lang="ru-RU" sz="3200" i="1" dirty="0" err="1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Візитна</a:t>
            </a:r>
            <a:r>
              <a:rPr lang="ru-RU" sz="3200" i="1" dirty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3200" i="1" dirty="0" err="1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картка</a:t>
            </a:r>
            <a:r>
              <a:rPr lang="ru-RU" sz="3200" i="1" dirty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" </a:t>
            </a:r>
            <a:r>
              <a:rPr lang="ru-RU" sz="3200" i="1" dirty="0" err="1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країни</a:t>
            </a:r>
            <a:r>
              <a:rPr lang="ru-RU" sz="3200" i="1" dirty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.</a:t>
            </a:r>
            <a:r>
              <a:rPr lang="ru-RU" sz="2400" i="1" dirty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/>
            </a:r>
            <a:br>
              <a:rPr lang="ru-RU" sz="2400" i="1" dirty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</a:br>
            <a:endParaRPr lang="ru-RU" sz="2400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6148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575" y="1341438"/>
            <a:ext cx="3500438" cy="210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075" y="4010025"/>
            <a:ext cx="2984500" cy="2389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8313" y="476250"/>
            <a:ext cx="6119812" cy="6192838"/>
          </a:xfrm>
        </p:spPr>
        <p:txBody>
          <a:bodyPr/>
          <a:lstStyle/>
          <a:p>
            <a:pPr>
              <a:buFont typeface="Georgia" pitchFamily="18" charset="0"/>
              <a:buBlip>
                <a:blip r:embed="rId2"/>
              </a:buBlip>
              <a:defRPr/>
            </a:pPr>
            <a:r>
              <a:rPr lang="uk-UA" sz="2800" i="1" dirty="0" smtClean="0">
                <a:solidFill>
                  <a:schemeClr val="accent1">
                    <a:lumMod val="50000"/>
                  </a:schemeClr>
                </a:solidFill>
              </a:rPr>
              <a:t>Федеративна Республіка Німеччина(ФРН)- держава в Центральній Європі.</a:t>
            </a:r>
          </a:p>
          <a:p>
            <a:pPr>
              <a:buFont typeface="Georgia" pitchFamily="18" charset="0"/>
              <a:buBlip>
                <a:blip r:embed="rId2"/>
              </a:buBlip>
              <a:defRPr/>
            </a:pPr>
            <a:r>
              <a:rPr lang="uk-UA" sz="2800" i="1" dirty="0" smtClean="0">
                <a:solidFill>
                  <a:schemeClr val="accent1">
                    <a:lumMod val="50000"/>
                  </a:schemeClr>
                </a:solidFill>
              </a:rPr>
              <a:t>Територія - 356 тис.км2.</a:t>
            </a:r>
          </a:p>
          <a:p>
            <a:pPr>
              <a:buFont typeface="Georgia" pitchFamily="18" charset="0"/>
              <a:buBlip>
                <a:blip r:embed="rId2"/>
              </a:buBlip>
              <a:defRPr/>
            </a:pPr>
            <a:r>
              <a:rPr lang="uk-UA" sz="2800" i="1" dirty="0" smtClean="0">
                <a:solidFill>
                  <a:schemeClr val="accent1">
                    <a:lumMod val="50000"/>
                  </a:schemeClr>
                </a:solidFill>
              </a:rPr>
              <a:t>Склад території – 16 земель</a:t>
            </a:r>
            <a:r>
              <a:rPr lang="uk-UA" sz="2800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  <a:p>
            <a:pPr>
              <a:buFont typeface="Georgia" pitchFamily="18" charset="0"/>
              <a:buBlip>
                <a:blip r:embed="rId2"/>
              </a:buBlip>
              <a:defRPr/>
            </a:pPr>
            <a:r>
              <a:rPr lang="uk-UA" sz="2800" i="1" dirty="0" smtClean="0">
                <a:solidFill>
                  <a:schemeClr val="accent1">
                    <a:lumMod val="50000"/>
                  </a:schemeClr>
                </a:solidFill>
              </a:rPr>
              <a:t>Місце перебування уряду </a:t>
            </a:r>
            <a:r>
              <a:rPr lang="uk-UA" sz="2800" i="1" dirty="0" err="1" smtClean="0">
                <a:solidFill>
                  <a:schemeClr val="accent1">
                    <a:lumMod val="50000"/>
                  </a:schemeClr>
                </a:solidFill>
              </a:rPr>
              <a:t>–м.Бонн</a:t>
            </a:r>
            <a:endParaRPr lang="uk-UA" sz="2800" i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buFont typeface="Georgia" pitchFamily="18" charset="0"/>
              <a:buBlip>
                <a:blip r:embed="rId2"/>
              </a:buBlip>
              <a:defRPr/>
            </a:pPr>
            <a:r>
              <a:rPr lang="uk-UA" sz="2800" i="1" dirty="0" smtClean="0">
                <a:solidFill>
                  <a:schemeClr val="accent1">
                    <a:lumMod val="50000"/>
                  </a:schemeClr>
                </a:solidFill>
              </a:rPr>
              <a:t>Столиця – </a:t>
            </a:r>
            <a:r>
              <a:rPr lang="uk-UA" sz="2800" i="1" dirty="0" err="1" smtClean="0">
                <a:solidFill>
                  <a:schemeClr val="accent1">
                    <a:lumMod val="50000"/>
                  </a:schemeClr>
                </a:solidFill>
              </a:rPr>
              <a:t>м.Берлін</a:t>
            </a:r>
            <a:endParaRPr lang="uk-UA" sz="2800" i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buFont typeface="Georgia" pitchFamily="18" charset="0"/>
              <a:buBlip>
                <a:blip r:embed="rId2"/>
              </a:buBlip>
              <a:defRPr/>
            </a:pPr>
            <a:r>
              <a:rPr lang="uk-UA" sz="2800" i="1" dirty="0" smtClean="0">
                <a:solidFill>
                  <a:schemeClr val="accent1">
                    <a:lumMod val="50000"/>
                  </a:schemeClr>
                </a:solidFill>
              </a:rPr>
              <a:t>Офіційна мова - німецька. Також вживається французька та англійська.</a:t>
            </a:r>
          </a:p>
          <a:p>
            <a:pPr>
              <a:buFont typeface="Georgia" pitchFamily="18" charset="0"/>
              <a:buBlip>
                <a:blip r:embed="rId2"/>
              </a:buBlip>
              <a:defRPr/>
            </a:pPr>
            <a:r>
              <a:rPr lang="uk-UA" sz="2800" i="1" dirty="0" smtClean="0">
                <a:solidFill>
                  <a:schemeClr val="accent1">
                    <a:lumMod val="50000"/>
                  </a:schemeClr>
                </a:solidFill>
              </a:rPr>
              <a:t>Грошова </a:t>
            </a:r>
            <a:r>
              <a:rPr lang="uk-UA" sz="2800" i="1" dirty="0" err="1" smtClean="0">
                <a:solidFill>
                  <a:schemeClr val="accent1">
                    <a:lumMod val="50000"/>
                  </a:schemeClr>
                </a:solidFill>
              </a:rPr>
              <a:t>одиниця-</a:t>
            </a:r>
            <a:r>
              <a:rPr lang="uk-UA" sz="2800" i="1" dirty="0" smtClean="0">
                <a:solidFill>
                  <a:schemeClr val="accent1">
                    <a:lumMod val="50000"/>
                  </a:schemeClr>
                </a:solidFill>
              </a:rPr>
              <a:t> євро.</a:t>
            </a:r>
            <a:endParaRPr lang="ru-RU" sz="2800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6083" y="404663"/>
            <a:ext cx="2705100" cy="16859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8083" y="4988122"/>
            <a:ext cx="2660725" cy="17689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8776" y="2505075"/>
            <a:ext cx="2639648" cy="18478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298450" y="4724400"/>
            <a:ext cx="8569325" cy="1944688"/>
          </a:xfrm>
        </p:spPr>
        <p:txBody>
          <a:bodyPr/>
          <a:lstStyle/>
          <a:p>
            <a:pPr marL="44450" indent="0" algn="just" eaLnBrk="1" hangingPunct="1">
              <a:spcBef>
                <a:spcPct val="0"/>
              </a:spcBef>
              <a:spcAft>
                <a:spcPct val="0"/>
              </a:spcAft>
              <a:buFont typeface="Georgia" pitchFamily="18" charset="0"/>
              <a:buNone/>
              <a:defRPr/>
            </a:pPr>
            <a:r>
              <a:rPr lang="uk-UA" sz="1400" dirty="0" smtClean="0">
                <a:latin typeface="Bookman Old Style" pitchFamily="18" charset="0"/>
              </a:rPr>
              <a:t>	</a:t>
            </a:r>
            <a:r>
              <a:rPr lang="uk-UA" sz="1800" i="1" dirty="0" smtClean="0">
                <a:solidFill>
                  <a:schemeClr val="accent1">
                    <a:lumMod val="50000"/>
                  </a:schemeClr>
                </a:solidFill>
              </a:rPr>
              <a:t>До Німеччини відноситься частина Альп між Боденським озером і </a:t>
            </a:r>
            <a:r>
              <a:rPr lang="uk-UA" sz="1800" i="1" dirty="0" err="1" smtClean="0">
                <a:solidFill>
                  <a:schemeClr val="accent1">
                    <a:lumMod val="50000"/>
                  </a:schemeClr>
                </a:solidFill>
              </a:rPr>
              <a:t>Берхтесгаденом</a:t>
            </a:r>
            <a:r>
              <a:rPr lang="uk-UA" sz="1800" i="1" dirty="0" smtClean="0">
                <a:solidFill>
                  <a:schemeClr val="accent1">
                    <a:lumMod val="50000"/>
                  </a:schemeClr>
                </a:solidFill>
              </a:rPr>
              <a:t>. Ця місцевість багата захоплюючим духом панорам і незвичайними проявами гри природи, живописними озерами і містечками такої казкової краси, що вони самі собою напрошуються у фотоальбом. У цих місцях мимоволі забуваєш, що Німеччина - ця густонаселена індустріальна держава. Тут панує природа, спокій і відпочинок.</a:t>
            </a:r>
          </a:p>
        </p:txBody>
      </p:sp>
      <p:pic>
        <p:nvPicPr>
          <p:cNvPr id="1024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650" y="404813"/>
            <a:ext cx="7118350" cy="400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1187624" y="116632"/>
            <a:ext cx="6512511" cy="1143000"/>
          </a:xfrm>
        </p:spPr>
        <p:txBody>
          <a:bodyPr/>
          <a:lstStyle/>
          <a:p>
            <a:pPr marL="0" indent="0" algn="ctr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uk-UA" i="1" dirty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Клімат Німеччини</a:t>
            </a:r>
            <a:endParaRPr lang="ru-RU" i="1" dirty="0">
              <a:solidFill>
                <a:schemeClr val="accent1">
                  <a:lumMod val="75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107950" y="764704"/>
            <a:ext cx="4942182" cy="5968841"/>
          </a:xfrm>
        </p:spPr>
        <p:txBody>
          <a:bodyPr rtlCol="0">
            <a:noAutofit/>
          </a:bodyPr>
          <a:lstStyle/>
          <a:p>
            <a:pPr marL="45720" indent="0" algn="ctr" eaLnBrk="1" fontAlgn="auto" hangingPunct="1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uk-UA" sz="2400" i="1" dirty="0" smtClean="0">
                <a:solidFill>
                  <a:schemeClr val="accent1">
                    <a:lumMod val="50000"/>
                  </a:schemeClr>
                </a:solidFill>
              </a:rPr>
              <a:t>Клімат Німеччини помірний з середньорічною температурою близько 9° С. </a:t>
            </a:r>
          </a:p>
          <a:p>
            <a:pPr marL="45720" indent="0" algn="ctr" eaLnBrk="1" fontAlgn="auto" hangingPunct="1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uk-UA" sz="2400" i="1" dirty="0" smtClean="0">
                <a:solidFill>
                  <a:schemeClr val="accent1">
                    <a:lumMod val="50000"/>
                  </a:schemeClr>
                </a:solidFill>
              </a:rPr>
              <a:t>В північному регіоні позначається морський вплив, що і пом'якшує клімат. У центрі країни клімат більше континентальний: зима холодніша, а літо тепліше. Найтепліше літо - в Рейнській долині, а найхолодніші зими - в Альпах, на півдні країни. Середня температура січня у Берліні від - 3° С до 2° С, середня температура липня - від 14° С до 24° С.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0132" y="895152"/>
            <a:ext cx="2888063" cy="19044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2996952"/>
            <a:ext cx="2595628" cy="19442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0132" y="5229200"/>
            <a:ext cx="2457809" cy="15043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7" name="Rectangle 9"/>
          <p:cNvSpPr>
            <a:spLocks noGrp="1" noChangeArrowheads="1"/>
          </p:cNvSpPr>
          <p:nvPr>
            <p:ph type="subTitle" idx="1"/>
          </p:nvPr>
        </p:nvSpPr>
        <p:spPr>
          <a:xfrm>
            <a:off x="107950" y="1412875"/>
            <a:ext cx="4464050" cy="5184775"/>
          </a:xfrm>
        </p:spPr>
        <p:txBody>
          <a:bodyPr rtlCol="0"/>
          <a:lstStyle/>
          <a:p>
            <a:pPr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ru-RU" sz="2800" i="1" dirty="0" smtClean="0">
                <a:solidFill>
                  <a:schemeClr val="accent1">
                    <a:lumMod val="50000"/>
                  </a:schemeClr>
                </a:solidFill>
              </a:rPr>
              <a:t>Центр </a:t>
            </a:r>
            <a:r>
              <a:rPr lang="ru-RU" sz="2800" i="1" dirty="0" err="1">
                <a:solidFill>
                  <a:schemeClr val="accent1">
                    <a:lumMod val="50000"/>
                  </a:schemeClr>
                </a:solidFill>
              </a:rPr>
              <a:t>мистецтва</a:t>
            </a:r>
            <a:r>
              <a:rPr lang="ru-RU" sz="2800" i="1" dirty="0">
                <a:solidFill>
                  <a:schemeClr val="accent1">
                    <a:lumMod val="50000"/>
                  </a:schemeClr>
                </a:solidFill>
              </a:rPr>
              <a:t> і </a:t>
            </a:r>
            <a:r>
              <a:rPr lang="ru-RU" sz="2800" i="1" dirty="0" err="1">
                <a:solidFill>
                  <a:schemeClr val="accent1">
                    <a:lumMod val="50000"/>
                  </a:schemeClr>
                </a:solidFill>
              </a:rPr>
              <a:t>політики</a:t>
            </a:r>
            <a:r>
              <a:rPr lang="ru-RU" sz="2800" i="1" dirty="0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lang="ru-RU" sz="2800" i="1" dirty="0" err="1">
                <a:solidFill>
                  <a:schemeClr val="accent1">
                    <a:lumMod val="50000"/>
                  </a:schemeClr>
                </a:solidFill>
              </a:rPr>
              <a:t>місце</a:t>
            </a:r>
            <a:r>
              <a:rPr lang="ru-RU" sz="2800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800" i="1" dirty="0" err="1">
                <a:solidFill>
                  <a:schemeClr val="accent1">
                    <a:lumMod val="50000"/>
                  </a:schemeClr>
                </a:solidFill>
              </a:rPr>
              <a:t>зосередження</a:t>
            </a:r>
            <a:r>
              <a:rPr lang="ru-RU" sz="2800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800" i="1" dirty="0" err="1">
                <a:solidFill>
                  <a:schemeClr val="accent1">
                    <a:lumMod val="50000"/>
                  </a:schemeClr>
                </a:solidFill>
              </a:rPr>
              <a:t>головних</a:t>
            </a:r>
            <a:r>
              <a:rPr lang="ru-RU" sz="2800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800" i="1" dirty="0" err="1">
                <a:solidFill>
                  <a:schemeClr val="accent1">
                    <a:lumMod val="50000"/>
                  </a:schemeClr>
                </a:solidFill>
              </a:rPr>
              <a:t>офісів</a:t>
            </a:r>
            <a:r>
              <a:rPr lang="ru-RU" sz="2800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800" i="1" dirty="0" err="1">
                <a:solidFill>
                  <a:schemeClr val="accent1">
                    <a:lumMod val="50000"/>
                  </a:schemeClr>
                </a:solidFill>
              </a:rPr>
              <a:t>багатьох</a:t>
            </a:r>
            <a:r>
              <a:rPr lang="ru-RU" sz="2800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800" i="1" dirty="0" err="1">
                <a:solidFill>
                  <a:schemeClr val="accent1">
                    <a:lumMod val="50000"/>
                  </a:schemeClr>
                </a:solidFill>
              </a:rPr>
              <a:t>крупних</a:t>
            </a:r>
            <a:r>
              <a:rPr lang="ru-RU" sz="2800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800" i="1" dirty="0" err="1">
                <a:solidFill>
                  <a:schemeClr val="accent1">
                    <a:lumMod val="50000"/>
                  </a:schemeClr>
                </a:solidFill>
              </a:rPr>
              <a:t>банків</a:t>
            </a:r>
            <a:r>
              <a:rPr lang="ru-RU" sz="2800" i="1" dirty="0">
                <a:solidFill>
                  <a:schemeClr val="accent1">
                    <a:lumMod val="50000"/>
                  </a:schemeClr>
                </a:solidFill>
              </a:rPr>
              <a:t> і </a:t>
            </a:r>
            <a:r>
              <a:rPr lang="ru-RU" sz="2800" i="1" dirty="0" err="1">
                <a:solidFill>
                  <a:schemeClr val="accent1">
                    <a:lumMod val="50000"/>
                  </a:schemeClr>
                </a:solidFill>
              </a:rPr>
              <a:t>компаній</a:t>
            </a:r>
            <a:r>
              <a:rPr lang="ru-RU" sz="2800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800" i="1" dirty="0" err="1">
                <a:solidFill>
                  <a:schemeClr val="accent1">
                    <a:lumMod val="50000"/>
                  </a:schemeClr>
                </a:solidFill>
              </a:rPr>
              <a:t>країни</a:t>
            </a:r>
            <a:r>
              <a:rPr lang="ru-RU" sz="2800" i="1" dirty="0">
                <a:solidFill>
                  <a:schemeClr val="accent1">
                    <a:lumMod val="50000"/>
                  </a:schemeClr>
                </a:solidFill>
              </a:rPr>
              <a:t>, а </a:t>
            </a:r>
            <a:r>
              <a:rPr lang="ru-RU" sz="2800" i="1" dirty="0" err="1">
                <a:solidFill>
                  <a:schemeClr val="accent1">
                    <a:lumMod val="50000"/>
                  </a:schemeClr>
                </a:solidFill>
              </a:rPr>
              <a:t>також</a:t>
            </a:r>
            <a:r>
              <a:rPr lang="ru-RU" sz="2800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800" i="1" dirty="0" err="1">
                <a:solidFill>
                  <a:schemeClr val="accent1">
                    <a:lumMod val="50000"/>
                  </a:schemeClr>
                </a:solidFill>
              </a:rPr>
              <a:t>місто</a:t>
            </a:r>
            <a:r>
              <a:rPr lang="ru-RU" sz="2800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800" i="1" dirty="0" err="1">
                <a:solidFill>
                  <a:schemeClr val="accent1">
                    <a:lumMod val="50000"/>
                  </a:schemeClr>
                </a:solidFill>
              </a:rPr>
              <a:t>мистецтва</a:t>
            </a:r>
            <a:r>
              <a:rPr lang="ru-RU" sz="2800" i="1" dirty="0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lang="ru-RU" sz="2800" i="1" dirty="0" err="1">
                <a:solidFill>
                  <a:schemeClr val="accent1">
                    <a:lumMod val="50000"/>
                  </a:schemeClr>
                </a:solidFill>
              </a:rPr>
              <a:t>моди</a:t>
            </a:r>
            <a:r>
              <a:rPr lang="ru-RU" sz="2800" i="1" dirty="0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lang="ru-RU" sz="2800" i="1" dirty="0" err="1">
                <a:solidFill>
                  <a:schemeClr val="accent1">
                    <a:lumMod val="50000"/>
                  </a:schemeClr>
                </a:solidFill>
              </a:rPr>
              <a:t>конгресів</a:t>
            </a:r>
            <a:r>
              <a:rPr lang="ru-RU" sz="2800" i="1" dirty="0">
                <a:solidFill>
                  <a:schemeClr val="accent1">
                    <a:lumMod val="50000"/>
                  </a:schemeClr>
                </a:solidFill>
              </a:rPr>
              <a:t> і </a:t>
            </a:r>
            <a:r>
              <a:rPr lang="ru-RU" sz="2800" i="1" dirty="0" err="1">
                <a:solidFill>
                  <a:schemeClr val="accent1">
                    <a:lumMod val="50000"/>
                  </a:schemeClr>
                </a:solidFill>
              </a:rPr>
              <a:t>виставок</a:t>
            </a:r>
            <a:r>
              <a:rPr lang="ru-RU" sz="2800" i="1" dirty="0">
                <a:solidFill>
                  <a:schemeClr val="accent1">
                    <a:lumMod val="50000"/>
                  </a:schemeClr>
                </a:solidFill>
              </a:rPr>
              <a:t>. </a:t>
            </a:r>
            <a:endParaRPr lang="uk-UA" sz="2800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7896" name="Rectangle 8"/>
          <p:cNvSpPr>
            <a:spLocks noGrp="1" noChangeArrowheads="1"/>
          </p:cNvSpPr>
          <p:nvPr>
            <p:ph type="ctrTitle"/>
          </p:nvPr>
        </p:nvSpPr>
        <p:spPr>
          <a:xfrm>
            <a:off x="251520" y="116632"/>
            <a:ext cx="8352928" cy="720079"/>
          </a:xfrm>
        </p:spPr>
        <p:txBody>
          <a:bodyPr/>
          <a:lstStyle/>
          <a:p>
            <a:pPr marL="182880" indent="0" algn="ctr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4800" i="1" dirty="0" err="1">
                <a:solidFill>
                  <a:schemeClr val="accent1">
                    <a:lumMod val="75000"/>
                  </a:schemeClr>
                </a:solidFill>
              </a:rPr>
              <a:t>Дюсельдорф</a:t>
            </a:r>
            <a:r>
              <a:rPr lang="ru-RU" sz="4800" i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endParaRPr lang="ru-RU" sz="4800" i="1" dirty="0">
              <a:solidFill>
                <a:schemeClr val="accent1">
                  <a:lumMod val="75000"/>
                </a:schemeClr>
              </a:solidFill>
              <a:latin typeface="Academy" pitchFamily="2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0480" y="1105028"/>
            <a:ext cx="3602977" cy="23959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4057428"/>
            <a:ext cx="3600400" cy="22898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/>
          <a:lstStyle/>
          <a:p>
            <a:pPr marL="0" indent="0" algn="ctr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5400" i="1" dirty="0" err="1" smtClean="0">
                <a:solidFill>
                  <a:schemeClr val="accent1">
                    <a:lumMod val="75000"/>
                  </a:schemeClr>
                </a:solidFill>
                <a:latin typeface="Academy" pitchFamily="2" charset="0"/>
              </a:rPr>
              <a:t>Місто</a:t>
            </a:r>
            <a:r>
              <a:rPr lang="ru-RU" sz="5400" i="1" dirty="0" smtClean="0">
                <a:solidFill>
                  <a:schemeClr val="accent1">
                    <a:lumMod val="75000"/>
                  </a:schemeClr>
                </a:solidFill>
                <a:latin typeface="Academy" pitchFamily="2" charset="0"/>
              </a:rPr>
              <a:t> </a:t>
            </a:r>
            <a:r>
              <a:rPr lang="ru-RU" sz="5400" i="1" dirty="0">
                <a:solidFill>
                  <a:schemeClr val="accent1">
                    <a:lumMod val="75000"/>
                  </a:schemeClr>
                </a:solidFill>
                <a:latin typeface="Academy" pitchFamily="2" charset="0"/>
              </a:rPr>
              <a:t>Дрезден</a:t>
            </a:r>
          </a:p>
        </p:txBody>
      </p:sp>
      <p:pic>
        <p:nvPicPr>
          <p:cNvPr id="15363" name="Picture 4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87450" y="1676400"/>
            <a:ext cx="6923088" cy="4632325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188640"/>
            <a:ext cx="8640960" cy="1143000"/>
          </a:xfrm>
        </p:spPr>
        <p:txBody>
          <a:bodyPr/>
          <a:lstStyle/>
          <a:p>
            <a:pPr marL="0" indent="0" algn="ctr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4200" i="1" dirty="0" err="1" smtClean="0">
                <a:solidFill>
                  <a:schemeClr val="accent1">
                    <a:lumMod val="75000"/>
                  </a:schemeClr>
                </a:solidFill>
                <a:latin typeface="Academy" pitchFamily="2" charset="0"/>
              </a:rPr>
              <a:t>Берлін</a:t>
            </a:r>
            <a:r>
              <a:rPr lang="ru-RU" sz="4200" i="1" dirty="0" smtClean="0">
                <a:solidFill>
                  <a:schemeClr val="accent1">
                    <a:lumMod val="75000"/>
                  </a:schemeClr>
                </a:solidFill>
                <a:latin typeface="Academy" pitchFamily="2" charset="0"/>
              </a:rPr>
              <a:t>.</a:t>
            </a:r>
            <a:br>
              <a:rPr lang="ru-RU" sz="4200" i="1" dirty="0" smtClean="0">
                <a:solidFill>
                  <a:schemeClr val="accent1">
                    <a:lumMod val="75000"/>
                  </a:schemeClr>
                </a:solidFill>
                <a:latin typeface="Academy" pitchFamily="2" charset="0"/>
              </a:rPr>
            </a:br>
            <a:r>
              <a:rPr lang="uk-UA" sz="4200" i="1" dirty="0" err="1" smtClean="0">
                <a:solidFill>
                  <a:schemeClr val="accent1">
                    <a:lumMod val="75000"/>
                  </a:schemeClr>
                </a:solidFill>
                <a:latin typeface="Academy" pitchFamily="2" charset="0"/>
              </a:rPr>
              <a:t>Бранденбургскі</a:t>
            </a:r>
            <a:r>
              <a:rPr lang="uk-UA" sz="4200" i="1" dirty="0" smtClean="0">
                <a:solidFill>
                  <a:schemeClr val="accent1">
                    <a:lumMod val="75000"/>
                  </a:schemeClr>
                </a:solidFill>
                <a:latin typeface="Academy" pitchFamily="2" charset="0"/>
              </a:rPr>
              <a:t> ворота вночі</a:t>
            </a:r>
            <a:r>
              <a:rPr lang="ru-RU" sz="4200" i="1" dirty="0" smtClean="0">
                <a:solidFill>
                  <a:schemeClr val="accent1">
                    <a:lumMod val="75000"/>
                  </a:schemeClr>
                </a:solidFill>
                <a:latin typeface="Academy" pitchFamily="2" charset="0"/>
              </a:rPr>
              <a:t>.</a:t>
            </a:r>
            <a:endParaRPr lang="ru-RU" sz="4200" i="1" dirty="0">
              <a:solidFill>
                <a:schemeClr val="accent1">
                  <a:lumMod val="75000"/>
                </a:schemeClr>
              </a:solidFill>
              <a:latin typeface="Academy" pitchFamily="2" charset="0"/>
            </a:endParaRPr>
          </a:p>
        </p:txBody>
      </p:sp>
      <p:pic>
        <p:nvPicPr>
          <p:cNvPr id="16387" name="Picture 4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31913" y="1773238"/>
            <a:ext cx="6480175" cy="4316412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332656"/>
            <a:ext cx="8229600" cy="777875"/>
          </a:xfrm>
        </p:spPr>
        <p:txBody>
          <a:bodyPr/>
          <a:lstStyle/>
          <a:p>
            <a:pPr marL="0" indent="0" algn="ctr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uk-UA" sz="4400" dirty="0" err="1" smtClean="0">
                <a:solidFill>
                  <a:schemeClr val="accent1">
                    <a:lumMod val="75000"/>
                  </a:schemeClr>
                </a:solidFill>
                <a:latin typeface="Academy" pitchFamily="2" charset="0"/>
              </a:rPr>
              <a:t>Ерфурт</a:t>
            </a:r>
            <a:r>
              <a:rPr lang="uk-UA" sz="4400" dirty="0" smtClean="0">
                <a:solidFill>
                  <a:schemeClr val="accent1">
                    <a:lumMod val="75000"/>
                  </a:schemeClr>
                </a:solidFill>
                <a:latin typeface="Academy" pitchFamily="2" charset="0"/>
              </a:rPr>
              <a:t>. Старе місто.</a:t>
            </a:r>
            <a:br>
              <a:rPr lang="uk-UA" sz="4400" dirty="0" smtClean="0">
                <a:solidFill>
                  <a:schemeClr val="accent1">
                    <a:lumMod val="75000"/>
                  </a:schemeClr>
                </a:solidFill>
                <a:latin typeface="Academy" pitchFamily="2" charset="0"/>
              </a:rPr>
            </a:br>
            <a:endParaRPr lang="uk-UA" sz="4400" dirty="0">
              <a:solidFill>
                <a:schemeClr val="accent1">
                  <a:lumMod val="75000"/>
                </a:schemeClr>
              </a:solidFill>
              <a:latin typeface="Academy" pitchFamily="2" charset="0"/>
            </a:endParaRPr>
          </a:p>
        </p:txBody>
      </p:sp>
      <p:pic>
        <p:nvPicPr>
          <p:cNvPr id="17411" name="Picture 4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16013" y="1635125"/>
            <a:ext cx="7172325" cy="4673600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548</TotalTime>
  <Words>332</Words>
  <Application>Microsoft Office PowerPoint</Application>
  <PresentationFormat>Экран (4:3)</PresentationFormat>
  <Paragraphs>26</Paragraphs>
  <Slides>12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0" baseType="lpstr">
      <vt:lpstr>Arial</vt:lpstr>
      <vt:lpstr>AcademyCTT</vt:lpstr>
      <vt:lpstr>Academy</vt:lpstr>
      <vt:lpstr>Georgia</vt:lpstr>
      <vt:lpstr>Bookman Old Style</vt:lpstr>
      <vt:lpstr>Calibri</vt:lpstr>
      <vt:lpstr>Trebuchet MS</vt:lpstr>
      <vt:lpstr>Воздушный поток</vt:lpstr>
      <vt:lpstr>ФЕДЕРАТИВНА РЕСПУБЛІКА НІМЕЧЧИНА</vt:lpstr>
      <vt:lpstr>"Візитна картка" країни. </vt:lpstr>
      <vt:lpstr>Презентация PowerPoint</vt:lpstr>
      <vt:lpstr>Презентация PowerPoint</vt:lpstr>
      <vt:lpstr>Клімат Німеччини</vt:lpstr>
      <vt:lpstr>Дюсельдорф </vt:lpstr>
      <vt:lpstr>Місто Дрезден</vt:lpstr>
      <vt:lpstr>Берлін. Бранденбургскі ворота вночі.</vt:lpstr>
      <vt:lpstr>Ерфурт. Старе місто. </vt:lpstr>
      <vt:lpstr>Замок Нойшванштайн у Баварії.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ФЕДЕРАТИВНАЯ РЕСПУБЛИКА ГЕРМАНИЯ</dc:title>
  <dc:creator>ученик_2</dc:creator>
  <cp:lastModifiedBy>hm</cp:lastModifiedBy>
  <cp:revision>51</cp:revision>
  <dcterms:created xsi:type="dcterms:W3CDTF">2007-10-12T10:33:02Z</dcterms:created>
  <dcterms:modified xsi:type="dcterms:W3CDTF">2013-03-04T18:47:11Z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1904629</vt:lpwstr>
  </property>
  <property fmtid="{D5CDD505-2E9C-101B-9397-08002B2CF9AE}" name="NXPowerLiteVersion" pid="3">
    <vt:lpwstr>D4.1.4</vt:lpwstr>
  </property>
</Properties>
</file>