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519"/>
    <a:srgbClr val="D22C38"/>
    <a:srgbClr val="AD0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dirty="0" smtClean="0"/>
              <a:t>Клацніть піктограму, щоб додати зображення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E377A73-0990-4C74-BFBD-248B4CB0C9D4}" type="datetimeFigureOut">
              <a:rPr lang="uk-UA" smtClean="0"/>
              <a:t>09.03.2013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296FBB4-49F4-47B4-A461-B2B4D0A0135F}" type="slidenum">
              <a:rPr lang="uk-UA" smtClean="0"/>
              <a:t>‹№›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47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04658" y="-1400384"/>
            <a:ext cx="6048672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uk-UA" sz="9600" dirty="0" smtClean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                          Італія</a:t>
            </a:r>
            <a:endParaRPr lang="uk-UA" sz="9600" dirty="0">
              <a:solidFill>
                <a:schemeClr val="accent1">
                  <a:lumMod val="5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98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032" y="1988840"/>
            <a:ext cx="3140968" cy="4869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14"/>
            <a:ext cx="7125113" cy="924475"/>
          </a:xfrm>
        </p:spPr>
        <p:txBody>
          <a:bodyPr/>
          <a:lstStyle/>
          <a:p>
            <a:r>
              <a:rPr lang="uk-UA" dirty="0" smtClean="0">
                <a:solidFill>
                  <a:srgbClr val="AD0723"/>
                </a:solidFill>
              </a:rPr>
              <a:t>            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Візитка країни</a:t>
            </a:r>
            <a:endParaRPr lang="uk-UA" dirty="0">
              <a:solidFill>
                <a:srgbClr val="AD0723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980728"/>
            <a:ext cx="7125112" cy="4051437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Італія країна пд. Європи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Площа країни - 301 тис </a:t>
            </a:r>
            <a:r>
              <a:rPr lang="uk-UA" dirty="0" err="1" smtClean="0">
                <a:solidFill>
                  <a:srgbClr val="002060"/>
                </a:solidFill>
              </a:rPr>
              <a:t>км.²</a:t>
            </a: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Столиця – Рим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На території розташовані анклави: республіка Сан-Марино і держава-місто Ватикан.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Населення -61,02 млн. осіб.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Національна валюта – євро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Основна мова – італійська</a:t>
            </a:r>
          </a:p>
          <a:p>
            <a:pPr>
              <a:buFont typeface="Arial" pitchFamily="34" charset="0"/>
              <a:buChar char="•"/>
            </a:pPr>
            <a:r>
              <a:rPr lang="uk-UA" dirty="0">
                <a:solidFill>
                  <a:srgbClr val="002060"/>
                </a:solidFill>
              </a:rPr>
              <a:t>Релігія - католицизм </a:t>
            </a: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Етнічний склад – італійці, сардинці, </a:t>
            </a:r>
            <a:r>
              <a:rPr lang="uk-UA" dirty="0" err="1" smtClean="0">
                <a:solidFill>
                  <a:srgbClr val="002060"/>
                </a:solidFill>
              </a:rPr>
              <a:t>фріули</a:t>
            </a:r>
            <a:r>
              <a:rPr lang="uk-UA" dirty="0" smtClean="0">
                <a:solidFill>
                  <a:srgbClr val="002060"/>
                </a:solidFill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rgbClr val="002060"/>
                </a:solidFill>
              </a:rPr>
              <a:t>Виза – треба.</a:t>
            </a:r>
            <a:endParaRPr lang="uk-UA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57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60" y="0"/>
            <a:ext cx="915206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6506" y="-21569"/>
            <a:ext cx="7125113" cy="858281"/>
          </a:xfr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     Природні умови</a:t>
            </a:r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5536" y="1196752"/>
            <a:ext cx="8280920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uk-UA" dirty="0" smtClean="0"/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Клімат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пн. – перехідний від субтропічного до помірного, на пд. Та в центрі – субтропічний середземноморський; у горах – висота поясність.</a:t>
            </a:r>
          </a:p>
          <a:p>
            <a:pPr>
              <a:buFont typeface="Wingdings" pitchFamily="2" charset="2"/>
              <a:buChar char="§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Середні температури в Римі: січня - +7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°C,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липня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- +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26°C.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Опади: 508мм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рік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Рельєф</a:t>
            </a:r>
          </a:p>
          <a:p>
            <a:pPr>
              <a:buFont typeface="Wingdings" pitchFamily="2" charset="2"/>
              <a:buChar char="§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Гори – Альпи, Апенніни.</a:t>
            </a:r>
          </a:p>
          <a:p>
            <a:pPr>
              <a:buFont typeface="Wingdings" pitchFamily="2" charset="2"/>
              <a:buChar char="§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Рівнини – </a:t>
            </a: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Падуанська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рівнина</a:t>
            </a:r>
          </a:p>
          <a:p>
            <a:pPr marL="0" indent="0">
              <a:buNone/>
            </a:pP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187915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125113" cy="924475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dirty="0"/>
              <a:t> </a:t>
            </a:r>
            <a:r>
              <a:rPr lang="uk-UA" dirty="0" smtClean="0"/>
              <a:t>    </a:t>
            </a:r>
            <a:r>
              <a:rPr lang="uk-UA" dirty="0" smtClean="0">
                <a:solidFill>
                  <a:srgbClr val="AD0723"/>
                </a:solidFill>
              </a:rPr>
              <a:t>Узбережжя та острови </a:t>
            </a:r>
            <a:endParaRPr lang="uk-UA" dirty="0">
              <a:solidFill>
                <a:srgbClr val="AD0723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uk-UA" sz="2800" dirty="0" smtClean="0">
              <a:solidFill>
                <a:srgbClr val="D22C38"/>
              </a:solidFill>
            </a:endParaRPr>
          </a:p>
          <a:p>
            <a:pPr marL="0" indent="0">
              <a:buNone/>
            </a:pPr>
            <a:endParaRPr lang="uk-UA" sz="2800" dirty="0" smtClean="0">
              <a:solidFill>
                <a:srgbClr val="D22C38"/>
              </a:solidFill>
            </a:endParaRPr>
          </a:p>
          <a:p>
            <a:pPr marL="0" indent="0">
              <a:buNone/>
            </a:pPr>
            <a:endParaRPr lang="uk-UA" sz="2800" dirty="0">
              <a:solidFill>
                <a:srgbClr val="D22C38"/>
              </a:solidFill>
            </a:endParaRPr>
          </a:p>
          <a:p>
            <a:pPr marL="0" indent="0">
              <a:buNone/>
            </a:pPr>
            <a:r>
              <a:rPr lang="uk-UA" sz="2800" dirty="0" smtClean="0">
                <a:solidFill>
                  <a:srgbClr val="D22C38"/>
                </a:solidFill>
              </a:rPr>
              <a:t> </a:t>
            </a:r>
          </a:p>
          <a:p>
            <a:pPr marL="0" indent="0">
              <a:buNone/>
            </a:pPr>
            <a:r>
              <a:rPr lang="uk-UA" sz="2800" dirty="0" smtClean="0">
                <a:solidFill>
                  <a:srgbClr val="D22C38"/>
                </a:solidFill>
              </a:rPr>
              <a:t>Острів Сардинія                    </a:t>
            </a:r>
            <a:r>
              <a:rPr lang="ru-RU" sz="2800" dirty="0" err="1" smtClean="0">
                <a:solidFill>
                  <a:srgbClr val="D22C38"/>
                </a:solidFill>
              </a:rPr>
              <a:t>Острів</a:t>
            </a:r>
            <a:r>
              <a:rPr lang="uk-UA" sz="2800" dirty="0" smtClean="0">
                <a:solidFill>
                  <a:srgbClr val="D22C38"/>
                </a:solidFill>
              </a:rPr>
              <a:t> Сицилія</a:t>
            </a:r>
            <a:endParaRPr lang="uk-UA" sz="2800" dirty="0">
              <a:solidFill>
                <a:srgbClr val="D22C38"/>
              </a:solidFill>
            </a:endParaRPr>
          </a:p>
          <a:p>
            <a:pPr marL="0" indent="0">
              <a:buNone/>
            </a:pPr>
            <a:endParaRPr lang="uk-UA" sz="2800" dirty="0" smtClean="0">
              <a:solidFill>
                <a:srgbClr val="D22C38"/>
              </a:solidFill>
            </a:endParaRPr>
          </a:p>
          <a:p>
            <a:pPr marL="0" indent="0">
              <a:buNone/>
            </a:pPr>
            <a:endParaRPr lang="uk-UA" sz="2800" dirty="0">
              <a:solidFill>
                <a:srgbClr val="D22C38"/>
              </a:solidFill>
            </a:endParaRPr>
          </a:p>
          <a:p>
            <a:pPr marL="0" indent="0">
              <a:buNone/>
            </a:pPr>
            <a:r>
              <a:rPr lang="uk-UA" sz="2800" dirty="0" smtClean="0">
                <a:solidFill>
                  <a:srgbClr val="D22C38"/>
                </a:solidFill>
              </a:rPr>
              <a:t>                                    </a:t>
            </a:r>
          </a:p>
          <a:p>
            <a:pPr marL="0" indent="0">
              <a:buNone/>
            </a:pPr>
            <a:endParaRPr lang="ru-RU" sz="2800" dirty="0" smtClean="0">
              <a:solidFill>
                <a:srgbClr val="D22C38"/>
              </a:solidFill>
            </a:endParaRPr>
          </a:p>
          <a:p>
            <a:pPr marL="0" indent="0">
              <a:buNone/>
            </a:pPr>
            <a:r>
              <a:rPr lang="ru-RU" sz="2800" dirty="0" err="1" smtClean="0">
                <a:solidFill>
                  <a:srgbClr val="D22C38"/>
                </a:solidFill>
              </a:rPr>
              <a:t>Острів</a:t>
            </a:r>
            <a:r>
              <a:rPr lang="ru-RU" sz="2800" dirty="0" smtClean="0">
                <a:solidFill>
                  <a:srgbClr val="D22C38"/>
                </a:solidFill>
              </a:rPr>
              <a:t> </a:t>
            </a:r>
            <a:r>
              <a:rPr lang="ru-RU" sz="2800" dirty="0" err="1" smtClean="0">
                <a:solidFill>
                  <a:srgbClr val="D22C38"/>
                </a:solidFill>
              </a:rPr>
              <a:t>Іскья</a:t>
            </a:r>
            <a:r>
              <a:rPr lang="ru-RU" sz="2800" dirty="0" smtClean="0">
                <a:solidFill>
                  <a:srgbClr val="D22C38"/>
                </a:solidFill>
              </a:rPr>
              <a:t>                  </a:t>
            </a:r>
            <a:r>
              <a:rPr lang="uk-UA" sz="2800" dirty="0" err="1" smtClean="0">
                <a:solidFill>
                  <a:srgbClr val="D22C38"/>
                </a:solidFill>
              </a:rPr>
              <a:t>Лігурійське</a:t>
            </a:r>
            <a:r>
              <a:rPr lang="uk-UA" sz="2800" dirty="0" smtClean="0">
                <a:solidFill>
                  <a:srgbClr val="D22C38"/>
                </a:solidFill>
              </a:rPr>
              <a:t> узбережжя </a:t>
            </a:r>
            <a:endParaRPr lang="uk-UA" sz="2800" dirty="0">
              <a:solidFill>
                <a:srgbClr val="D22C38"/>
              </a:solidFill>
            </a:endParaRPr>
          </a:p>
          <a:p>
            <a:pPr marL="0" indent="0">
              <a:buNone/>
            </a:pPr>
            <a:endParaRPr lang="ru-RU" sz="2800" dirty="0">
              <a:solidFill>
                <a:srgbClr val="D22C38"/>
              </a:solidFill>
            </a:endParaRPr>
          </a:p>
          <a:p>
            <a:pPr marL="0" indent="0">
              <a:buNone/>
            </a:pPr>
            <a:endParaRPr lang="uk-UA" sz="2800" dirty="0">
              <a:solidFill>
                <a:srgbClr val="D22C38"/>
              </a:solidFill>
            </a:endParaRPr>
          </a:p>
          <a:p>
            <a:pPr marL="0" indent="0">
              <a:buNone/>
            </a:pPr>
            <a:endParaRPr lang="uk-UA" sz="2800" dirty="0" smtClean="0">
              <a:solidFill>
                <a:srgbClr val="D22C38"/>
              </a:solidFill>
            </a:endParaRPr>
          </a:p>
          <a:p>
            <a:pPr marL="0" indent="0">
              <a:buNone/>
            </a:pPr>
            <a:r>
              <a:rPr lang="uk-UA" sz="2800" dirty="0" smtClean="0">
                <a:solidFill>
                  <a:srgbClr val="D22C38"/>
                </a:solidFill>
              </a:rPr>
              <a:t> </a:t>
            </a:r>
          </a:p>
          <a:p>
            <a:pPr marL="0" indent="0">
              <a:buNone/>
            </a:pPr>
            <a:endParaRPr lang="uk-UA" sz="2800" dirty="0" smtClean="0">
              <a:solidFill>
                <a:srgbClr val="D22C38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D22C38"/>
                </a:solidFill>
              </a:rPr>
              <a:t> </a:t>
            </a:r>
          </a:p>
          <a:p>
            <a:pPr marL="0" indent="0">
              <a:buNone/>
            </a:pPr>
            <a:endParaRPr lang="uk-UA" sz="2800" dirty="0" smtClean="0">
              <a:solidFill>
                <a:srgbClr val="D22C38"/>
              </a:solidFill>
            </a:endParaRPr>
          </a:p>
          <a:p>
            <a:pPr marL="0" indent="0">
              <a:buNone/>
            </a:pPr>
            <a:r>
              <a:rPr lang="ru-RU" sz="2800" dirty="0" err="1">
                <a:solidFill>
                  <a:srgbClr val="D22C38"/>
                </a:solidFill>
              </a:rPr>
              <a:t>Узбережжя</a:t>
            </a:r>
            <a:r>
              <a:rPr lang="ru-RU" sz="2800" dirty="0">
                <a:solidFill>
                  <a:srgbClr val="D22C38"/>
                </a:solidFill>
              </a:rPr>
              <a:t> </a:t>
            </a:r>
            <a:r>
              <a:rPr lang="ru-RU" sz="2800" dirty="0" err="1">
                <a:solidFill>
                  <a:srgbClr val="D22C38"/>
                </a:solidFill>
              </a:rPr>
              <a:t>Одіссея</a:t>
            </a:r>
            <a:r>
              <a:rPr lang="ru-RU" sz="2800" dirty="0">
                <a:solidFill>
                  <a:srgbClr val="D22C38"/>
                </a:solidFill>
              </a:rPr>
              <a:t> </a:t>
            </a:r>
            <a:endParaRPr lang="uk-UA" sz="2800" dirty="0">
              <a:solidFill>
                <a:srgbClr val="D22C3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58347"/>
            <a:ext cx="3720786" cy="21986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38" y="1158347"/>
            <a:ext cx="3617496" cy="22006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21088"/>
            <a:ext cx="3716816" cy="24034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221088"/>
            <a:ext cx="3672408" cy="240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01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293" y="2420888"/>
            <a:ext cx="2696669" cy="2108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596" y="116632"/>
            <a:ext cx="2696669" cy="19979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72616" y="188640"/>
            <a:ext cx="7125113" cy="924475"/>
          </a:xfrm>
          <a:effectLst>
            <a:softEdge rad="127000"/>
          </a:effectLst>
        </p:spPr>
        <p:txBody>
          <a:bodyPr>
            <a:prstTxWarp prst="textPlain">
              <a:avLst/>
            </a:prstTxWarp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Туризм</a:t>
            </a: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Місце для вмісту 6"/>
          <p:cNvSpPr>
            <a:spLocks noGrp="1"/>
          </p:cNvSpPr>
          <p:nvPr>
            <p:ph idx="1"/>
          </p:nvPr>
        </p:nvSpPr>
        <p:spPr>
          <a:xfrm>
            <a:off x="56849" y="980728"/>
            <a:ext cx="7125112" cy="405143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</a:rPr>
              <a:t>В </a:t>
            </a:r>
            <a:r>
              <a:rPr lang="uk-UA" dirty="0">
                <a:solidFill>
                  <a:schemeClr val="tx1"/>
                </a:solidFill>
              </a:rPr>
              <a:t>Італії загалом є 4 «перлини», побачити які необхідно</a:t>
            </a:r>
            <a:r>
              <a:rPr lang="uk-UA" dirty="0" smtClean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AutoNum type="arabicParenR"/>
            </a:pPr>
            <a:r>
              <a:rPr lang="uk-UA" dirty="0" smtClean="0">
                <a:solidFill>
                  <a:schemeClr val="tx1"/>
                </a:solidFill>
              </a:rPr>
              <a:t>Рим </a:t>
            </a:r>
            <a:r>
              <a:rPr lang="uk-UA" dirty="0">
                <a:solidFill>
                  <a:schemeClr val="tx1"/>
                </a:solidFill>
              </a:rPr>
              <a:t>з його стародавніми руїнами й музеями Ватикану</a:t>
            </a:r>
            <a:r>
              <a:rPr lang="uk-UA" dirty="0" smtClean="0">
                <a:solidFill>
                  <a:schemeClr val="tx1"/>
                </a:solidFill>
              </a:rPr>
              <a:t>;</a:t>
            </a:r>
          </a:p>
          <a:p>
            <a:pPr>
              <a:buAutoNum type="arabicParenR"/>
            </a:pPr>
            <a:endParaRPr lang="uk-UA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</a:rPr>
              <a:t>2</a:t>
            </a:r>
            <a:r>
              <a:rPr lang="uk-UA" dirty="0">
                <a:solidFill>
                  <a:schemeClr val="tx1"/>
                </a:solidFill>
              </a:rPr>
              <a:t>) Флоренція, без якої неможливо уявити собі італійське Відродження</a:t>
            </a:r>
            <a:r>
              <a:rPr lang="uk-UA" dirty="0" smtClean="0">
                <a:solidFill>
                  <a:schemeClr val="tx1"/>
                </a:solidFill>
              </a:rPr>
              <a:t>;</a:t>
            </a:r>
          </a:p>
          <a:p>
            <a:pPr marL="0" indent="0">
              <a:buNone/>
            </a:pPr>
            <a:endParaRPr lang="uk-UA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uk-UA" dirty="0">
                <a:solidFill>
                  <a:schemeClr val="tx1"/>
                </a:solidFill>
              </a:rPr>
              <a:t>3) Піза з її вічно падаючою вежею</a:t>
            </a:r>
            <a:r>
              <a:rPr lang="uk-UA" dirty="0" smtClean="0">
                <a:solidFill>
                  <a:schemeClr val="tx1"/>
                </a:solidFill>
              </a:rPr>
              <a:t>;</a:t>
            </a:r>
          </a:p>
          <a:p>
            <a:pPr marL="0" indent="0">
              <a:spcBef>
                <a:spcPts val="480"/>
              </a:spcBef>
              <a:buNone/>
            </a:pP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4)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Венеція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—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ірреальне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місто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мостів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і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каналів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,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яке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мріють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відвідати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буквально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a typeface="Times New Roman"/>
                <a:cs typeface="Times New Roman"/>
              </a:rPr>
              <a:t>всі</a:t>
            </a:r>
            <a:r>
              <a:rPr lang="uk-UA" dirty="0">
                <a:solidFill>
                  <a:schemeClr val="tx1"/>
                </a:solidFill>
                <a:latin typeface="Cambria"/>
                <a:ea typeface="Times New Roman"/>
                <a:cs typeface="Times New Roman"/>
              </a:rPr>
              <a:t>.</a:t>
            </a:r>
            <a:endParaRPr lang="uk-UA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>
              <a:lnSpc>
                <a:spcPts val="2040"/>
              </a:lnSpc>
              <a:buNone/>
            </a:pPr>
            <a:r>
              <a:rPr lang="uk-UA" dirty="0">
                <a:solidFill>
                  <a:schemeClr val="tx1"/>
                </a:solidFill>
                <a:ea typeface="Times New Roman"/>
              </a:rPr>
              <a:t> </a:t>
            </a:r>
            <a:endParaRPr lang="uk-UA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671138"/>
            <a:ext cx="2922826" cy="21868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71138"/>
            <a:ext cx="2915816" cy="218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55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125113" cy="1124744"/>
          </a:xfrm>
        </p:spPr>
        <p:txBody>
          <a:bodyPr/>
          <a:lstStyle/>
          <a:p>
            <a:r>
              <a:rPr lang="uk-UA" dirty="0" smtClean="0"/>
              <a:t>                </a:t>
            </a:r>
            <a:r>
              <a:rPr lang="uk-UA" sz="5400" dirty="0" smtClean="0">
                <a:ln>
                  <a:solidFill>
                    <a:srgbClr val="7B0519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Кухня</a:t>
            </a:r>
            <a:endParaRPr lang="uk-UA" sz="5400" dirty="0">
              <a:ln>
                <a:solidFill>
                  <a:srgbClr val="7B0519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36" y="1577751"/>
            <a:ext cx="3171221" cy="2110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408" y="1577752"/>
            <a:ext cx="2943319" cy="2110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436165"/>
            <a:ext cx="288032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251" y="4436164"/>
            <a:ext cx="2818476" cy="2194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кутник 9"/>
          <p:cNvSpPr/>
          <p:nvPr/>
        </p:nvSpPr>
        <p:spPr>
          <a:xfrm>
            <a:off x="1276028" y="980728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/>
              <a:t>Різотто</a:t>
            </a:r>
            <a:endParaRPr lang="uk-UA" dirty="0"/>
          </a:p>
        </p:txBody>
      </p:sp>
      <p:sp>
        <p:nvSpPr>
          <p:cNvPr id="11" name="Прямокутник 10"/>
          <p:cNvSpPr/>
          <p:nvPr/>
        </p:nvSpPr>
        <p:spPr>
          <a:xfrm>
            <a:off x="5231393" y="980728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Макарони(паста</a:t>
            </a:r>
            <a:endParaRPr lang="uk-UA" dirty="0"/>
          </a:p>
        </p:txBody>
      </p:sp>
      <p:sp>
        <p:nvSpPr>
          <p:cNvPr id="12" name="Прямокутник 11"/>
          <p:cNvSpPr/>
          <p:nvPr/>
        </p:nvSpPr>
        <p:spPr>
          <a:xfrm>
            <a:off x="1115616" y="4040870"/>
            <a:ext cx="2232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/>
              <a:t>Тірамісу</a:t>
            </a:r>
            <a:endParaRPr lang="uk-UA" dirty="0"/>
          </a:p>
        </p:txBody>
      </p:sp>
      <p:sp>
        <p:nvSpPr>
          <p:cNvPr id="13" name="Прямокутник 12"/>
          <p:cNvSpPr/>
          <p:nvPr/>
        </p:nvSpPr>
        <p:spPr>
          <a:xfrm>
            <a:off x="5652120" y="4040479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італійська піца</a:t>
            </a:r>
          </a:p>
        </p:txBody>
      </p:sp>
    </p:spTree>
    <p:extLst>
      <p:ext uri="{BB962C8B-B14F-4D97-AF65-F5344CB8AC3E}">
        <p14:creationId xmlns:p14="http://schemas.microsoft.com/office/powerpoint/2010/main" val="379381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25"/>
            <a:ext cx="7125113" cy="924475"/>
          </a:xfrm>
        </p:spPr>
        <p:txBody>
          <a:bodyPr/>
          <a:lstStyle/>
          <a:p>
            <a:r>
              <a:rPr lang="uk-UA" sz="4800" dirty="0" smtClean="0">
                <a:ln>
                  <a:solidFill>
                    <a:srgbClr val="7030A0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Таланти Італії</a:t>
            </a:r>
            <a:endParaRPr lang="uk-UA" sz="4800" dirty="0">
              <a:ln>
                <a:solidFill>
                  <a:srgbClr val="7030A0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2709374" cy="1936212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179512" y="836711"/>
            <a:ext cx="36079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/>
              <a:t>Галілео</a:t>
            </a:r>
            <a:r>
              <a:rPr lang="ru-RU" sz="1600" dirty="0"/>
              <a:t> </a:t>
            </a:r>
            <a:r>
              <a:rPr lang="ru-RU" sz="1600" dirty="0" err="1"/>
              <a:t>Галілей</a:t>
            </a:r>
            <a:r>
              <a:rPr lang="ru-RU" sz="1600" dirty="0"/>
              <a:t> (</a:t>
            </a:r>
            <a:r>
              <a:rPr lang="ru-RU" sz="1600" dirty="0" err="1"/>
              <a:t>фізик</a:t>
            </a:r>
            <a:r>
              <a:rPr lang="ru-RU" sz="1600" dirty="0"/>
              <a:t> і астроном)</a:t>
            </a:r>
            <a:endParaRPr lang="uk-UA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401709"/>
            <a:ext cx="1766689" cy="2462214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6588224" y="3816934"/>
            <a:ext cx="39349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/>
              <a:t>Б.Мікеланджело</a:t>
            </a:r>
            <a:r>
              <a:rPr lang="ru-RU" sz="1600" dirty="0" smtClean="0"/>
              <a:t> (</a:t>
            </a:r>
            <a:r>
              <a:rPr lang="ru-RU" sz="1600" dirty="0" err="1" smtClean="0"/>
              <a:t>скульптор,художник</a:t>
            </a:r>
            <a:r>
              <a:rPr lang="ru-RU" sz="1600" dirty="0" smtClean="0"/>
              <a:t>)</a:t>
            </a:r>
            <a:endParaRPr lang="uk-UA" sz="1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310530"/>
            <a:ext cx="2088232" cy="253394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3081536" y="3816934"/>
            <a:ext cx="2954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/>
              <a:t>Леонардо </a:t>
            </a:r>
            <a:r>
              <a:rPr lang="uk-UA" sz="1600" dirty="0" err="1"/>
              <a:t>да</a:t>
            </a:r>
            <a:r>
              <a:rPr lang="uk-UA" sz="1600" dirty="0"/>
              <a:t> </a:t>
            </a:r>
            <a:r>
              <a:rPr lang="uk-UA" sz="1600" dirty="0" smtClean="0"/>
              <a:t>Вінчі(художник)</a:t>
            </a:r>
            <a:endParaRPr lang="uk-UA" sz="16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08" y="4336261"/>
            <a:ext cx="2161124" cy="2506904"/>
          </a:xfrm>
          <a:prstGeom prst="rect">
            <a:avLst/>
          </a:prstGeom>
        </p:spPr>
      </p:pic>
      <p:sp>
        <p:nvSpPr>
          <p:cNvPr id="14" name="Прямокутник 13"/>
          <p:cNvSpPr/>
          <p:nvPr/>
        </p:nvSpPr>
        <p:spPr>
          <a:xfrm>
            <a:off x="3706" y="3816933"/>
            <a:ext cx="2896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 smtClean="0"/>
              <a:t>Н.Паганіні (скрипаль-віртуоз)</a:t>
            </a:r>
            <a:endParaRPr lang="uk-UA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460" y="1416860"/>
            <a:ext cx="2592288" cy="2160239"/>
          </a:xfrm>
          <a:prstGeom prst="rect">
            <a:avLst/>
          </a:prstGeom>
        </p:spPr>
      </p:pic>
      <p:sp>
        <p:nvSpPr>
          <p:cNvPr id="16" name="Прямокутник 15"/>
          <p:cNvSpPr/>
          <p:nvPr/>
        </p:nvSpPr>
        <p:spPr>
          <a:xfrm>
            <a:off x="3203849" y="836712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 err="1"/>
              <a:t>Франческо</a:t>
            </a:r>
            <a:r>
              <a:rPr lang="uk-UA" sz="1600" dirty="0"/>
              <a:t> </a:t>
            </a:r>
            <a:r>
              <a:rPr lang="uk-UA" sz="1600" dirty="0" smtClean="0"/>
              <a:t>Петрарка(поет,літописець)</a:t>
            </a:r>
            <a:endParaRPr lang="uk-UA" sz="1600" dirty="0"/>
          </a:p>
        </p:txBody>
      </p:sp>
      <p:sp>
        <p:nvSpPr>
          <p:cNvPr id="17" name="Прямокутник 16"/>
          <p:cNvSpPr/>
          <p:nvPr/>
        </p:nvSpPr>
        <p:spPr>
          <a:xfrm>
            <a:off x="6451664" y="836712"/>
            <a:ext cx="295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 err="1"/>
              <a:t>Антоніо</a:t>
            </a:r>
            <a:r>
              <a:rPr lang="uk-UA" sz="1600" dirty="0"/>
              <a:t> </a:t>
            </a:r>
            <a:r>
              <a:rPr lang="uk-UA" sz="1600" dirty="0" err="1" smtClean="0"/>
              <a:t>Страдіварі</a:t>
            </a:r>
            <a:r>
              <a:rPr lang="uk-UA" sz="1600" dirty="0" smtClean="0"/>
              <a:t>(скрипаль)</a:t>
            </a:r>
            <a:endParaRPr lang="uk-UA" sz="16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079" y="1421488"/>
            <a:ext cx="2084970" cy="215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6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294" y="11832"/>
            <a:ext cx="238125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" y="1871262"/>
            <a:ext cx="1979712" cy="1484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320" y="2939655"/>
            <a:ext cx="3082693" cy="1281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6559"/>
            <a:ext cx="7125113" cy="924475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   Економіка </a:t>
            </a:r>
            <a:r>
              <a:rPr lang="uk-UA" b="1" dirty="0">
                <a:solidFill>
                  <a:srgbClr val="002060"/>
                </a:solidFill>
              </a:rPr>
              <a:t>Італії</a:t>
            </a:r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65" y="-274228"/>
            <a:ext cx="6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67544" y="908720"/>
            <a:ext cx="8280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400" dirty="0">
                <a:solidFill>
                  <a:prstClr val="black"/>
                </a:solidFill>
                <a:latin typeface="Arial" charset="0"/>
                <a:cs typeface="Arial" charset="0"/>
              </a:rPr>
              <a:t>Імпорт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400" dirty="0">
                <a:solidFill>
                  <a:prstClr val="black"/>
                </a:solidFill>
                <a:latin typeface="Arial" charset="0"/>
                <a:cs typeface="Arial" charset="0"/>
              </a:rPr>
              <a:t>(паливо - нафта, газ, вугілля, кокс, промислова сировина - металобрухт, бавовна, машини і продовольство) 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1503512" y="1916832"/>
            <a:ext cx="7560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400" dirty="0">
                <a:solidFill>
                  <a:prstClr val="black"/>
                </a:solidFill>
                <a:latin typeface="Arial" charset="0"/>
                <a:cs typeface="Arial" charset="0"/>
              </a:rPr>
              <a:t>Експорт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400" dirty="0">
                <a:solidFill>
                  <a:prstClr val="black"/>
                </a:solidFill>
                <a:latin typeface="Arial" charset="0"/>
                <a:cs typeface="Arial" charset="0"/>
              </a:rPr>
              <a:t>(машини, обладнання, тканини, фрукти - апельсини, лимони, </a:t>
            </a:r>
            <a:r>
              <a:rPr lang="uk-UA" sz="14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вино(провідний </a:t>
            </a:r>
            <a:r>
              <a:rPr lang="uk-UA" sz="1400" dirty="0">
                <a:solidFill>
                  <a:prstClr val="black"/>
                </a:solidFill>
                <a:latin typeface="Arial" charset="0"/>
                <a:cs typeface="Arial" charset="0"/>
              </a:rPr>
              <a:t>світовий виробник), фрукти, овочі, текстиль (у Європі провідний виробник шовку), одяг, товари з шкіри, двигуни, електротовари, хімікати, мармур (Каррара), сірка, ртуть, залізо, сталь) – 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179511" y="3289891"/>
            <a:ext cx="55890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400" dirty="0">
                <a:solidFill>
                  <a:prstClr val="black"/>
                </a:solidFill>
                <a:latin typeface="Arial" charset="0"/>
                <a:cs typeface="Arial" charset="0"/>
              </a:rPr>
              <a:t>Транспорт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400" dirty="0">
                <a:solidFill>
                  <a:prstClr val="black"/>
                </a:solidFill>
                <a:latin typeface="Arial" charset="0"/>
                <a:cs typeface="Arial" charset="0"/>
              </a:rPr>
              <a:t>залізничний, автомобільний, морський, повітряний.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323528" y="4221088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/>
              <a:t>Головні морські </a:t>
            </a:r>
            <a:r>
              <a:rPr lang="uk-UA" sz="1200" dirty="0" smtClean="0"/>
              <a:t>порти </a:t>
            </a:r>
            <a:r>
              <a:rPr lang="uk-UA" sz="1200" dirty="0"/>
              <a:t>Генуя, Трієст, Венеція, Неаполь. Повітряний транспорт є важливим засобом пересування як територією Апеннінського півострова, так і для зв'язку з островами. Нарівні з великими міжнародними аеропортами в Римі, Мілані і Неаполі існує багато невеликих аеропортів на материку і островах. Головна авіакомпанія Італії – “</a:t>
            </a:r>
            <a:r>
              <a:rPr lang="uk-UA" sz="1200" dirty="0" err="1"/>
              <a:t>АльІталія</a:t>
            </a:r>
            <a:r>
              <a:rPr lang="uk-UA" sz="1200" dirty="0"/>
              <a:t>”.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5202005"/>
            <a:ext cx="1541016" cy="1548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146" y="5276308"/>
            <a:ext cx="1980823" cy="1485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4250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340768"/>
            <a:ext cx="2857500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826" y="4043362"/>
            <a:ext cx="3752850" cy="28146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1" y="-3990"/>
            <a:ext cx="6840759" cy="92447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          </a:t>
            </a:r>
            <a:r>
              <a:rPr lang="uk-UA" sz="3600" dirty="0" smtClean="0">
                <a:solidFill>
                  <a:srgbClr val="002060"/>
                </a:solidFill>
              </a:rPr>
              <a:t>Господарство</a:t>
            </a:r>
            <a:endParaRPr lang="uk-UA" sz="3600" dirty="0">
              <a:solidFill>
                <a:srgbClr val="002060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95536" y="1052736"/>
            <a:ext cx="70567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працює переважно на імпортній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сировині;</a:t>
            </a:r>
          </a:p>
          <a:p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 виробництвом  електроенергії посідає 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12-те </a:t>
            </a: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місце у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світі;</a:t>
            </a:r>
          </a:p>
          <a:p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Найпотужніша в ЄС нафтопереробна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промисловість;</a:t>
            </a:r>
          </a:p>
          <a:p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 виплавкою сталі посідає  10-те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місце;</a:t>
            </a:r>
          </a:p>
          <a:p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Виробляються цинк,магній,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алюміній,сурма;</a:t>
            </a:r>
          </a:p>
          <a:p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Провідною галуззю є транспортне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машинобудування;</a:t>
            </a:r>
          </a:p>
          <a:p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Лідер у виробництві автомобілів </a:t>
            </a:r>
            <a:r>
              <a:rPr lang="uk-UA">
                <a:solidFill>
                  <a:schemeClr val="tx1">
                    <a:lumMod val="95000"/>
                    <a:lumOff val="5000"/>
                  </a:schemeClr>
                </a:solidFill>
              </a:rPr>
              <a:t>– </a:t>
            </a:r>
            <a:r>
              <a:rPr lang="uk-UA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концерн </a:t>
            </a: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«ФІАТ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»;</a:t>
            </a:r>
          </a:p>
          <a:p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Виробництво побутової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техніки;</a:t>
            </a:r>
          </a:p>
          <a:p>
            <a:endParaRPr lang="uk-UA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Забезпечує населення продовольством на 75-80%;</a:t>
            </a:r>
          </a:p>
          <a:p>
            <a:endParaRPr lang="uk-UA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Головною галуззю є рослинництво 60%.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5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258</TotalTime>
  <Words>448</Words>
  <Application>Microsoft Office PowerPoint</Application>
  <PresentationFormat>Екран (4:3)</PresentationFormat>
  <Paragraphs>93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Spring</vt:lpstr>
      <vt:lpstr>Презентація PowerPoint</vt:lpstr>
      <vt:lpstr>            Візитка країни</vt:lpstr>
      <vt:lpstr>     Природні умови</vt:lpstr>
      <vt:lpstr>      Узбережжя та острови </vt:lpstr>
      <vt:lpstr>                Туризм</vt:lpstr>
      <vt:lpstr>                Кухня</vt:lpstr>
      <vt:lpstr>    Таланти Італії</vt:lpstr>
      <vt:lpstr>   Економіка Італії</vt:lpstr>
      <vt:lpstr>          Господарство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public</dc:creator>
  <cp:lastModifiedBy>public</cp:lastModifiedBy>
  <cp:revision>23</cp:revision>
  <dcterms:created xsi:type="dcterms:W3CDTF">2013-03-05T11:37:19Z</dcterms:created>
  <dcterms:modified xsi:type="dcterms:W3CDTF">2013-03-09T14:52:04Z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1583672</vt:lpwstr>
  </property>
  <property fmtid="{D5CDD505-2E9C-101B-9397-08002B2CF9AE}" name="NXPowerLiteVersion" pid="3">
    <vt:lpwstr>D4.1.4</vt:lpwstr>
  </property>
</Properties>
</file>