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vnd.ms-photo" Extension="wdp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slide+xml" PartName="/ppt/slides/slide35.xml"/>
  <Override ContentType="application/vnd.openxmlformats-officedocument.presentationml.slide+xml" PartName="/ppt/slides/slide36.xml"/>
  <Override ContentType="application/vnd.openxmlformats-officedocument.presentationml.slide+xml" PartName="/ppt/slides/slide37.xml"/>
  <Override ContentType="application/vnd.openxmlformats-officedocument.presentationml.slide+xml" PartName="/ppt/slides/slide38.xml"/>
  <Override ContentType="application/vnd.openxmlformats-officedocument.presentationml.slide+xml" PartName="/ppt/slides/slide39.xml"/>
  <Override ContentType="application/vnd.openxmlformats-officedocument.presentationml.slide+xml" PartName="/ppt/slides/slide40.xml"/>
  <Override ContentType="application/vnd.openxmlformats-officedocument.presentationml.slide+xml" PartName="/ppt/slides/slide41.xml"/>
  <Override ContentType="application/vnd.openxmlformats-officedocument.presentationml.slide+xml" PartName="/ppt/slides/slide42.xml"/>
  <Override ContentType="application/vnd.openxmlformats-officedocument.presentationml.slide+xml" PartName="/ppt/slides/slide43.xml"/>
  <Override ContentType="application/vnd.openxmlformats-officedocument.presentationml.slide+xml" PartName="/ppt/slides/slide44.xml"/>
  <Override ContentType="application/vnd.openxmlformats-officedocument.presentationml.slide+xml" PartName="/ppt/slides/slide45.xml"/>
  <Override ContentType="application/vnd.openxmlformats-officedocument.presentationml.slide+xml" PartName="/ppt/slides/slide46.xml"/>
  <Override ContentType="application/vnd.openxmlformats-officedocument.presentationml.slide+xml" PartName="/ppt/slides/slide47.xml"/>
  <Override ContentType="application/vnd.openxmlformats-officedocument.presentationml.slide+xml" PartName="/ppt/slides/slide48.xml"/>
  <Override ContentType="application/vnd.openxmlformats-officedocument.presentationml.slide+xml" PartName="/ppt/slides/slide49.xml"/>
  <Override ContentType="application/vnd.openxmlformats-officedocument.presentationml.slide+xml" PartName="/ppt/slides/slide50.xml"/>
  <Override ContentType="application/vnd.openxmlformats-officedocument.presentationml.slide+xml" PartName="/ppt/slides/slide51.xml"/>
  <Override ContentType="application/vnd.openxmlformats-officedocument.presentationml.slide+xml" PartName="/ppt/slides/slide52.xml"/>
  <Override ContentType="application/vnd.openxmlformats-officedocument.presentationml.slide+xml" PartName="/ppt/slides/slide53.xml"/>
  <Override ContentType="application/vnd.openxmlformats-officedocument.presentationml.slide+xml" PartName="/ppt/slides/slide54.xml"/>
  <Override ContentType="application/vnd.openxmlformats-officedocument.presentationml.slide+xml" PartName="/ppt/slides/slide55.xml"/>
  <Override ContentType="application/vnd.openxmlformats-officedocument.presentationml.slide+xml" PartName="/ppt/slides/slide56.xml"/>
  <Override ContentType="application/vnd.openxmlformats-officedocument.presentationml.slide+xml" PartName="/ppt/slides/slide57.xml"/>
  <Override ContentType="application/vnd.openxmlformats-officedocument.presentationml.slide+xml" PartName="/ppt/slides/slide58.xml"/>
  <Override ContentType="application/vnd.openxmlformats-officedocument.presentationml.slide+xml" PartName="/ppt/slides/slide59.xml"/>
  <Override ContentType="application/vnd.openxmlformats-officedocument.presentationml.slide+xml" PartName="/ppt/slides/slide60.xml"/>
  <Override ContentType="application/vnd.openxmlformats-officedocument.presentationml.slide+xml" PartName="/ppt/slides/slide61.xml"/>
  <Override ContentType="application/vnd.openxmlformats-officedocument.presentationml.slide+xml" PartName="/ppt/slides/slide62.xml"/>
  <Override ContentType="application/vnd.openxmlformats-officedocument.presentationml.slide+xml" PartName="/ppt/slides/slide63.xml"/>
  <Override ContentType="application/vnd.openxmlformats-officedocument.presentationml.slide+xml" PartName="/ppt/slides/slide64.xml"/>
  <Override ContentType="application/vnd.openxmlformats-officedocument.presentationml.slide+xml" PartName="/ppt/slides/slide65.xml"/>
  <Override ContentType="application/vnd.openxmlformats-officedocument.presentationml.slide+xml" PartName="/ppt/slides/slide66.xml"/>
  <Override ContentType="application/vnd.openxmlformats-officedocument.presentationml.slide+xml" PartName="/ppt/slides/slide67.xml"/>
  <Override ContentType="application/vnd.openxmlformats-officedocument.presentationml.slide+xml" PartName="/ppt/slides/slide68.xml"/>
  <Override ContentType="application/vnd.openxmlformats-officedocument.presentationml.slide+xml" PartName="/ppt/slides/slide69.xml"/>
  <Override ContentType="application/vnd.openxmlformats-officedocument.presentationml.slide+xml" PartName="/ppt/slides/slide70.xml"/>
  <Override ContentType="application/vnd.openxmlformats-officedocument.presentationml.slide+xml" PartName="/ppt/slides/slide71.xml"/>
  <Override ContentType="application/vnd.openxmlformats-officedocument.presentationml.slide+xml" PartName="/ppt/slides/slide72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25" r:id="rId2"/>
    <p:sldId id="256" r:id="rId3"/>
    <p:sldId id="257" r:id="rId4"/>
    <p:sldId id="258" r:id="rId5"/>
    <p:sldId id="259" r:id="rId6"/>
    <p:sldId id="260" r:id="rId7"/>
    <p:sldId id="271" r:id="rId8"/>
    <p:sldId id="304" r:id="rId9"/>
    <p:sldId id="305" r:id="rId10"/>
    <p:sldId id="306" r:id="rId11"/>
    <p:sldId id="261" r:id="rId12"/>
    <p:sldId id="262" r:id="rId13"/>
    <p:sldId id="267" r:id="rId14"/>
    <p:sldId id="279" r:id="rId15"/>
    <p:sldId id="263" r:id="rId16"/>
    <p:sldId id="280" r:id="rId17"/>
    <p:sldId id="266" r:id="rId18"/>
    <p:sldId id="286" r:id="rId19"/>
    <p:sldId id="281" r:id="rId20"/>
    <p:sldId id="282" r:id="rId21"/>
    <p:sldId id="283" r:id="rId22"/>
    <p:sldId id="284" r:id="rId23"/>
    <p:sldId id="265" r:id="rId24"/>
    <p:sldId id="285" r:id="rId25"/>
    <p:sldId id="287" r:id="rId26"/>
    <p:sldId id="268" r:id="rId27"/>
    <p:sldId id="288" r:id="rId28"/>
    <p:sldId id="276" r:id="rId29"/>
    <p:sldId id="264" r:id="rId30"/>
    <p:sldId id="269" r:id="rId31"/>
    <p:sldId id="289" r:id="rId32"/>
    <p:sldId id="290" r:id="rId33"/>
    <p:sldId id="270" r:id="rId34"/>
    <p:sldId id="291" r:id="rId35"/>
    <p:sldId id="272" r:id="rId36"/>
    <p:sldId id="294" r:id="rId37"/>
    <p:sldId id="273" r:id="rId38"/>
    <p:sldId id="275" r:id="rId39"/>
    <p:sldId id="274" r:id="rId40"/>
    <p:sldId id="295" r:id="rId41"/>
    <p:sldId id="299" r:id="rId42"/>
    <p:sldId id="297" r:id="rId43"/>
    <p:sldId id="296" r:id="rId44"/>
    <p:sldId id="298" r:id="rId45"/>
    <p:sldId id="278" r:id="rId46"/>
    <p:sldId id="326" r:id="rId47"/>
    <p:sldId id="300" r:id="rId48"/>
    <p:sldId id="301" r:id="rId49"/>
    <p:sldId id="302" r:id="rId50"/>
    <p:sldId id="331" r:id="rId51"/>
    <p:sldId id="303" r:id="rId52"/>
    <p:sldId id="329" r:id="rId53"/>
    <p:sldId id="307" r:id="rId54"/>
    <p:sldId id="318" r:id="rId55"/>
    <p:sldId id="309" r:id="rId56"/>
    <p:sldId id="320" r:id="rId57"/>
    <p:sldId id="310" r:id="rId58"/>
    <p:sldId id="321" r:id="rId59"/>
    <p:sldId id="311" r:id="rId60"/>
    <p:sldId id="322" r:id="rId61"/>
    <p:sldId id="312" r:id="rId62"/>
    <p:sldId id="323" r:id="rId63"/>
    <p:sldId id="313" r:id="rId64"/>
    <p:sldId id="327" r:id="rId65"/>
    <p:sldId id="315" r:id="rId66"/>
    <p:sldId id="324" r:id="rId67"/>
    <p:sldId id="316" r:id="rId68"/>
    <p:sldId id="328" r:id="rId69"/>
    <p:sldId id="317" r:id="rId70"/>
    <p:sldId id="330" r:id="rId71"/>
    <p:sldId id="332" r:id="rId72"/>
    <p:sldId id="308" r:id="rId7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4BC4D8-4481-43C1-8C77-3198E0D43C93}" type="datetimeFigureOut">
              <a:rPr lang="ru-RU" smtClean="0"/>
              <a:pPr/>
              <a:t>14.02.2014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181EF7-29C8-4E4E-96A3-D7B8DD7EB0A7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4BC4D8-4481-43C1-8C77-3198E0D43C93}" type="datetimeFigureOut">
              <a:rPr lang="ru-RU" smtClean="0"/>
              <a:pPr/>
              <a:t>14.02.2014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181EF7-29C8-4E4E-96A3-D7B8DD7EB0A7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4BC4D8-4481-43C1-8C77-3198E0D43C93}" type="datetimeFigureOut">
              <a:rPr lang="ru-RU" smtClean="0"/>
              <a:pPr/>
              <a:t>14.02.2014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181EF7-29C8-4E4E-96A3-D7B8DD7EB0A7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4BC4D8-4481-43C1-8C77-3198E0D43C93}" type="datetimeFigureOut">
              <a:rPr lang="ru-RU" smtClean="0"/>
              <a:pPr/>
              <a:t>14.02.2014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181EF7-29C8-4E4E-96A3-D7B8DD7EB0A7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4BC4D8-4481-43C1-8C77-3198E0D43C93}" type="datetimeFigureOut">
              <a:rPr lang="ru-RU" smtClean="0"/>
              <a:pPr/>
              <a:t>14.02.2014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181EF7-29C8-4E4E-96A3-D7B8DD7EB0A7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4BC4D8-4481-43C1-8C77-3198E0D43C93}" type="datetimeFigureOut">
              <a:rPr lang="ru-RU" smtClean="0"/>
              <a:pPr/>
              <a:t>14.02.2014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181EF7-29C8-4E4E-96A3-D7B8DD7EB0A7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4BC4D8-4481-43C1-8C77-3198E0D43C93}" type="datetimeFigureOut">
              <a:rPr lang="ru-RU" smtClean="0"/>
              <a:pPr/>
              <a:t>14.02.2014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181EF7-29C8-4E4E-96A3-D7B8DD7EB0A7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4BC4D8-4481-43C1-8C77-3198E0D43C93}" type="datetimeFigureOut">
              <a:rPr lang="ru-RU" smtClean="0"/>
              <a:pPr/>
              <a:t>14.02.2014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181EF7-29C8-4E4E-96A3-D7B8DD7EB0A7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4BC4D8-4481-43C1-8C77-3198E0D43C93}" type="datetimeFigureOut">
              <a:rPr lang="ru-RU" smtClean="0"/>
              <a:pPr/>
              <a:t>14.02.2014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181EF7-29C8-4E4E-96A3-D7B8DD7EB0A7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4BC4D8-4481-43C1-8C77-3198E0D43C93}" type="datetimeFigureOut">
              <a:rPr lang="ru-RU" smtClean="0"/>
              <a:pPr/>
              <a:t>14.02.2014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181EF7-29C8-4E4E-96A3-D7B8DD7EB0A7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4BC4D8-4481-43C1-8C77-3198E0D43C93}" type="datetimeFigureOut">
              <a:rPr lang="ru-RU" smtClean="0"/>
              <a:pPr/>
              <a:t>14.02.2014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181EF7-29C8-4E4E-96A3-D7B8DD7EB0A7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6500" r="-65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4BC4D8-4481-43C1-8C77-3198E0D43C93}" type="datetimeFigureOut">
              <a:rPr lang="ru-RU" smtClean="0"/>
              <a:pPr/>
              <a:t>14.02.2014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181EF7-29C8-4E4E-96A3-D7B8DD7EB0A7}" type="slidenum">
              <a:rPr lang="ru-RU" smtClean="0"/>
              <a:pPr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strips dir="rd"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H:\&#1091;&#1088;&#1086;&#1082;_&#1089;&#1080;&#1084;&#1086;&#1085;&#1077;&#1085;&#1082;&#1086;\&#1084;&#1091;&#1079;\instrumentalnaya_melodiya_-_na_volne_(get-tune.net)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3.xml.rels><?xml version="1.0" encoding="UTF-8" standalone="yes" ?><Relationships xmlns="http://schemas.openxmlformats.org/package/2006/relationships"><Relationship Id="rId3" Target="../media/image11.jpeg" Type="http://schemas.openxmlformats.org/officeDocument/2006/relationships/image"/><Relationship Id="rId2" Target="../slideLayouts/slideLayout7.xml" Type="http://schemas.openxmlformats.org/officeDocument/2006/relationships/slideLayout"/><Relationship Id="rId1" Target="file:///H:\&#1091;&#1088;&#1086;&#1082;_&#1089;&#1080;&#1084;&#1086;&#1085;&#1077;&#1085;&#1082;&#1086;\&#1089;&#1087;&#1086;&#1075;&#1072;&#1076;&#1080;%20&#1076;&#1080;&#1090;&#1080;&#1085;&#1089;&#1090;&#1074;&#1072;.avi" TargetMode="External" Type="http://schemas.openxmlformats.org/officeDocument/2006/relationships/video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 ?><Relationships xmlns="http://schemas.openxmlformats.org/package/2006/relationships"><Relationship Id="rId2" Target="../media/image1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 ?><Relationships xmlns="http://schemas.openxmlformats.org/package/2006/relationships"><Relationship Id="rId3" Target="../media/image14.jpeg" Type="http://schemas.openxmlformats.org/officeDocument/2006/relationships/image"/><Relationship Id="rId2" Target="../slideLayouts/slideLayout2.xml" Type="http://schemas.openxmlformats.org/officeDocument/2006/relationships/slideLayout"/><Relationship Id="rId1" Target="file:///H:\&#1091;&#1088;&#1086;&#1082;_&#1089;&#1080;&#1084;&#1086;&#1085;&#1077;&#1085;&#1082;&#1086;\&#1087;&#1088;&#1086;%20&#1093;&#1072;&#1090;&#1091;.wmv" TargetMode="External" Type="http://schemas.openxmlformats.org/officeDocument/2006/relationships/video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 ?><Relationships xmlns="http://schemas.openxmlformats.org/package/2006/relationships"><Relationship Id="rId3" Target="../media/image21.jpeg" Type="http://schemas.openxmlformats.org/officeDocument/2006/relationships/image"/><Relationship Id="rId2" Target="../slideLayouts/slideLayout7.xml" Type="http://schemas.openxmlformats.org/officeDocument/2006/relationships/slideLayout"/><Relationship Id="rId1" Target="file:///H:\&#1091;&#1088;&#1086;&#1082;_&#1089;&#1080;&#1084;&#1086;&#1085;&#1077;&#1085;&#1082;&#1086;\&#1060;&#1080;&#1083;&#1100;&#1084;_0001.wmv" TargetMode="External" Type="http://schemas.openxmlformats.org/officeDocument/2006/relationships/video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 ?><Relationships xmlns="http://schemas.openxmlformats.org/package/2006/relationships"><Relationship Id="rId3" Target="../media/image26.jpeg" Type="http://schemas.openxmlformats.org/officeDocument/2006/relationships/image"/><Relationship Id="rId7" Target="../media/image29.jpeg" Type="http://schemas.openxmlformats.org/officeDocument/2006/relationships/image"/><Relationship Id="rId2" Target="../media/image25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28.jpeg" Type="http://schemas.openxmlformats.org/officeDocument/2006/relationships/image"/><Relationship Id="rId5" Target="../media/image27.jpeg" Type="http://schemas.openxmlformats.org/officeDocument/2006/relationships/image"/><Relationship Id="rId4" Target="../media/image20.jpeg" Type="http://schemas.openxmlformats.org/officeDocument/2006/relationships/image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H:\&#1091;&#1088;&#1086;&#1082;_&#1089;&#1080;&#1084;&#1086;&#1085;&#1077;&#1085;&#1082;&#1086;\&#1046;&#1080;&#1074;&#1080;&#1081;%20&#1075;&#1086;&#1083;&#1086;&#1089;%20&#1042;&#1072;&#1089;&#1080;&#1083;&#1103;%20&#1057;&#1080;&#1084;&#1086;&#1085;&#1077;&#1085;&#1082;&#1072;.avi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 ?><Relationships xmlns="http://schemas.openxmlformats.org/package/2006/relationships"><Relationship Id="rId3" Target="../media/image33.jpeg" Type="http://schemas.openxmlformats.org/officeDocument/2006/relationships/image"/><Relationship Id="rId2" Target="../slideLayouts/slideLayout2.xml" Type="http://schemas.openxmlformats.org/officeDocument/2006/relationships/slideLayout"/><Relationship Id="rId1" Target="file:///H:\&#1091;&#1088;&#1086;&#1082;_&#1089;&#1080;&#1084;&#1086;&#1085;&#1077;&#1085;&#1082;&#1086;\&#1056;&#1072;&#1111;&#1089;&#1072;%20&#1050;&#1080;&#1088;&#1080;&#1095;&#1077;&#1085;&#1082;&#1086;%20&#1110;%20&#1063;&#1077;&#1088;&#1082;&#1072;&#1089;&#1100;&#1082;&#1080;&#1081;%20&#1085;&#1072;&#1088;&#1086;&#1076;&#1085;&#1080;&#1081;%20&#1093;&#1086;&#1088;%20-%20&#1057;&#1080;&#1085;&#1086;&#1074;&#1110;.avi" TargetMode="External" Type="http://schemas.openxmlformats.org/officeDocument/2006/relationships/video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 ?><Relationships xmlns="http://schemas.openxmlformats.org/package/2006/relationships"><Relationship Id="rId3" Target="../media/image34.jpeg" Type="http://schemas.openxmlformats.org/officeDocument/2006/relationships/image"/><Relationship Id="rId2" Target="../slideLayouts/slideLayout6.xml" Type="http://schemas.openxmlformats.org/officeDocument/2006/relationships/slideLayout"/><Relationship Id="rId1" Target="file:///H:\&#1091;&#1088;&#1086;&#1082;_&#1089;&#1080;&#1084;&#1086;&#1085;&#1077;&#1085;&#1082;&#1086;\&#1051;&#1102;&#1089;&#1103;.wmv" TargetMode="External" Type="http://schemas.openxmlformats.org/officeDocument/2006/relationships/video"/></Relationships>
</file>

<file path=ppt/slides/_rels/slide46.xml.rels><?xml version="1.0" encoding="UTF-8" standalone="yes" ?><Relationships xmlns="http://schemas.openxmlformats.org/package/2006/relationships"><Relationship Id="rId3" Target="../media/image35.jpeg" Type="http://schemas.openxmlformats.org/officeDocument/2006/relationships/image"/><Relationship Id="rId2" Target="../slideLayouts/slideLayout7.xml" Type="http://schemas.openxmlformats.org/officeDocument/2006/relationships/slideLayout"/><Relationship Id="rId1" Target="file:///H:\&#1091;&#1088;&#1086;&#1082;_&#1089;&#1080;&#1084;&#1086;&#1085;&#1077;&#1085;&#1082;&#1086;\&#1041;&#1077;&#1079;%20&#1080;&#1084;&#1077;&#1085;&#1080;_0003.wmv" TargetMode="External" Type="http://schemas.openxmlformats.org/officeDocument/2006/relationships/video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8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slideLayout" Target="../slideLayouts/slideLayout4.xml"/><Relationship Id="rId1" Type="http://schemas.openxmlformats.org/officeDocument/2006/relationships/audio" Target="file:///H:\&#1091;&#1088;&#1086;&#1082;_&#1089;&#1080;&#1084;&#1086;&#1085;&#1077;&#1085;&#1082;&#1086;\&#1084;&#1091;&#1079;\&#1052;&#1091;&#1079;&#1080;&#1082;&#1072;%20Vangelis(&#1092;&#1088;.%20&#1084;&#1072;&#1083;&#1077;&#1085;&#1100;&#1082;&#1072;%20&#1076;&#1110;&#1074;&#1095;&#1080;&#1085;&#1082;&#1072;%20&#1084;&#1086;&#1088;&#1103;).mp3" TargetMode="Externa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 ?><Relationships xmlns="http://schemas.openxmlformats.org/package/2006/relationships"><Relationship Id="rId3" Target="../media/image6.jpeg" Type="http://schemas.openxmlformats.org/officeDocument/2006/relationships/image"/><Relationship Id="rId2" Target="../slideLayouts/slideLayout7.xml" Type="http://schemas.openxmlformats.org/officeDocument/2006/relationships/slideLayout"/><Relationship Id="rId1" Target="file:///H:\&#1091;&#1088;&#1086;&#1082;_&#1089;&#1080;&#1084;&#1086;&#1085;&#1077;&#1085;&#1082;&#1086;\&#1089;&#1086;&#1085;.wmv" TargetMode="External" Type="http://schemas.openxmlformats.org/officeDocument/2006/relationships/video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L:\урок_симоненко\04e5403860270590b7454ff3172c1e06_600x10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428604"/>
            <a:ext cx="7772400" cy="1470025"/>
          </a:xfrm>
        </p:spPr>
        <p:txBody>
          <a:bodyPr/>
          <a:lstStyle/>
          <a:p>
            <a:r>
              <a:rPr lang="uk-UA" sz="5400" b="1" dirty="0" smtClean="0">
                <a:solidFill>
                  <a:srgbClr val="002060"/>
                </a:solidFill>
              </a:rPr>
              <a:t>Народ мій є!</a:t>
            </a:r>
            <a:br>
              <a:rPr lang="uk-UA" sz="5400" b="1" dirty="0" smtClean="0">
                <a:solidFill>
                  <a:srgbClr val="002060"/>
                </a:solidFill>
              </a:rPr>
            </a:br>
            <a:r>
              <a:rPr lang="uk-UA" sz="5400" b="1" dirty="0" smtClean="0">
                <a:solidFill>
                  <a:srgbClr val="002060"/>
                </a:solidFill>
              </a:rPr>
              <a:t>Народ мій завжди буде!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57224" y="5643578"/>
            <a:ext cx="714380" cy="7143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instrumentalnaya_melodiya_-_na_volne_(get-tune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028384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2371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…судилося несправедливо коротке життя…</a:t>
            </a:r>
            <a:endParaRPr lang="ru-RU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928662" y="1600200"/>
            <a:ext cx="7358114" cy="4525963"/>
          </a:xfrm>
        </p:spPr>
        <p:txBody>
          <a:bodyPr/>
          <a:lstStyle/>
          <a:p>
            <a:pPr marL="0" indent="357188">
              <a:buNone/>
            </a:pPr>
            <a:r>
              <a:rPr lang="uk-UA" sz="4000" dirty="0" smtClean="0"/>
              <a:t>47 – Тарасу Шевченку та Василю Стусу.</a:t>
            </a:r>
          </a:p>
          <a:p>
            <a:pPr marL="0" indent="357188">
              <a:buNone/>
            </a:pPr>
            <a:r>
              <a:rPr lang="uk-UA" sz="4000" dirty="0" smtClean="0"/>
              <a:t>49 – Михайлу Коцюбинському і Григору Тютюннику.</a:t>
            </a:r>
          </a:p>
          <a:p>
            <a:pPr marL="0" indent="357188">
              <a:buNone/>
            </a:pPr>
            <a:r>
              <a:rPr lang="uk-UA" sz="4000" dirty="0" smtClean="0"/>
              <a:t>42 – Лесі Українці.</a:t>
            </a:r>
          </a:p>
          <a:p>
            <a:pPr marL="0" indent="357188">
              <a:buNone/>
            </a:pPr>
            <a:r>
              <a:rPr lang="uk-UA" sz="4000" dirty="0" smtClean="0"/>
              <a:t>38 – Павлу Грабовському.</a:t>
            </a:r>
          </a:p>
          <a:p>
            <a:pPr marL="0" indent="357188">
              <a:buNone/>
            </a:pPr>
            <a:r>
              <a:rPr lang="uk-UA" sz="4000" dirty="0" smtClean="0"/>
              <a:t>28 – Василю Симоненку.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uiExpand="1" build="p"/>
    </p:bld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www.kozatstvo.net.ua/ua/publications/uk_r.php?d=f&amp;i=02834" id="2053" name="Picture 5"/>
          <p:cNvPicPr>
            <a:picLocks noChangeArrowheads="1" noChangeAspect="1"/>
          </p:cNvPicPr>
          <p:nvPr/>
        </p:nvPicPr>
        <p:blipFill>
          <a:blip cstate="print" r:embed="rId2"/>
          <a:srcRect b="245" r="216"/>
          <a:stretch>
            <a:fillRect/>
          </a:stretch>
        </p:blipFill>
        <p:spPr bwMode="auto">
          <a:xfrm>
            <a:off x="2786050" y="571480"/>
            <a:ext cx="3714776" cy="3932175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000232" y="4572008"/>
            <a:ext cx="5429288" cy="181588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dirty="0" lang="uk-UA" sz="2800">
                <a:latin typeface="+mj-lt"/>
                <a:ea typeface="+mj-ea"/>
                <a:cs typeface="+mj-cs"/>
              </a:rPr>
              <a:t>Мати поета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dirty="0" lang="uk-UA" sz="2800">
                <a:latin typeface="+mj-lt"/>
                <a:ea typeface="+mj-ea"/>
                <a:cs typeface="+mj-cs"/>
              </a:rPr>
              <a:t>Василя Симоненка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dirty="0" lang="uk-UA" sz="2800">
                <a:latin typeface="+mj-lt"/>
                <a:ea typeface="+mj-ea"/>
                <a:cs typeface="+mj-cs"/>
              </a:rPr>
              <a:t> </a:t>
            </a:r>
            <a:r>
              <a:rPr b="1" dirty="0" lang="uk-UA" sz="2800">
                <a:latin typeface="+mj-lt"/>
                <a:ea typeface="+mj-ea"/>
                <a:cs typeface="+mj-cs"/>
              </a:rPr>
              <a:t>Ганна Трохимівна Щербань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dirty="0" lang="uk-UA" sz="2800">
                <a:latin typeface="+mj-lt"/>
                <a:ea typeface="+mj-ea"/>
                <a:cs typeface="+mj-cs"/>
              </a:rPr>
              <a:t>(1996 рік, м. Черкаси)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dur="indefinite" id="1" nodeType="tmRoot" restart="never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Батьківська хата</a:t>
            </a:r>
            <a:endParaRPr lang="ru-RU" b="1" dirty="0"/>
          </a:p>
        </p:txBody>
      </p:sp>
      <p:pic>
        <p:nvPicPr>
          <p:cNvPr id="4" name="Picture 3" descr="C:\Documents and Settings\User\Рабочий стол\Симоненко\44-6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1285860"/>
            <a:ext cx="3500462" cy="2352310"/>
          </a:xfrm>
          <a:prstGeom prst="rect">
            <a:avLst/>
          </a:prstGeom>
          <a:noFill/>
        </p:spPr>
      </p:pic>
      <p:pic>
        <p:nvPicPr>
          <p:cNvPr id="3074" name="Picture 2" descr="C:\Documents and Settings\User\Рабочий стол\Симоненко\khata_symonenk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2428868"/>
            <a:ext cx="3810000" cy="2800350"/>
          </a:xfrm>
          <a:prstGeom prst="rect">
            <a:avLst/>
          </a:prstGeom>
          <a:noFill/>
        </p:spPr>
      </p:pic>
      <p:pic>
        <p:nvPicPr>
          <p:cNvPr id="3076" name="Picture 4" descr="http://www.zasgimn.ucoz.ua/_pu/0/9929559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857628"/>
            <a:ext cx="3500462" cy="262382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погади дитинства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071538" y="642918"/>
            <a:ext cx="6953299" cy="5214974"/>
          </a:xfrm>
          <a:prstGeom prst="rect">
            <a:avLst/>
          </a:prstGeom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72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www.kozatstvo.net.ua/ua/publications/uk_r.php?d=f&amp;i=02834" id="2053" name="Picture 5"/>
          <p:cNvPicPr>
            <a:picLocks noChangeArrowheads="1" noChangeAspect="1"/>
          </p:cNvPicPr>
          <p:nvPr/>
        </p:nvPicPr>
        <p:blipFill>
          <a:blip cstate="print" r:embed="rId2"/>
          <a:srcRect b="245" r="216"/>
          <a:stretch>
            <a:fillRect/>
          </a:stretch>
        </p:blipFill>
        <p:spPr bwMode="auto">
          <a:xfrm>
            <a:off x="2786050" y="571480"/>
            <a:ext cx="3714776" cy="3932175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000232" y="4572008"/>
            <a:ext cx="5429288" cy="181588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dirty="0" lang="uk-UA" sz="2800">
                <a:latin typeface="+mj-lt"/>
                <a:ea typeface="+mj-ea"/>
                <a:cs typeface="+mj-cs"/>
              </a:rPr>
              <a:t>Мати поета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dirty="0" lang="uk-UA" sz="2800">
                <a:latin typeface="+mj-lt"/>
                <a:ea typeface="+mj-ea"/>
                <a:cs typeface="+mj-cs"/>
              </a:rPr>
              <a:t>Василя Симоненка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dirty="0" lang="uk-UA" sz="2800">
                <a:latin typeface="+mj-lt"/>
                <a:ea typeface="+mj-ea"/>
                <a:cs typeface="+mj-cs"/>
              </a:rPr>
              <a:t> Ганна Трохимівна Щербань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dirty="0" lang="uk-UA" sz="2800">
                <a:latin typeface="+mj-lt"/>
                <a:ea typeface="+mj-ea"/>
                <a:cs typeface="+mj-cs"/>
              </a:rPr>
              <a:t>(1996 рік, м. Черкаси)</a:t>
            </a:r>
          </a:p>
        </p:txBody>
      </p:sp>
    </p:spTree>
    <p:extLst>
      <p:ext uri="{BB962C8B-B14F-4D97-AF65-F5344CB8AC3E}">
        <p14:creationId xmlns:p14="http://schemas.microsoft.com/office/powerpoint/2010/main" val="269706987"/>
      </p:ext>
    </p:extLst>
  </p:cSld>
  <p:clrMapOvr>
    <a:masterClrMapping/>
  </p:clrMapOvr>
  <p:transition spd="med">
    <p:strips dir="rd"/>
  </p:transition>
  <p:timing>
    <p:tnLst>
      <p:par>
        <p:cTn dur="indefinite" id="1" nodeType="tmRoot" restart="never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http://xvatit.com/nzu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500042"/>
            <a:ext cx="8715436" cy="576127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Симоненко\simonenko-vasil-biografiya-skorocheno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970"/>
            <a:ext cx="4680520" cy="6903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132285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про хату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214413" y="785794"/>
            <a:ext cx="6667547" cy="5000660"/>
          </a:xfrm>
          <a:prstGeom prst="rect">
            <a:avLst/>
          </a:prstGeom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40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upload.wikimedia.org/wikipedia/commons/b/bd/Taras_Shevchenko_selfportrait_oil_18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0"/>
            <a:ext cx="5413075" cy="685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25833826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Симоненко\44-6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76671"/>
            <a:ext cx="7416824" cy="5933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0120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1071546"/>
            <a:ext cx="8229600" cy="3725866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solidFill>
                  <a:srgbClr val="800000"/>
                </a:solidFill>
              </a:rPr>
              <a:t>Василь Симоненко – витязь </a:t>
            </a:r>
            <a:r>
              <a:rPr lang="uk-UA" sz="6600" b="1" dirty="0" smtClean="0">
                <a:solidFill>
                  <a:srgbClr val="800000"/>
                </a:solidFill>
              </a:rPr>
              <a:t>молодої української поезії</a:t>
            </a:r>
            <a:endParaRPr lang="uk-UA" sz="6600" b="1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Симоненко\12muze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836712"/>
            <a:ext cx="7396592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308896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F:\Симоненко\DSC_6809.jpg" id="4098" name="Picture 2"/>
          <p:cNvPicPr>
            <a:picLocks noChangeArrowheads="1" noChangeAspect="1"/>
          </p:cNvPicPr>
          <p:nvPr/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" r="65"/>
          <a:stretch/>
        </p:blipFill>
        <p:spPr bwMode="auto">
          <a:xfrm>
            <a:off x="899592" y="836712"/>
            <a:ext cx="7344816" cy="5077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611894"/>
      </p:ext>
    </p:extLst>
  </p:cSld>
  <p:clrMapOvr>
    <a:masterClrMapping/>
  </p:clrMapOvr>
  <p:transition spd="med">
    <p:strips dir="rd"/>
  </p:transition>
  <p:timing>
    <p:tnLst>
      <p:par>
        <p:cTn dur="indefinite" id="1" nodeType="tmRoot" restart="never"/>
      </p:par>
    </p:tnLst>
  </p:timing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F:\Симоненко\Premiyi...-Foto-2-Robochy-j-kabinet-zhurnalista-V.Sy-monenka-v-CHerkas-komu-muzeyi.jpg" id="5122" name="Picture 2"/>
          <p:cNvPicPr>
            <a:picLocks noChangeArrowheads="1" noChangeAspect="1"/>
          </p:cNvPicPr>
          <p:nvPr/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"/>
          <a:stretch/>
        </p:blipFill>
        <p:spPr bwMode="auto">
          <a:xfrm>
            <a:off x="-36512" y="332656"/>
            <a:ext cx="9180512" cy="6421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264498"/>
      </p:ext>
    </p:extLst>
  </p:cSld>
  <p:clrMapOvr>
    <a:masterClrMapping/>
  </p:clrMapOvr>
  <p:transition spd="med">
    <p:strips dir="rd"/>
  </p:transition>
  <p:timing>
    <p:tnLst>
      <p:par>
        <p:cTn dur="indefinite" id="1" nodeType="tmRoot" restart="never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74638"/>
            <a:ext cx="7429552" cy="1143000"/>
          </a:xfrm>
        </p:spPr>
        <p:txBody>
          <a:bodyPr/>
          <a:lstStyle/>
          <a:p>
            <a:r>
              <a:rPr lang="uk-UA" b="1" dirty="0" smtClean="0"/>
              <a:t>П’ять </a:t>
            </a:r>
            <a:r>
              <a:rPr lang="uk-UA" b="1" dirty="0" err="1" smtClean="0"/>
              <a:t>Симоненкових</a:t>
            </a:r>
            <a:r>
              <a:rPr lang="uk-UA" b="1" dirty="0" smtClean="0"/>
              <a:t> заповідей: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571612"/>
            <a:ext cx="7300938" cy="4525963"/>
          </a:xfrm>
        </p:spPr>
        <p:txBody>
          <a:bodyPr/>
          <a:lstStyle/>
          <a:p>
            <a:pPr marL="185738" indent="530225">
              <a:buFont typeface="+mj-lt"/>
              <a:buAutoNum type="arabicPeriod"/>
            </a:pPr>
            <a:r>
              <a:rPr lang="uk-UA" sz="3400" dirty="0" smtClean="0"/>
              <a:t>Знати мову, якою пишеш (говорити українською мовою, а не </a:t>
            </a:r>
            <a:r>
              <a:rPr lang="uk-UA" sz="3400" dirty="0" err="1" smtClean="0"/>
              <a:t>“на</a:t>
            </a:r>
            <a:r>
              <a:rPr lang="uk-UA" sz="3400" dirty="0" smtClean="0"/>
              <a:t> українській </a:t>
            </a:r>
            <a:r>
              <a:rPr lang="uk-UA" sz="3400" dirty="0" err="1" smtClean="0"/>
              <a:t>мові”</a:t>
            </a:r>
            <a:r>
              <a:rPr lang="uk-UA" sz="3400" dirty="0" smtClean="0"/>
              <a:t>).</a:t>
            </a:r>
          </a:p>
          <a:p>
            <a:pPr marL="185738" indent="530225">
              <a:buFont typeface="+mj-lt"/>
              <a:buAutoNum type="arabicPeriod"/>
            </a:pPr>
            <a:r>
              <a:rPr lang="uk-UA" sz="3400" dirty="0" smtClean="0"/>
              <a:t>Стати освіченою людиною.</a:t>
            </a:r>
          </a:p>
          <a:p>
            <a:pPr marL="185738" indent="530225">
              <a:buFont typeface="+mj-lt"/>
              <a:buAutoNum type="arabicPeriod"/>
            </a:pPr>
            <a:r>
              <a:rPr lang="uk-UA" sz="3400" dirty="0" smtClean="0"/>
              <a:t>Не бути байдужим до людей.</a:t>
            </a:r>
          </a:p>
          <a:p>
            <a:pPr marL="185738" indent="530225">
              <a:buFont typeface="+mj-lt"/>
              <a:buAutoNum type="arabicPeriod"/>
            </a:pPr>
            <a:r>
              <a:rPr lang="uk-UA" sz="3400" dirty="0" smtClean="0"/>
              <a:t>Працювати до сьомого поту.</a:t>
            </a:r>
          </a:p>
          <a:p>
            <a:pPr marL="185738" indent="530225">
              <a:buFont typeface="+mj-lt"/>
              <a:buAutoNum type="arabicPeriod"/>
            </a:pPr>
            <a:r>
              <a:rPr lang="uk-UA" sz="3400" dirty="0" smtClean="0"/>
              <a:t>Мати те, що від Бога, - талант.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0"/>
                            </p:stCondLst>
                            <p:childTnLst>
                              <p:par>
                                <p:cTn id="2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artvertep.dp.ua/res/images/store/normal/7244.jpg"/>
          <p:cNvPicPr>
            <a:picLocks noChangeAspect="1" noChangeArrowheads="1"/>
          </p:cNvPicPr>
          <p:nvPr/>
        </p:nvPicPr>
        <p:blipFill>
          <a:blip r:embed="rId2" cstate="print">
            <a:lum bright="-20000" contrast="30000"/>
          </a:blip>
          <a:srcRect/>
          <a:stretch>
            <a:fillRect/>
          </a:stretch>
        </p:blipFill>
        <p:spPr bwMode="auto">
          <a:xfrm>
            <a:off x="2843808" y="441693"/>
            <a:ext cx="3456384" cy="471549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099838" y="5167160"/>
            <a:ext cx="16962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/>
              <a:t>19</a:t>
            </a:r>
            <a:r>
              <a:rPr lang="uk-UA" sz="4000" b="1" dirty="0" smtClean="0"/>
              <a:t>62</a:t>
            </a:r>
            <a:r>
              <a:rPr lang="en-US" sz="4000" b="1" dirty="0" smtClean="0"/>
              <a:t> </a:t>
            </a:r>
            <a:r>
              <a:rPr lang="uk-UA" sz="4000" b="1" dirty="0" smtClean="0"/>
              <a:t>р</a:t>
            </a:r>
            <a:r>
              <a:rPr lang="uk-UA" sz="2400" b="1" dirty="0" smtClean="0"/>
              <a:t>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831421428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928662" y="1196752"/>
            <a:ext cx="7398098" cy="3528392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/>
              <a:t>«</a:t>
            </a:r>
            <a:r>
              <a:rPr lang="uk-UA" sz="4400" dirty="0" smtClean="0"/>
              <a:t>Громадянську мужність, уміння думати і говорити про головне, не обминаючи насущних проблем часу».</a:t>
            </a:r>
          </a:p>
          <a:p>
            <a:pPr marL="0" indent="0">
              <a:buNone/>
            </a:pPr>
            <a:r>
              <a:rPr lang="uk-UA" dirty="0" smtClean="0"/>
              <a:t>				</a:t>
            </a:r>
            <a:r>
              <a:rPr lang="uk-UA" i="1" dirty="0" smtClean="0"/>
              <a:t>С</a:t>
            </a:r>
            <a:r>
              <a:rPr lang="uk-UA" i="1" dirty="0"/>
              <a:t>. </a:t>
            </a:r>
            <a:r>
              <a:rPr lang="uk-UA" i="1" dirty="0" smtClean="0"/>
              <a:t>Крижанівський</a:t>
            </a:r>
            <a:endParaRPr lang="uk-UA" i="1" dirty="0"/>
          </a:p>
        </p:txBody>
      </p:sp>
    </p:spTree>
    <p:extLst>
      <p:ext uri="{BB962C8B-B14F-4D97-AF65-F5344CB8AC3E}">
        <p14:creationId xmlns:p14="http://schemas.microsoft.com/office/powerpoint/2010/main" val="2861331245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Фильм_0001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524000" y="1143000"/>
            <a:ext cx="6096000" cy="4572000"/>
          </a:xfrm>
          <a:prstGeom prst="rect">
            <a:avLst/>
          </a:prstGeom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01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Симоненко\d18108fc5ab6923c23271719c343e27c-g1bh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7" y="0"/>
            <a:ext cx="445604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6553819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\Рабочий стол\Симоненко\Могила_Симонен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875" y="390525"/>
            <a:ext cx="8096250" cy="60769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www.zasgimn.ucoz.ua/_pu/0/964840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79"/>
            <a:ext cx="9144000" cy="686053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Навчальна мета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857224" y="1214422"/>
            <a:ext cx="7429552" cy="5643578"/>
          </a:xfrm>
        </p:spPr>
        <p:txBody>
          <a:bodyPr>
            <a:normAutofit fontScale="92500" lnSpcReduction="10000"/>
          </a:bodyPr>
          <a:lstStyle/>
          <a:p>
            <a:pPr marL="0" indent="357188">
              <a:buNone/>
            </a:pPr>
            <a:r>
              <a:rPr lang="uk-UA" dirty="0" smtClean="0"/>
              <a:t>Познайомити з життєвою долею В.Симоненка, збагнути суть його лицарської вдачі й усвідомити місце та роль творчості “витязя молодої української поезії ” (Олесь Гончар) у процесі духовного відродження нації на початку 60-х років; удосконалювати вміння учнів розуміти й аналізувати поетичні тексти (сприйняття, ідейно-художній аналіз, декламаторська інтерпретація); доторкнутися серцем і розумом до правдивої, життєвої та красивої лірики поета; удосконалювати навички роботи з різними програмними засобами.</a:t>
            </a:r>
            <a:endParaRPr lang="ru-RU" dirty="0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\Рабочий стол\Симоненко\01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2963" y="136715"/>
            <a:ext cx="3760883" cy="3000372"/>
          </a:xfrm>
          <a:prstGeom prst="rect">
            <a:avLst/>
          </a:prstGeom>
          <a:noFill/>
        </p:spPr>
      </p:pic>
      <p:pic>
        <p:nvPicPr>
          <p:cNvPr id="1028" name="Picture 4" descr="C:\Documents and Settings\User\Рабочий стол\Симоненко\0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33613" y="4191000"/>
            <a:ext cx="887412" cy="1371600"/>
          </a:xfrm>
          <a:prstGeom prst="rect">
            <a:avLst/>
          </a:prstGeom>
          <a:noFill/>
        </p:spPr>
      </p:pic>
      <p:pic>
        <p:nvPicPr>
          <p:cNvPr id="1030" name="Picture 6" descr="http://artvertep.dp.ua/res/images/store/normal/724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54886" y="3237093"/>
            <a:ext cx="2357454" cy="3216243"/>
          </a:xfrm>
          <a:prstGeom prst="rect">
            <a:avLst/>
          </a:prstGeom>
          <a:noFill/>
        </p:spPr>
      </p:pic>
      <p:pic>
        <p:nvPicPr>
          <p:cNvPr id="1032" name="Picture 8" descr="http://toloka.hurtom.com/photos/1012100920441505_f0_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22" y="638148"/>
            <a:ext cx="2000250" cy="2505076"/>
          </a:xfrm>
          <a:prstGeom prst="rect">
            <a:avLst/>
          </a:prstGeom>
          <a:noFill/>
        </p:spPr>
      </p:pic>
      <p:pic>
        <p:nvPicPr>
          <p:cNvPr id="1034" name="Picture 10" descr="http://lit.govuadocs.com.ua/tw_files2/urls_118/10/d-9473/9473_html_1c8fa89d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84168" y="3571876"/>
            <a:ext cx="1785950" cy="2926786"/>
          </a:xfrm>
          <a:prstGeom prst="rect">
            <a:avLst/>
          </a:prstGeom>
          <a:noFill/>
        </p:spPr>
      </p:pic>
      <p:pic>
        <p:nvPicPr>
          <p:cNvPr id="1036" name="Picture 12" descr="http://toloka.hurtom.com/photos/14010920143339746_f0_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45361" y="3500438"/>
            <a:ext cx="1975567" cy="2956492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071934" y="2928934"/>
            <a:ext cx="11224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1981 </a:t>
            </a:r>
            <a:r>
              <a:rPr lang="uk-UA" sz="2400" b="1" dirty="0" smtClean="0"/>
              <a:t>р.</a:t>
            </a:r>
            <a:endParaRPr lang="ru-RU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143372" y="6396335"/>
            <a:ext cx="11224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19</a:t>
            </a:r>
            <a:r>
              <a:rPr lang="uk-UA" sz="2400" b="1" dirty="0" smtClean="0"/>
              <a:t>64</a:t>
            </a:r>
            <a:r>
              <a:rPr lang="en-US" sz="2400" b="1" dirty="0" smtClean="0"/>
              <a:t> </a:t>
            </a:r>
            <a:r>
              <a:rPr lang="uk-UA" sz="2400" b="1" dirty="0" smtClean="0"/>
              <a:t>р.</a:t>
            </a:r>
            <a:endParaRPr lang="ru-RU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571604" y="6396335"/>
            <a:ext cx="11224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19</a:t>
            </a:r>
            <a:r>
              <a:rPr lang="uk-UA" sz="2400" b="1" dirty="0" smtClean="0"/>
              <a:t>62</a:t>
            </a:r>
            <a:r>
              <a:rPr lang="en-US" sz="2400" b="1" dirty="0" smtClean="0"/>
              <a:t> </a:t>
            </a:r>
            <a:r>
              <a:rPr lang="uk-UA" sz="2400" b="1" dirty="0" smtClean="0"/>
              <a:t>р.</a:t>
            </a:r>
            <a:endParaRPr lang="ru-RU" sz="2400" b="1" dirty="0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:\Симоненко\0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548680"/>
            <a:ext cx="2880320" cy="4428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667071" y="5085184"/>
            <a:ext cx="17443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/>
              <a:t>1965 р</a:t>
            </a:r>
            <a:r>
              <a:rPr lang="uk-UA" sz="4000" dirty="0" smtClean="0"/>
              <a:t>.</a:t>
            </a:r>
            <a:endParaRPr lang="uk-UA" sz="4000" dirty="0"/>
          </a:p>
        </p:txBody>
      </p:sp>
    </p:spTree>
    <p:extLst>
      <p:ext uri="{BB962C8B-B14F-4D97-AF65-F5344CB8AC3E}">
        <p14:creationId xmlns:p14="http://schemas.microsoft.com/office/powerpoint/2010/main" val="3113146954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143000"/>
          </a:xfrm>
        </p:spPr>
        <p:txBody>
          <a:bodyPr/>
          <a:lstStyle/>
          <a:p>
            <a:r>
              <a:rPr lang="uk-UA" b="1" dirty="0" smtClean="0"/>
              <a:t>Премія імені В. Симоненка</a:t>
            </a:r>
            <a:endParaRPr lang="uk-UA" b="1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857224" y="1071546"/>
            <a:ext cx="7572428" cy="4525963"/>
          </a:xfrm>
        </p:spPr>
        <p:txBody>
          <a:bodyPr/>
          <a:lstStyle/>
          <a:p>
            <a:pPr marL="0" indent="357188">
              <a:buNone/>
            </a:pPr>
            <a:r>
              <a:rPr lang="uk-UA" sz="3000" dirty="0" smtClean="0"/>
              <a:t>Літературна премія імені Василя Симоненка існує в двох варіантах:</a:t>
            </a:r>
            <a:br>
              <a:rPr lang="uk-UA" sz="3000" dirty="0" smtClean="0"/>
            </a:br>
            <a:r>
              <a:rPr lang="uk-UA" sz="3000" b="1" dirty="0" smtClean="0"/>
              <a:t>-</a:t>
            </a:r>
            <a:r>
              <a:rPr lang="uk-UA" sz="3000" dirty="0" smtClean="0"/>
              <a:t> </a:t>
            </a:r>
            <a:r>
              <a:rPr lang="uk-UA" sz="3000" b="1" dirty="0" smtClean="0"/>
              <a:t>обласна премія «Берег надії» </a:t>
            </a:r>
            <a:r>
              <a:rPr lang="uk-UA" sz="3000" dirty="0" smtClean="0"/>
              <a:t>імені В.Симоненка (заснована 1986, Черкаси);</a:t>
            </a:r>
            <a:br>
              <a:rPr lang="uk-UA" sz="3000" dirty="0" smtClean="0"/>
            </a:br>
            <a:r>
              <a:rPr lang="uk-UA" sz="3000" b="1" dirty="0" smtClean="0"/>
              <a:t>-</a:t>
            </a:r>
            <a:r>
              <a:rPr lang="uk-UA" sz="3000" dirty="0" smtClean="0"/>
              <a:t> </a:t>
            </a:r>
            <a:r>
              <a:rPr lang="uk-UA" sz="3000" b="1" dirty="0" smtClean="0"/>
              <a:t>літературна премія ім. В. Симоненка </a:t>
            </a:r>
            <a:r>
              <a:rPr lang="uk-UA" sz="3000" dirty="0" smtClean="0"/>
              <a:t>(заснована 1987 р., Київ). </a:t>
            </a:r>
            <a:r>
              <a:rPr lang="uk-UA" sz="3000" b="1" dirty="0" smtClean="0"/>
              <a:t>З 2012 року ця премія набула статусу – Всеукраїнської.</a:t>
            </a:r>
            <a:r>
              <a:rPr lang="uk-UA" sz="3000" dirty="0" smtClean="0"/>
              <a:t/>
            </a:r>
            <a:br>
              <a:rPr lang="uk-UA" sz="3000" dirty="0" smtClean="0"/>
            </a:br>
            <a:r>
              <a:rPr lang="uk-UA" sz="3000" dirty="0" smtClean="0"/>
              <a:t>Літературна премія імені Василя Симоненка присуджується за високохудожні літературні твори громадянського звучання, спрямовані на побудову незалежної демократичної </a:t>
            </a:r>
            <a:r>
              <a:rPr lang="uk-UA" dirty="0" smtClean="0"/>
              <a:t>України.</a:t>
            </a:r>
            <a:endParaRPr lang="ru-RU" dirty="0" smtClean="0"/>
          </a:p>
          <a:p>
            <a:pPr>
              <a:buNone/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166220134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Живий голос Василя Симоненка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334142" y="642918"/>
            <a:ext cx="6667547" cy="5000660"/>
          </a:xfrm>
          <a:prstGeom prst="rect">
            <a:avLst/>
          </a:prstGeom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80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F:\Симоненко\0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2014"/>
            <a:ext cx="5291322" cy="6825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854522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1143000"/>
          </a:xfrm>
        </p:spPr>
        <p:txBody>
          <a:bodyPr/>
          <a:lstStyle/>
          <a:p>
            <a:r>
              <a:rPr lang="uk-UA" b="1" dirty="0" smtClean="0"/>
              <a:t>Провідні мотиви творчості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928670"/>
            <a:ext cx="7429552" cy="5429288"/>
          </a:xfrm>
        </p:spPr>
        <p:txBody>
          <a:bodyPr/>
          <a:lstStyle/>
          <a:p>
            <a:pPr marL="0" indent="357188">
              <a:buFont typeface="Wingdings" pitchFamily="2" charset="2"/>
              <a:buChar char="ü"/>
            </a:pPr>
            <a:r>
              <a:rPr lang="uk-UA" sz="3000" dirty="0" smtClean="0"/>
              <a:t>Образ України.</a:t>
            </a:r>
          </a:p>
          <a:p>
            <a:pPr marL="0" indent="357188">
              <a:buFont typeface="Wingdings" pitchFamily="2" charset="2"/>
              <a:buChar char="ü"/>
            </a:pPr>
            <a:r>
              <a:rPr lang="uk-UA" sz="3000" dirty="0" smtClean="0"/>
              <a:t>Образ матері – найріднішої людини.</a:t>
            </a:r>
          </a:p>
          <a:p>
            <a:pPr marL="0" indent="357188">
              <a:buFont typeface="Wingdings" pitchFamily="2" charset="2"/>
              <a:buChar char="ü"/>
            </a:pPr>
            <a:r>
              <a:rPr lang="uk-UA" sz="3000" dirty="0" smtClean="0"/>
              <a:t>Неповторність кожної особистості.</a:t>
            </a:r>
          </a:p>
          <a:p>
            <a:pPr marL="0" indent="357188">
              <a:buFont typeface="Wingdings" pitchFamily="2" charset="2"/>
              <a:buChar char="ü"/>
            </a:pPr>
            <a:r>
              <a:rPr lang="uk-UA" sz="3000" dirty="0" smtClean="0"/>
              <a:t>Висока цінність людини праці.</a:t>
            </a:r>
          </a:p>
          <a:p>
            <a:pPr marL="0" indent="357188">
              <a:buFont typeface="Wingdings" pitchFamily="2" charset="2"/>
              <a:buChar char="ü"/>
            </a:pPr>
            <a:r>
              <a:rPr lang="uk-UA" sz="3000" dirty="0" smtClean="0"/>
              <a:t>Людська гідність.</a:t>
            </a:r>
          </a:p>
          <a:p>
            <a:pPr marL="0" indent="357188">
              <a:buFont typeface="Wingdings" pitchFamily="2" charset="2"/>
              <a:buChar char="ü"/>
            </a:pPr>
            <a:r>
              <a:rPr lang="uk-UA" sz="3000" dirty="0" smtClean="0"/>
              <a:t>Ніжне і прекрасне почуття людини – кохання.</a:t>
            </a:r>
          </a:p>
          <a:p>
            <a:pPr marL="0" indent="357188">
              <a:buFont typeface="Wingdings" pitchFamily="2" charset="2"/>
              <a:buChar char="ü"/>
            </a:pPr>
            <a:r>
              <a:rPr lang="uk-UA" sz="3000" dirty="0" smtClean="0"/>
              <a:t>Людина – найбільша цінність на землі.</a:t>
            </a:r>
          </a:p>
          <a:p>
            <a:pPr marL="0" indent="357188">
              <a:buFont typeface="Wingdings" pitchFamily="2" charset="2"/>
              <a:buChar char="ü"/>
            </a:pPr>
            <a:r>
              <a:rPr lang="uk-UA" sz="3000" dirty="0" smtClean="0"/>
              <a:t>Викриття сваволі чиновників-бюрократів, обивательщини, лакейства.</a:t>
            </a:r>
            <a:endParaRPr lang="ru-RU" sz="3000" dirty="0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«Задивляюсь у твої зіниці»</a:t>
            </a:r>
            <a:endParaRPr lang="uk-UA" b="1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899592" y="1600200"/>
            <a:ext cx="7344816" cy="4525963"/>
          </a:xfrm>
        </p:spPr>
        <p:txBody>
          <a:bodyPr/>
          <a:lstStyle/>
          <a:p>
            <a:pPr algn="ctr">
              <a:buNone/>
            </a:pPr>
            <a:r>
              <a:rPr lang="uk-UA" sz="3800" dirty="0" smtClean="0"/>
              <a:t>Україно!  Ти  для  мене  диво!</a:t>
            </a:r>
          </a:p>
          <a:p>
            <a:pPr algn="ctr">
              <a:buNone/>
            </a:pPr>
            <a:endParaRPr lang="uk-UA" sz="3800" dirty="0" smtClean="0"/>
          </a:p>
          <a:p>
            <a:pPr algn="ctr">
              <a:buNone/>
            </a:pPr>
            <a:r>
              <a:rPr lang="uk-UA" sz="3800" dirty="0" smtClean="0"/>
              <a:t>Україно,  ти  моя  молитва…</a:t>
            </a:r>
          </a:p>
          <a:p>
            <a:pPr algn="ctr">
              <a:buNone/>
            </a:pPr>
            <a:endParaRPr lang="uk-UA" sz="3800" dirty="0" smtClean="0"/>
          </a:p>
          <a:p>
            <a:pPr algn="ctr">
              <a:buNone/>
            </a:pPr>
            <a:r>
              <a:rPr lang="uk-UA" sz="3800" dirty="0" smtClean="0"/>
              <a:t>Буду,  мамо  горда  і  вродлива,</a:t>
            </a:r>
            <a:br>
              <a:rPr lang="uk-UA" sz="3800" dirty="0" smtClean="0"/>
            </a:br>
            <a:r>
              <a:rPr lang="uk-UA" sz="3800" dirty="0" smtClean="0"/>
              <a:t>З  тебе  дивуватися  повік...</a:t>
            </a:r>
            <a:endParaRPr lang="uk-UA" sz="3800" dirty="0"/>
          </a:p>
        </p:txBody>
      </p:sp>
    </p:spTree>
    <p:extLst>
      <p:ext uri="{BB962C8B-B14F-4D97-AF65-F5344CB8AC3E}">
        <p14:creationId xmlns:p14="http://schemas.microsoft.com/office/powerpoint/2010/main" val="3884577279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Орієнтовний план аналізу поетичних творів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1600200"/>
            <a:ext cx="7286676" cy="45259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uk-UA" dirty="0" smtClean="0"/>
              <a:t>Автор. Назва поезії.</a:t>
            </a:r>
          </a:p>
          <a:p>
            <a:pPr marL="514350" indent="-514350">
              <a:buFont typeface="+mj-lt"/>
              <a:buAutoNum type="arabicPeriod"/>
            </a:pPr>
            <a:r>
              <a:rPr lang="uk-UA" dirty="0" smtClean="0"/>
              <a:t>Вид лірики.</a:t>
            </a:r>
          </a:p>
          <a:p>
            <a:pPr marL="514350" indent="-514350">
              <a:buFont typeface="+mj-lt"/>
              <a:buAutoNum type="arabicPeriod"/>
            </a:pPr>
            <a:r>
              <a:rPr lang="uk-UA" dirty="0" smtClean="0"/>
              <a:t>Тема твору.</a:t>
            </a:r>
          </a:p>
          <a:p>
            <a:pPr marL="514350" indent="-514350">
              <a:buFont typeface="+mj-lt"/>
              <a:buAutoNum type="arabicPeriod"/>
            </a:pPr>
            <a:r>
              <a:rPr lang="uk-UA" dirty="0" smtClean="0"/>
              <a:t>Ліричний герой. Хто він і який?</a:t>
            </a:r>
          </a:p>
          <a:p>
            <a:pPr marL="514350" indent="-514350">
              <a:buFont typeface="+mj-lt"/>
              <a:buAutoNum type="arabicPeriod"/>
            </a:pPr>
            <a:r>
              <a:rPr lang="uk-UA" dirty="0" smtClean="0"/>
              <a:t>Художня образність (мовні засоби).</a:t>
            </a:r>
          </a:p>
          <a:p>
            <a:pPr marL="514350" indent="-514350">
              <a:buFont typeface="+mj-lt"/>
              <a:buAutoNum type="arabicPeriod"/>
            </a:pPr>
            <a:r>
              <a:rPr lang="uk-UA" dirty="0" smtClean="0"/>
              <a:t>Віршовий розмір.</a:t>
            </a:r>
          </a:p>
          <a:p>
            <a:pPr marL="514350" indent="-514350">
              <a:buFont typeface="+mj-lt"/>
              <a:buAutoNum type="arabicPeriod"/>
            </a:pPr>
            <a:r>
              <a:rPr lang="uk-UA" dirty="0" smtClean="0"/>
              <a:t>Провідний мотив.</a:t>
            </a:r>
          </a:p>
          <a:p>
            <a:pPr marL="514350" indent="-514350">
              <a:buFont typeface="+mj-lt"/>
              <a:buAutoNum type="arabicPeriod"/>
            </a:pPr>
            <a:r>
              <a:rPr lang="uk-UA" dirty="0" smtClean="0"/>
              <a:t>Духовно-естетична цінність поезії.</a:t>
            </a:r>
            <a:endParaRPr lang="ru-RU" dirty="0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74638"/>
            <a:ext cx="7572428" cy="1143000"/>
          </a:xfrm>
        </p:spPr>
        <p:txBody>
          <a:bodyPr/>
          <a:lstStyle/>
          <a:p>
            <a:r>
              <a:rPr lang="uk-UA" b="1" dirty="0" smtClean="0"/>
              <a:t>Теорія літератури.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Віршові розміри </a:t>
            </a:r>
            <a:r>
              <a:rPr lang="uk-UA" sz="3600" dirty="0" smtClean="0"/>
              <a:t>(повторення)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1600200"/>
            <a:ext cx="7286676" cy="4525963"/>
          </a:xfrm>
        </p:spPr>
        <p:txBody>
          <a:bodyPr/>
          <a:lstStyle/>
          <a:p>
            <a:pPr marL="0" indent="357188">
              <a:buNone/>
            </a:pPr>
            <a:r>
              <a:rPr lang="uk-UA" b="1" u="sng" dirty="0" smtClean="0"/>
              <a:t>Амфібрахій</a:t>
            </a:r>
            <a:r>
              <a:rPr lang="uk-UA" dirty="0" smtClean="0"/>
              <a:t> – трискладова стопа з наголосом на другому складі (</a:t>
            </a:r>
            <a:r>
              <a:rPr lang="uk-UA" b="1" dirty="0" smtClean="0">
                <a:sym typeface="Symbol"/>
              </a:rPr>
              <a:t></a:t>
            </a:r>
            <a:r>
              <a:rPr lang="uk-UA" dirty="0" smtClean="0"/>
              <a:t>).</a:t>
            </a:r>
          </a:p>
          <a:p>
            <a:pPr marL="0" indent="357188">
              <a:buNone/>
            </a:pPr>
            <a:r>
              <a:rPr lang="uk-UA" b="1" u="sng" dirty="0" smtClean="0"/>
              <a:t>Анапест</a:t>
            </a:r>
            <a:r>
              <a:rPr lang="uk-UA" dirty="0" smtClean="0"/>
              <a:t> – трискладова стопа з наголосом на третьому складі (</a:t>
            </a:r>
            <a:r>
              <a:rPr lang="uk-UA" b="1" dirty="0" smtClean="0">
                <a:sym typeface="Symbol"/>
              </a:rPr>
              <a:t></a:t>
            </a:r>
            <a:r>
              <a:rPr lang="uk-UA" dirty="0" smtClean="0"/>
              <a:t>).</a:t>
            </a:r>
          </a:p>
          <a:p>
            <a:pPr marL="0" indent="357188">
              <a:buNone/>
            </a:pPr>
            <a:r>
              <a:rPr lang="uk-UA" b="1" u="sng" dirty="0" smtClean="0"/>
              <a:t>Пірихій</a:t>
            </a:r>
            <a:r>
              <a:rPr lang="uk-UA" dirty="0" smtClean="0"/>
              <a:t> – допоміжна стопа, на визначення віршованого розміру не впливає (</a:t>
            </a:r>
            <a:r>
              <a:rPr lang="uk-UA" b="1" dirty="0" smtClean="0">
                <a:sym typeface="Symbol"/>
              </a:rPr>
              <a:t></a:t>
            </a:r>
            <a:r>
              <a:rPr lang="uk-UA" dirty="0" smtClean="0"/>
              <a:t>).</a:t>
            </a:r>
            <a:endParaRPr lang="ru-RU" dirty="0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74638"/>
            <a:ext cx="7572428" cy="1143000"/>
          </a:xfrm>
        </p:spPr>
        <p:txBody>
          <a:bodyPr/>
          <a:lstStyle/>
          <a:p>
            <a:r>
              <a:rPr lang="uk-UA" b="1" dirty="0" smtClean="0"/>
              <a:t>Теорія літератури.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Віршові розміри </a:t>
            </a:r>
            <a:r>
              <a:rPr lang="uk-UA" sz="3600" dirty="0" smtClean="0"/>
              <a:t>(повторення)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643050"/>
            <a:ext cx="6858048" cy="4525963"/>
          </a:xfrm>
        </p:spPr>
        <p:txBody>
          <a:bodyPr/>
          <a:lstStyle/>
          <a:p>
            <a:pPr marL="0" indent="357188">
              <a:buNone/>
            </a:pPr>
            <a:r>
              <a:rPr lang="uk-UA" b="1" u="sng" dirty="0" smtClean="0"/>
              <a:t>Хорей</a:t>
            </a:r>
            <a:r>
              <a:rPr lang="uk-UA" dirty="0" smtClean="0"/>
              <a:t> – двоскладний віршований розмір з наголосом на першому складі (</a:t>
            </a:r>
            <a:r>
              <a:rPr lang="uk-UA" b="1" dirty="0" smtClean="0">
                <a:sym typeface="Symbol"/>
              </a:rPr>
              <a:t></a:t>
            </a:r>
            <a:r>
              <a:rPr lang="uk-UA" dirty="0" smtClean="0"/>
              <a:t>).</a:t>
            </a:r>
          </a:p>
          <a:p>
            <a:pPr marL="0" indent="357188">
              <a:buNone/>
            </a:pPr>
            <a:r>
              <a:rPr lang="uk-UA" b="1" u="sng" dirty="0" smtClean="0"/>
              <a:t>Ямб</a:t>
            </a:r>
            <a:r>
              <a:rPr lang="uk-UA" dirty="0" smtClean="0"/>
              <a:t> – двоскладовий віршований розмір з наголосом на другому складі (</a:t>
            </a:r>
            <a:r>
              <a:rPr lang="uk-UA" b="1" dirty="0" smtClean="0">
                <a:sym typeface="Symbol"/>
              </a:rPr>
              <a:t></a:t>
            </a:r>
            <a:r>
              <a:rPr lang="uk-UA" dirty="0" smtClean="0"/>
              <a:t>).</a:t>
            </a:r>
          </a:p>
          <a:p>
            <a:pPr marL="0" indent="357188">
              <a:buNone/>
            </a:pPr>
            <a:r>
              <a:rPr lang="uk-UA" b="1" u="sng" dirty="0" smtClean="0"/>
              <a:t>Дактиль</a:t>
            </a:r>
            <a:r>
              <a:rPr lang="uk-UA" dirty="0" smtClean="0"/>
              <a:t> – трискладова стопа з наголосом на першому складі (</a:t>
            </a:r>
            <a:r>
              <a:rPr lang="uk-UA" b="1" dirty="0" smtClean="0">
                <a:sym typeface="Symbol"/>
              </a:rPr>
              <a:t></a:t>
            </a:r>
            <a:r>
              <a:rPr lang="uk-UA" dirty="0" smtClean="0"/>
              <a:t>).</a:t>
            </a:r>
            <a:endParaRPr lang="ru-RU" dirty="0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Розвивальна мета 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1285860"/>
            <a:ext cx="7429552" cy="5072098"/>
          </a:xfrm>
        </p:spPr>
        <p:txBody>
          <a:bodyPr/>
          <a:lstStyle/>
          <a:p>
            <a:pPr indent="373063">
              <a:buNone/>
            </a:pPr>
            <a:r>
              <a:rPr lang="uk-UA" dirty="0" smtClean="0"/>
              <a:t>Розвивати усне зв’язне мовлення, асоціативне мислення, творчі здібності, відчуття насолоди від читання поезії, краси форми й змістової глибини поетичного образу, естетичний смак, уміння задумуватися про вічні істини життя, розвивати пошуково-пізнавальну активність, вміння міркувати, аналізувати і робити висновки, пам’ять.</a:t>
            </a:r>
            <a:endParaRPr lang="ru-RU" dirty="0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«Лебеді материнства»</a:t>
            </a:r>
            <a:endParaRPr lang="uk-UA" b="1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899592" y="1600200"/>
            <a:ext cx="7344816" cy="4525963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/>
              <a:t>Можеш  вибирати  друзів  і  дружину,  </a:t>
            </a:r>
            <a:br>
              <a:rPr lang="uk-UA" dirty="0" smtClean="0"/>
            </a:br>
            <a:r>
              <a:rPr lang="uk-UA" dirty="0" smtClean="0"/>
              <a:t>Вибрати  не  можна  тільки  Батьківщину.</a:t>
            </a:r>
          </a:p>
          <a:p>
            <a:pPr marL="0" indent="0" algn="ctr">
              <a:buNone/>
            </a:pP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Можна  </a:t>
            </a:r>
            <a:r>
              <a:rPr lang="uk-UA" dirty="0" err="1" smtClean="0"/>
              <a:t>вибрать</a:t>
            </a:r>
            <a:r>
              <a:rPr lang="uk-UA" dirty="0" smtClean="0"/>
              <a:t>  друга  і  по  духу  брата, </a:t>
            </a:r>
            <a:br>
              <a:rPr lang="uk-UA" dirty="0" smtClean="0"/>
            </a:br>
            <a:r>
              <a:rPr lang="uk-UA" dirty="0" smtClean="0"/>
              <a:t>Та  не  можна  рідну  матір  вибирати. </a:t>
            </a:r>
          </a:p>
          <a:p>
            <a:pPr marL="0" indent="0" algn="ctr">
              <a:buNone/>
            </a:pPr>
            <a:r>
              <a:rPr lang="uk-UA" dirty="0" smtClean="0"/>
              <a:t> </a:t>
            </a:r>
          </a:p>
          <a:p>
            <a:pPr marL="0" indent="0" algn="ctr">
              <a:buNone/>
            </a:pPr>
            <a:r>
              <a:rPr lang="uk-UA" dirty="0" smtClean="0"/>
              <a:t>Можна  все  на  світі  вибирати,  сину,  </a:t>
            </a:r>
            <a:br>
              <a:rPr lang="uk-UA" dirty="0" smtClean="0"/>
            </a:br>
            <a:r>
              <a:rPr lang="uk-UA" dirty="0" smtClean="0"/>
              <a:t>Вибрати  не  можна  тільки  Батьківщину.  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908126056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аїса Кириченко і Черкаський народний хор - Синові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071538" y="714356"/>
            <a:ext cx="7000924" cy="5250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113295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325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«Світ який - мереживо казкове!»</a:t>
            </a:r>
            <a:endParaRPr lang="uk-UA" b="1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857224" y="2000240"/>
            <a:ext cx="7344816" cy="2971808"/>
          </a:xfrm>
        </p:spPr>
        <p:txBody>
          <a:bodyPr/>
          <a:lstStyle/>
          <a:p>
            <a:pPr algn="ctr">
              <a:buNone/>
            </a:pPr>
            <a:r>
              <a:rPr lang="uk-UA" sz="3600" dirty="0" err="1" smtClean="0"/>
              <a:t>Світе</a:t>
            </a:r>
            <a:r>
              <a:rPr lang="uk-UA" sz="3600" dirty="0" smtClean="0"/>
              <a:t>  мій  гучний,  </a:t>
            </a:r>
            <a:r>
              <a:rPr lang="uk-UA" sz="3600" dirty="0" err="1" smtClean="0"/>
              <a:t>мільйонноокий</a:t>
            </a:r>
            <a:r>
              <a:rPr lang="uk-UA" sz="3600" dirty="0" smtClean="0"/>
              <a:t>, </a:t>
            </a:r>
          </a:p>
          <a:p>
            <a:pPr algn="ctr">
              <a:buNone/>
            </a:pPr>
            <a:r>
              <a:rPr lang="uk-UA" sz="3600" dirty="0" smtClean="0"/>
              <a:t>Пристрасний,  збурунений,  німий,</a:t>
            </a:r>
          </a:p>
          <a:p>
            <a:pPr algn="ctr">
              <a:buNone/>
            </a:pPr>
            <a:r>
              <a:rPr lang="uk-UA" sz="3600" dirty="0" smtClean="0"/>
              <a:t>Ніжний,  і  ласкавий,  і  жорстокий,</a:t>
            </a:r>
          </a:p>
          <a:p>
            <a:pPr algn="ctr">
              <a:buNone/>
            </a:pPr>
            <a:r>
              <a:rPr lang="uk-UA" sz="3600" dirty="0" smtClean="0"/>
              <a:t>Дай  мені  свій  простір  і  неспокій,</a:t>
            </a:r>
          </a:p>
          <a:p>
            <a:pPr algn="ctr">
              <a:buNone/>
            </a:pPr>
            <a:r>
              <a:rPr lang="uk-UA" sz="3600" dirty="0" smtClean="0"/>
              <a:t>Сонцем  душу  жадібну  налий! </a:t>
            </a:r>
            <a:r>
              <a:rPr lang="ru-RU" dirty="0" smtClean="0"/>
              <a:t> 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275989620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0"/>
                            </p:stCondLst>
                            <p:childTnLst>
                              <p:par>
                                <p:cTn id="2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«Люди прекрасні»</a:t>
            </a:r>
            <a:endParaRPr lang="uk-UA" b="1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899592" y="2071678"/>
            <a:ext cx="7344816" cy="4054485"/>
          </a:xfrm>
        </p:spPr>
        <p:txBody>
          <a:bodyPr/>
          <a:lstStyle/>
          <a:p>
            <a:pPr algn="ctr">
              <a:buNone/>
            </a:pPr>
            <a:r>
              <a:rPr lang="uk-UA" sz="3600" dirty="0" smtClean="0"/>
              <a:t>Воскресайте,  камінні  душі,</a:t>
            </a:r>
          </a:p>
          <a:p>
            <a:pPr algn="ctr">
              <a:buNone/>
            </a:pPr>
            <a:r>
              <a:rPr lang="uk-UA" sz="3600" dirty="0" smtClean="0"/>
              <a:t>Розчиняйте  серця  і  чоло,</a:t>
            </a:r>
          </a:p>
          <a:p>
            <a:pPr algn="ctr">
              <a:buNone/>
            </a:pPr>
            <a:r>
              <a:rPr lang="uk-UA" sz="3600" dirty="0" smtClean="0"/>
              <a:t>Щоб  не  сказали</a:t>
            </a:r>
          </a:p>
          <a:p>
            <a:pPr algn="ctr">
              <a:buNone/>
            </a:pPr>
            <a:r>
              <a:rPr lang="uk-UA" sz="3600" dirty="0" smtClean="0"/>
              <a:t>Про  вас  грядущі:</a:t>
            </a:r>
          </a:p>
          <a:p>
            <a:pPr algn="ctr">
              <a:buNone/>
            </a:pPr>
            <a:r>
              <a:rPr lang="uk-UA" sz="3600" dirty="0" smtClean="0"/>
              <a:t>Їх  на  землі  не  було...</a:t>
            </a:r>
            <a:endParaRPr lang="uk-UA" sz="3600" dirty="0"/>
          </a:p>
        </p:txBody>
      </p:sp>
    </p:spTree>
    <p:extLst>
      <p:ext uri="{BB962C8B-B14F-4D97-AF65-F5344CB8AC3E}">
        <p14:creationId xmlns:p14="http://schemas.microsoft.com/office/powerpoint/2010/main" val="3451701499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0"/>
                            </p:stCondLst>
                            <p:childTnLst>
                              <p:par>
                                <p:cTn id="2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«Я»</a:t>
            </a:r>
            <a:endParaRPr lang="uk-UA" b="1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899592" y="1600200"/>
            <a:ext cx="7344816" cy="4525963"/>
          </a:xfrm>
        </p:spPr>
        <p:txBody>
          <a:bodyPr/>
          <a:lstStyle/>
          <a:p>
            <a:pPr algn="ctr">
              <a:buNone/>
            </a:pPr>
            <a:r>
              <a:rPr lang="uk-UA" sz="3600" dirty="0" smtClean="0"/>
              <a:t>Він  ладен  був  мене  розіпнути</a:t>
            </a:r>
          </a:p>
          <a:p>
            <a:pPr algn="ctr">
              <a:buNone/>
            </a:pPr>
            <a:r>
              <a:rPr lang="uk-UA" sz="3600" dirty="0" smtClean="0"/>
              <a:t>За  те,  що  я  поважаю  себе.</a:t>
            </a:r>
          </a:p>
          <a:p>
            <a:pPr algn="ctr">
              <a:buNone/>
            </a:pPr>
            <a:endParaRPr lang="uk-UA" sz="3600" dirty="0" smtClean="0"/>
          </a:p>
          <a:p>
            <a:pPr algn="ctr">
              <a:buNone/>
            </a:pPr>
            <a:r>
              <a:rPr lang="uk-UA" sz="3600" dirty="0" smtClean="0"/>
              <a:t>І  тільки  тих  поважають  мільйони,</a:t>
            </a:r>
          </a:p>
          <a:p>
            <a:pPr algn="ctr">
              <a:buNone/>
            </a:pPr>
            <a:r>
              <a:rPr lang="uk-UA" sz="3600" dirty="0" smtClean="0"/>
              <a:t>Хто  поважає  мільйони  "я". </a:t>
            </a:r>
            <a:endParaRPr lang="uk-UA" sz="3600" dirty="0"/>
          </a:p>
        </p:txBody>
      </p:sp>
    </p:spTree>
    <p:extLst>
      <p:ext uri="{BB962C8B-B14F-4D97-AF65-F5344CB8AC3E}">
        <p14:creationId xmlns:p14="http://schemas.microsoft.com/office/powerpoint/2010/main" val="12527197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Люся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000100" y="714356"/>
            <a:ext cx="7147372" cy="4929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372325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12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Без имени_0003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928661" y="642918"/>
            <a:ext cx="7334301" cy="5500726"/>
          </a:xfrm>
          <a:prstGeom prst="rect">
            <a:avLst/>
          </a:prstGeom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500042"/>
            <a:ext cx="7358114" cy="5643602"/>
          </a:xfrm>
        </p:spPr>
        <p:txBody>
          <a:bodyPr/>
          <a:lstStyle/>
          <a:p>
            <a:pPr marL="0" indent="0" algn="ctr">
              <a:buNone/>
            </a:pPr>
            <a:r>
              <a:rPr lang="uk-UA" sz="3600" b="1" dirty="0" smtClean="0"/>
              <a:t>Його поезія – то сад.</a:t>
            </a:r>
          </a:p>
          <a:p>
            <a:pPr marL="0" indent="0" algn="ctr">
              <a:buNone/>
            </a:pPr>
            <a:r>
              <a:rPr lang="uk-UA" sz="3600" b="1" dirty="0" smtClean="0"/>
              <a:t>Слова – плоди із солоду.</a:t>
            </a:r>
          </a:p>
          <a:p>
            <a:pPr marL="0" indent="0" algn="ctr">
              <a:buNone/>
            </a:pPr>
            <a:r>
              <a:rPr lang="uk-UA" sz="3600" b="1" dirty="0" smtClean="0"/>
              <a:t>Його поезія – то цвіт.</a:t>
            </a:r>
          </a:p>
          <a:p>
            <a:pPr marL="0" indent="0" algn="ctr">
              <a:buNone/>
            </a:pPr>
            <a:r>
              <a:rPr lang="uk-UA" sz="3600" b="1" dirty="0" smtClean="0"/>
              <a:t>Слова – зірки незлічені.</a:t>
            </a:r>
          </a:p>
          <a:p>
            <a:pPr marL="0" indent="0" algn="ctr">
              <a:buNone/>
            </a:pPr>
            <a:r>
              <a:rPr lang="uk-UA" sz="3600" b="1" dirty="0" smtClean="0"/>
              <a:t>Його поезія – земля,</a:t>
            </a:r>
          </a:p>
          <a:p>
            <a:pPr marL="0" indent="0" algn="ctr">
              <a:buNone/>
            </a:pPr>
            <a:r>
              <a:rPr lang="uk-UA" sz="3600" b="1" dirty="0" smtClean="0"/>
              <a:t>Уквітчана природою</a:t>
            </a:r>
          </a:p>
          <a:p>
            <a:pPr marL="0" indent="0" algn="ctr">
              <a:buNone/>
            </a:pPr>
            <a:r>
              <a:rPr lang="uk-UA" sz="3600" b="1" dirty="0" smtClean="0"/>
              <a:t>Василь засіяв нам поля</a:t>
            </a:r>
          </a:p>
          <a:p>
            <a:pPr marL="0" indent="0" algn="ctr">
              <a:buNone/>
            </a:pPr>
            <a:r>
              <a:rPr lang="uk-UA" sz="3600" b="1" dirty="0" smtClean="0"/>
              <a:t>Добром людським і згодою.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935963304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 sz="half"/>
          </p:nvPr>
        </p:nvSpPr>
        <p:spPr>
          <a:xfrm>
            <a:off x="642910" y="642918"/>
            <a:ext cx="3781452" cy="3525831"/>
          </a:xfrm>
        </p:spPr>
        <p:txBody>
          <a:bodyPr/>
          <a:lstStyle/>
          <a:p>
            <a:pPr algn="ctr" indent="450850" marL="0">
              <a:buNone/>
            </a:pPr>
            <a:r>
              <a:rPr b="1" dirty="0" lang="uk-UA" smtClean="0" sz="3600"/>
              <a:t>Вона ходила між квітами, а за нею ходили його закохані очі.</a:t>
            </a:r>
            <a:endParaRPr b="1" dirty="0" lang="ru-RU" sz="3600"/>
          </a:p>
        </p:txBody>
      </p:sp>
      <p:pic>
        <p:nvPicPr>
          <p:cNvPr descr="http://os1.i.ua/3/1/2816911_7dacbfac.jpg" id="3074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4214810" y="142852"/>
            <a:ext cx="4419583" cy="331315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http://os1.i.ua/3/1/3965804_dbbfb03e.jpg" id="3076" name="Picture 4"/>
          <p:cNvPicPr>
            <a:picLocks noChangeArrowheads="1" noChangeAspect="1"/>
          </p:cNvPicPr>
          <p:nvPr/>
        </p:nvPicPr>
        <p:blipFill>
          <a:blip cstate="print" r:embed="rId3"/>
          <a:srcRect b="9"/>
          <a:stretch>
            <a:fillRect/>
          </a:stretch>
        </p:blipFill>
        <p:spPr bwMode="auto">
          <a:xfrm>
            <a:off x="785786" y="3214686"/>
            <a:ext cx="3257541" cy="347349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http://svit-roslyn.com/images/c0899541f.jpg" id="3078" name="Picture 6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3929058" y="3367080"/>
            <a:ext cx="4671861" cy="34909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92239541"/>
      </p:ext>
    </p:extLst>
  </p:cSld>
  <p:clrMapOvr>
    <a:masterClrMapping/>
  </p:clrMapOvr>
  <p:transition spd="med">
    <p:strips dir="rd"/>
  </p:transition>
  <p:timing>
    <p:tnLst>
      <p:par>
        <p:cTn dur="indefinite" id="1" nodeType="tmRoot" restart="never"/>
      </p:par>
    </p:tnLst>
  </p:timing>
</p:sld>
</file>

<file path=ppt/slides/slide4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b="1" dirty="0" lang="uk-UA" smtClean="0"/>
              <a:t>«Квіти»</a:t>
            </a:r>
            <a:endParaRPr b="1" dirty="0" lang="uk-UA"/>
          </a:p>
        </p:txBody>
      </p:sp>
      <p:pic>
        <p:nvPicPr>
          <p:cNvPr descr="&amp;Lcy;&amp;acy;&amp;ncy;&amp;dcy;&amp;ycy;&amp;shcy;&amp;softcy;" id="2052" name="Picture 4"/>
          <p:cNvPicPr>
            <a:picLocks noChangeArrowheads="1" noChangeAspect="1"/>
          </p:cNvPicPr>
          <p:nvPr/>
        </p:nvPicPr>
        <p:blipFill>
          <a:blip cstate="print" r:embed="rId2"/>
          <a:srcRect b="189" r="147"/>
          <a:stretch>
            <a:fillRect/>
          </a:stretch>
        </p:blipFill>
        <p:spPr bwMode="auto">
          <a:xfrm>
            <a:off x="6286512" y="3786190"/>
            <a:ext cx="2500330" cy="19447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&amp;Rcy;&amp;ocy;&amp;mcy;&amp;acy;&amp;shcy;&amp;kcy;&amp;acy;" id="2056" name="Picture 8"/>
          <p:cNvPicPr>
            <a:picLocks noChangeArrowheads="1" noChangeAspect="1"/>
          </p:cNvPicPr>
          <p:nvPr/>
        </p:nvPicPr>
        <p:blipFill>
          <a:blip cstate="print" r:embed="rId3"/>
          <a:srcRect r="16"/>
          <a:stretch>
            <a:fillRect/>
          </a:stretch>
        </p:blipFill>
        <p:spPr bwMode="auto">
          <a:xfrm>
            <a:off x="642910" y="535781"/>
            <a:ext cx="2643206" cy="217883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&amp;Rcy;&amp;ocy;&amp;zcy;&amp;acy;" id="2058" name="Picture 10"/>
          <p:cNvPicPr>
            <a:picLocks noChangeArrowheads="1" noChangeAspect="1"/>
          </p:cNvPicPr>
          <p:nvPr/>
        </p:nvPicPr>
        <p:blipFill>
          <a:blip cstate="print" r:embed="rId4"/>
          <a:srcRect b="14"/>
          <a:stretch>
            <a:fillRect/>
          </a:stretch>
        </p:blipFill>
        <p:spPr bwMode="auto">
          <a:xfrm>
            <a:off x="5929322" y="357166"/>
            <a:ext cx="2524116" cy="24824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&amp;Tcy;&amp;yucy;&amp;lcy;&amp;softcy;&amp;pcy;&amp;acy;&amp;ncy;" id="2060" name="Picture 12"/>
          <p:cNvPicPr>
            <a:picLocks noChangeArrowheads="1" noChangeAspect="1"/>
          </p:cNvPicPr>
          <p:nvPr/>
        </p:nvPicPr>
        <p:blipFill>
          <a:blip cstate="print" r:embed="rId5"/>
          <a:stretch>
            <a:fillRect/>
          </a:stretch>
        </p:blipFill>
        <p:spPr bwMode="auto">
          <a:xfrm>
            <a:off x="571472" y="3429000"/>
            <a:ext cx="2363918" cy="243780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2449803" y="4071942"/>
            <a:ext cx="4363695" cy="1661993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pPr algn="ctr"/>
            <a:r>
              <a:rPr b="1" dirty="0" lang="ru-RU" smtClean="0" sz="3400"/>
              <a:t>В </a:t>
            </a:r>
            <a:r>
              <a:rPr b="1" dirty="0" err="1" lang="ru-RU" smtClean="0" sz="3400"/>
              <a:t>щирім</a:t>
            </a:r>
            <a:r>
              <a:rPr b="1" dirty="0" lang="ru-RU" smtClean="0" sz="3400"/>
              <a:t> </a:t>
            </a:r>
            <a:r>
              <a:rPr b="1" dirty="0" err="1" lang="ru-RU" smtClean="0" sz="3400"/>
              <a:t>серці</a:t>
            </a:r>
            <a:r>
              <a:rPr b="1" dirty="0" lang="ru-RU" smtClean="0" sz="3400"/>
              <a:t>, </a:t>
            </a:r>
          </a:p>
          <a:p>
            <a:pPr algn="ctr"/>
            <a:r>
              <a:rPr b="1" dirty="0" lang="ru-RU" smtClean="0" sz="3400"/>
              <a:t>в </a:t>
            </a:r>
            <a:r>
              <a:rPr b="1" dirty="0" err="1" lang="ru-RU" smtClean="0" sz="3400"/>
              <a:t>чесних</a:t>
            </a:r>
            <a:r>
              <a:rPr b="1" dirty="0" lang="ru-RU" smtClean="0" sz="3400"/>
              <a:t> грудях — </a:t>
            </a:r>
          </a:p>
          <a:p>
            <a:pPr algn="ctr"/>
            <a:r>
              <a:rPr b="1" dirty="0" err="1" lang="ru-RU" smtClean="0" sz="3400"/>
              <a:t>вірю</a:t>
            </a:r>
            <a:r>
              <a:rPr b="1" dirty="0" lang="ru-RU" smtClean="0" sz="3400"/>
              <a:t>, знаю! — </a:t>
            </a:r>
            <a:r>
              <a:rPr b="1" dirty="0" err="1" lang="ru-RU" smtClean="0" sz="3400"/>
              <a:t>квіти</a:t>
            </a:r>
            <a:r>
              <a:rPr b="1" dirty="0" lang="ru-RU" smtClean="0" sz="3400"/>
              <a:t> </a:t>
            </a:r>
            <a:r>
              <a:rPr b="1" dirty="0" err="1" lang="ru-RU" smtClean="0" sz="3400"/>
              <a:t>є</a:t>
            </a:r>
            <a:r>
              <a:rPr b="1" dirty="0" lang="ru-RU" smtClean="0" sz="3400"/>
              <a:t>!</a:t>
            </a:r>
            <a:endParaRPr b="1" dirty="0" lang="ru-RU" sz="3400"/>
          </a:p>
        </p:txBody>
      </p:sp>
      <p:sp>
        <p:nvSpPr>
          <p:cNvPr id="10" name="TextBox 9"/>
          <p:cNvSpPr txBox="1"/>
          <p:nvPr/>
        </p:nvSpPr>
        <p:spPr>
          <a:xfrm>
            <a:off x="2239284" y="2571744"/>
            <a:ext cx="4904484" cy="1138773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pPr algn="ctr"/>
            <a:r>
              <a:rPr b="1" dirty="0" lang="uk-UA" smtClean="0" sz="3400"/>
              <a:t>Квіти часто нам говорять</a:t>
            </a:r>
          </a:p>
          <a:p>
            <a:pPr algn="ctr"/>
            <a:r>
              <a:rPr b="1" dirty="0" lang="uk-UA" smtClean="0" sz="3400"/>
              <a:t>Втричі більше, ніж слова</a:t>
            </a:r>
            <a:endParaRPr b="1" dirty="0" lang="ru-RU" sz="3400"/>
          </a:p>
        </p:txBody>
      </p:sp>
    </p:spTree>
    <p:extLst>
      <p:ext uri="{BB962C8B-B14F-4D97-AF65-F5344CB8AC3E}">
        <p14:creationId xmlns:p14="http://schemas.microsoft.com/office/powerpoint/2010/main" val="3207403572"/>
      </p:ext>
    </p:extLst>
  </p:cSld>
  <p:clrMapOvr>
    <a:masterClrMapping/>
  </p:clrMapOvr>
  <p:transition spd="med">
    <p:strips dir="rd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with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2000" id="7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2000"/>
                            </p:stCondLst>
                            <p:childTnLst>
                              <p:par>
                                <p:cTn fill="hold" grpId="0" id="9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11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2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3">
                            <p:stCondLst>
                              <p:cond delay="4000"/>
                            </p:stCondLst>
                            <p:childTnLst>
                              <p:par>
                                <p:cTn fill="hold" grpId="0" id="14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16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7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  <p:bldP grpId="0" spid="9"/>
      <p:bldP grpId="0" spid="1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Виховна мета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1600200"/>
            <a:ext cx="7416824" cy="4525963"/>
          </a:xfrm>
        </p:spPr>
        <p:txBody>
          <a:bodyPr/>
          <a:lstStyle/>
          <a:p>
            <a:pPr marL="0" indent="365125">
              <a:buNone/>
            </a:pPr>
            <a:r>
              <a:rPr lang="uk-UA" dirty="0" err="1" smtClean="0"/>
              <a:t>Симоненковим</a:t>
            </a:r>
            <a:r>
              <a:rPr lang="uk-UA" dirty="0" smtClean="0"/>
              <a:t> пристрасним словом будити в </a:t>
            </a:r>
            <a:r>
              <a:rPr lang="uk-UA" dirty="0" err="1" smtClean="0"/>
              <a:t>одинадцятикласників</a:t>
            </a:r>
            <a:r>
              <a:rPr lang="uk-UA" dirty="0" smtClean="0"/>
              <a:t> любов до життя, України, виховувати патріотизм, високу моральність і естетичну культуру, уміння по-справжньому дружити, красиво та вірно кохати, виховувати наполегливість, впевненість у собі, інтерес до навчальних предметів.</a:t>
            </a:r>
            <a:endParaRPr lang="ru-RU" dirty="0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nastol.com.ua/large/201207/283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56791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err="1" smtClean="0"/>
              <a:t>Сенкан</a:t>
            </a:r>
            <a:endParaRPr lang="uk-UA" b="1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827584" y="1628800"/>
            <a:ext cx="4038600" cy="45259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uk-UA" sz="3200" dirty="0" smtClean="0"/>
              <a:t>Іменник.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3200" dirty="0" smtClean="0"/>
              <a:t>Два прикметники.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3200" dirty="0" smtClean="0"/>
              <a:t>Три дієслова.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3200" dirty="0" smtClean="0"/>
              <a:t>Речення (4 слова).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3200" dirty="0" smtClean="0"/>
              <a:t>Іменник-синонім.</a:t>
            </a:r>
          </a:p>
          <a:p>
            <a:pPr marL="514350" indent="-514350">
              <a:buFont typeface="+mj-lt"/>
              <a:buAutoNum type="arabicPeriod"/>
            </a:pPr>
            <a:endParaRPr lang="uk-UA" sz="3200" dirty="0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860032" y="1628800"/>
            <a:ext cx="4038600" cy="4525963"/>
          </a:xfrm>
        </p:spPr>
        <p:txBody>
          <a:bodyPr/>
          <a:lstStyle/>
          <a:p>
            <a:pPr marL="0" indent="0">
              <a:buNone/>
            </a:pPr>
            <a:r>
              <a:rPr lang="uk-UA" sz="3600" dirty="0" smtClean="0"/>
              <a:t>І група – Вітчизна.</a:t>
            </a:r>
          </a:p>
          <a:p>
            <a:pPr marL="0" indent="0">
              <a:buNone/>
            </a:pPr>
            <a:r>
              <a:rPr lang="uk-UA" sz="3600" dirty="0" smtClean="0"/>
              <a:t>ІІ група – Мати.</a:t>
            </a:r>
          </a:p>
          <a:p>
            <a:pPr marL="0" indent="0">
              <a:buNone/>
            </a:pPr>
            <a:r>
              <a:rPr lang="uk-UA" sz="3600" dirty="0" smtClean="0"/>
              <a:t>ІІІ група – Любов.</a:t>
            </a:r>
          </a:p>
          <a:p>
            <a:pPr marL="0" indent="0">
              <a:buNone/>
            </a:pPr>
            <a:r>
              <a:rPr lang="uk-UA" sz="3600" dirty="0" smtClean="0"/>
              <a:t>І</a:t>
            </a:r>
            <a:r>
              <a:rPr lang="en-US" sz="3600" dirty="0" smtClean="0"/>
              <a:t>V</a:t>
            </a:r>
            <a:r>
              <a:rPr lang="uk-UA" sz="3600" dirty="0" smtClean="0"/>
              <a:t> група – Поет.</a:t>
            </a:r>
            <a:endParaRPr lang="uk-UA" sz="3600" dirty="0"/>
          </a:p>
        </p:txBody>
      </p:sp>
      <p:pic>
        <p:nvPicPr>
          <p:cNvPr id="6" name="Музика Vangelis(фр. маленька дівчинка моря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884368" y="630932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754270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725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todkena.ru/_ph/24/2/12606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Тестування</a:t>
            </a:r>
            <a:endParaRPr lang="ru-RU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857224" y="1600200"/>
            <a:ext cx="7829576" cy="4525963"/>
          </a:xfrm>
        </p:spPr>
        <p:txBody>
          <a:bodyPr/>
          <a:lstStyle/>
          <a:p>
            <a:pPr marL="92075" indent="530225">
              <a:buNone/>
            </a:pPr>
            <a:r>
              <a:rPr lang="uk-UA" dirty="0" smtClean="0"/>
              <a:t>1. До представників «розстріляного відродження» належать.</a:t>
            </a:r>
            <a:endParaRPr lang="ru-RU" dirty="0" smtClean="0"/>
          </a:p>
          <a:p>
            <a:pPr marL="92075" indent="530225">
              <a:buNone/>
            </a:pPr>
            <a:r>
              <a:rPr lang="uk-UA" dirty="0" smtClean="0"/>
              <a:t>А. Ліна Костенко</a:t>
            </a:r>
            <a:endParaRPr lang="ru-RU" dirty="0" smtClean="0"/>
          </a:p>
          <a:p>
            <a:pPr marL="92075" indent="530225">
              <a:buNone/>
            </a:pPr>
            <a:r>
              <a:rPr lang="uk-UA" dirty="0" smtClean="0"/>
              <a:t>Б. А. Малишко</a:t>
            </a:r>
            <a:endParaRPr lang="ru-RU" dirty="0" smtClean="0"/>
          </a:p>
          <a:p>
            <a:pPr marL="92075" indent="530225">
              <a:buNone/>
            </a:pPr>
            <a:r>
              <a:rPr lang="uk-UA" dirty="0" smtClean="0"/>
              <a:t>В. М. Куліш</a:t>
            </a:r>
            <a:endParaRPr lang="ru-RU" dirty="0" smtClean="0"/>
          </a:p>
          <a:p>
            <a:pPr marL="92075" indent="530225">
              <a:buNone/>
            </a:pPr>
            <a:r>
              <a:rPr lang="uk-UA" dirty="0" smtClean="0"/>
              <a:t>Г. В. Стус</a:t>
            </a:r>
            <a:endParaRPr lang="ru-RU" dirty="0" smtClean="0"/>
          </a:p>
          <a:p>
            <a:pPr marL="92075" indent="530225">
              <a:buNone/>
            </a:pPr>
            <a:r>
              <a:rPr lang="uk-UA" dirty="0" smtClean="0"/>
              <a:t>Ґ. І. Драч</a:t>
            </a:r>
            <a:endParaRPr lang="ru-RU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Тестування</a:t>
            </a:r>
            <a:endParaRPr lang="ru-RU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857224" y="1600200"/>
            <a:ext cx="7829576" cy="4525963"/>
          </a:xfrm>
        </p:spPr>
        <p:txBody>
          <a:bodyPr/>
          <a:lstStyle/>
          <a:p>
            <a:pPr marL="92075" indent="530225">
              <a:buNone/>
            </a:pPr>
            <a:r>
              <a:rPr lang="uk-UA" dirty="0" smtClean="0"/>
              <a:t>1. До представників «розстріляного відродження» належать.</a:t>
            </a:r>
            <a:endParaRPr lang="ru-RU" dirty="0" smtClean="0"/>
          </a:p>
          <a:p>
            <a:pPr marL="92075" indent="530225">
              <a:buNone/>
            </a:pPr>
            <a:r>
              <a:rPr lang="uk-UA" dirty="0" smtClean="0"/>
              <a:t>А. Ліна Костенко</a:t>
            </a:r>
            <a:endParaRPr lang="ru-RU" dirty="0" smtClean="0"/>
          </a:p>
          <a:p>
            <a:pPr marL="92075" indent="530225">
              <a:buNone/>
            </a:pPr>
            <a:r>
              <a:rPr lang="uk-UA" dirty="0" smtClean="0"/>
              <a:t>Б. А. Малишко</a:t>
            </a:r>
            <a:endParaRPr lang="ru-RU" dirty="0" smtClean="0"/>
          </a:p>
          <a:p>
            <a:pPr marL="92075" indent="530225">
              <a:buNone/>
            </a:pPr>
            <a:r>
              <a:rPr lang="uk-UA" b="1" dirty="0" smtClean="0"/>
              <a:t>В. М. Куліш</a:t>
            </a:r>
            <a:endParaRPr lang="ru-RU" dirty="0" smtClean="0"/>
          </a:p>
          <a:p>
            <a:pPr marL="92075" indent="530225">
              <a:buNone/>
            </a:pPr>
            <a:r>
              <a:rPr lang="uk-UA" dirty="0" smtClean="0"/>
              <a:t>Г. В. Стус</a:t>
            </a:r>
            <a:endParaRPr lang="ru-RU" dirty="0" smtClean="0"/>
          </a:p>
          <a:p>
            <a:pPr marL="92075" indent="530225">
              <a:buNone/>
            </a:pPr>
            <a:r>
              <a:rPr lang="uk-UA" dirty="0" smtClean="0"/>
              <a:t>Ґ. І. Драч</a:t>
            </a:r>
            <a:endParaRPr lang="ru-RU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Тестування</a:t>
            </a:r>
            <a:endParaRPr lang="ru-RU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857224" y="1600200"/>
            <a:ext cx="7829576" cy="4525963"/>
          </a:xfrm>
        </p:spPr>
        <p:txBody>
          <a:bodyPr/>
          <a:lstStyle/>
          <a:p>
            <a:pPr marL="0" indent="542925">
              <a:buNone/>
            </a:pPr>
            <a:r>
              <a:rPr lang="uk-UA" dirty="0" smtClean="0"/>
              <a:t>2. До «шістдесятників» належать</a:t>
            </a:r>
            <a:r>
              <a:rPr lang="ru-RU" dirty="0" smtClean="0"/>
              <a:t>.</a:t>
            </a:r>
          </a:p>
          <a:p>
            <a:pPr marL="0" indent="542925">
              <a:buNone/>
            </a:pPr>
            <a:r>
              <a:rPr lang="uk-UA" dirty="0" smtClean="0"/>
              <a:t>А .О. Довженко</a:t>
            </a:r>
            <a:endParaRPr lang="ru-RU" dirty="0" smtClean="0"/>
          </a:p>
          <a:p>
            <a:pPr marL="0" indent="542925">
              <a:buNone/>
            </a:pPr>
            <a:r>
              <a:rPr lang="uk-UA" dirty="0" smtClean="0"/>
              <a:t>Б. А. Малишко.</a:t>
            </a:r>
            <a:endParaRPr lang="ru-RU" dirty="0" smtClean="0"/>
          </a:p>
          <a:p>
            <a:pPr marL="0" indent="542925">
              <a:buNone/>
            </a:pPr>
            <a:r>
              <a:rPr lang="uk-UA" dirty="0" smtClean="0"/>
              <a:t>В. І. Багряний.</a:t>
            </a:r>
            <a:endParaRPr lang="ru-RU" dirty="0" smtClean="0"/>
          </a:p>
          <a:p>
            <a:pPr marL="0" indent="542925">
              <a:buNone/>
            </a:pPr>
            <a:r>
              <a:rPr lang="uk-UA" dirty="0" smtClean="0"/>
              <a:t>Г. Є. Маланюк</a:t>
            </a:r>
            <a:endParaRPr lang="ru-RU" dirty="0" smtClean="0"/>
          </a:p>
          <a:p>
            <a:pPr marL="0" indent="542925">
              <a:buNone/>
            </a:pPr>
            <a:r>
              <a:rPr lang="uk-UA" dirty="0" smtClean="0"/>
              <a:t>Ґ. В. Симоненко</a:t>
            </a:r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Тестування</a:t>
            </a:r>
            <a:endParaRPr lang="ru-RU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857224" y="1600200"/>
            <a:ext cx="7829576" cy="4525963"/>
          </a:xfrm>
        </p:spPr>
        <p:txBody>
          <a:bodyPr/>
          <a:lstStyle/>
          <a:p>
            <a:pPr marL="0" indent="542925">
              <a:buNone/>
            </a:pPr>
            <a:r>
              <a:rPr lang="uk-UA" dirty="0" smtClean="0"/>
              <a:t>2. До «шістдесятників» належать.</a:t>
            </a:r>
            <a:endParaRPr lang="ru-RU" dirty="0" smtClean="0"/>
          </a:p>
          <a:p>
            <a:pPr marL="0" indent="542925">
              <a:buNone/>
            </a:pPr>
            <a:r>
              <a:rPr lang="uk-UA" dirty="0" smtClean="0"/>
              <a:t>А .О. Довженко</a:t>
            </a:r>
            <a:endParaRPr lang="ru-RU" dirty="0" smtClean="0"/>
          </a:p>
          <a:p>
            <a:pPr marL="0" indent="542925">
              <a:buNone/>
            </a:pPr>
            <a:r>
              <a:rPr lang="uk-UA" dirty="0" smtClean="0"/>
              <a:t>Б. А. Малишко.</a:t>
            </a:r>
            <a:endParaRPr lang="ru-RU" dirty="0" smtClean="0"/>
          </a:p>
          <a:p>
            <a:pPr marL="0" indent="542925">
              <a:buNone/>
            </a:pPr>
            <a:r>
              <a:rPr lang="uk-UA" dirty="0" smtClean="0"/>
              <a:t>В. І. Багряний.</a:t>
            </a:r>
            <a:endParaRPr lang="ru-RU" dirty="0" smtClean="0"/>
          </a:p>
          <a:p>
            <a:pPr marL="0" indent="542925">
              <a:buNone/>
            </a:pPr>
            <a:r>
              <a:rPr lang="uk-UA" dirty="0" smtClean="0"/>
              <a:t>Г. Є. Маланюк</a:t>
            </a:r>
            <a:endParaRPr lang="ru-RU" dirty="0" smtClean="0"/>
          </a:p>
          <a:p>
            <a:pPr marL="0" indent="542925">
              <a:buNone/>
            </a:pPr>
            <a:r>
              <a:rPr lang="uk-UA" b="1" dirty="0" smtClean="0"/>
              <a:t>Ґ. В. Симоненко</a:t>
            </a:r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Тестування</a:t>
            </a:r>
            <a:endParaRPr lang="ru-RU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857224" y="1600200"/>
            <a:ext cx="7715304" cy="4525963"/>
          </a:xfrm>
        </p:spPr>
        <p:txBody>
          <a:bodyPr/>
          <a:lstStyle/>
          <a:p>
            <a:pPr marL="0" indent="357188">
              <a:buNone/>
            </a:pPr>
            <a:r>
              <a:rPr lang="uk-UA" dirty="0" smtClean="0"/>
              <a:t>3. До «празької школи поетів» належать.</a:t>
            </a:r>
            <a:endParaRPr lang="ru-RU" dirty="0" smtClean="0"/>
          </a:p>
          <a:p>
            <a:pPr marL="0" indent="357188">
              <a:buNone/>
            </a:pPr>
            <a:r>
              <a:rPr lang="uk-UA" dirty="0" smtClean="0"/>
              <a:t>А. В. Сосюра</a:t>
            </a:r>
            <a:endParaRPr lang="ru-RU" dirty="0" smtClean="0"/>
          </a:p>
          <a:p>
            <a:pPr marL="0" indent="357188">
              <a:buNone/>
            </a:pPr>
            <a:r>
              <a:rPr lang="uk-UA" dirty="0" smtClean="0"/>
              <a:t>Б. В. Симоненко</a:t>
            </a:r>
            <a:endParaRPr lang="ru-RU" dirty="0" smtClean="0"/>
          </a:p>
          <a:p>
            <a:pPr marL="0" indent="357188">
              <a:buNone/>
            </a:pPr>
            <a:r>
              <a:rPr lang="uk-UA" dirty="0" smtClean="0"/>
              <a:t>В. П. Тичина</a:t>
            </a:r>
            <a:endParaRPr lang="ru-RU" dirty="0" smtClean="0"/>
          </a:p>
          <a:p>
            <a:pPr marL="0" indent="357188">
              <a:buNone/>
            </a:pPr>
            <a:r>
              <a:rPr lang="uk-UA" dirty="0" smtClean="0"/>
              <a:t>Г. М. Рильський</a:t>
            </a:r>
            <a:endParaRPr lang="ru-RU" dirty="0" smtClean="0"/>
          </a:p>
          <a:p>
            <a:pPr marL="0" indent="357188">
              <a:buNone/>
            </a:pPr>
            <a:r>
              <a:rPr lang="uk-UA" dirty="0" smtClean="0"/>
              <a:t>Ґ. Є. Маланюк. </a:t>
            </a:r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Тестування</a:t>
            </a:r>
            <a:endParaRPr lang="ru-RU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857224" y="1600200"/>
            <a:ext cx="7786742" cy="4525963"/>
          </a:xfrm>
        </p:spPr>
        <p:txBody>
          <a:bodyPr/>
          <a:lstStyle/>
          <a:p>
            <a:pPr marL="0" indent="357188">
              <a:buNone/>
            </a:pPr>
            <a:r>
              <a:rPr lang="uk-UA" dirty="0" smtClean="0"/>
              <a:t>3. До «празької школи поетів» належать.</a:t>
            </a:r>
            <a:endParaRPr lang="ru-RU" dirty="0" smtClean="0"/>
          </a:p>
          <a:p>
            <a:pPr marL="0" indent="357188">
              <a:buNone/>
            </a:pPr>
            <a:r>
              <a:rPr lang="uk-UA" dirty="0" smtClean="0"/>
              <a:t>А. В. Сосюра</a:t>
            </a:r>
            <a:endParaRPr lang="ru-RU" dirty="0" smtClean="0"/>
          </a:p>
          <a:p>
            <a:pPr marL="0" indent="357188">
              <a:buNone/>
            </a:pPr>
            <a:r>
              <a:rPr lang="uk-UA" dirty="0" smtClean="0"/>
              <a:t>Б. В. Симоненко</a:t>
            </a:r>
            <a:endParaRPr lang="ru-RU" dirty="0" smtClean="0"/>
          </a:p>
          <a:p>
            <a:pPr marL="0" indent="357188">
              <a:buNone/>
            </a:pPr>
            <a:r>
              <a:rPr lang="uk-UA" dirty="0" smtClean="0"/>
              <a:t>В. П. Тичина</a:t>
            </a:r>
            <a:endParaRPr lang="ru-RU" dirty="0" smtClean="0"/>
          </a:p>
          <a:p>
            <a:pPr marL="0" indent="357188">
              <a:buNone/>
            </a:pPr>
            <a:r>
              <a:rPr lang="uk-UA" dirty="0" smtClean="0"/>
              <a:t>Г. М. Рильський</a:t>
            </a:r>
            <a:endParaRPr lang="ru-RU" dirty="0" smtClean="0"/>
          </a:p>
          <a:p>
            <a:pPr marL="0" indent="357188">
              <a:buNone/>
            </a:pPr>
            <a:r>
              <a:rPr lang="uk-UA" b="1" dirty="0" smtClean="0"/>
              <a:t>Ґ. Є. Маланюк. </a:t>
            </a:r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Тестування</a:t>
            </a:r>
            <a:endParaRPr lang="ru-RU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857224" y="1600200"/>
            <a:ext cx="7829576" cy="4525963"/>
          </a:xfrm>
        </p:spPr>
        <p:txBody>
          <a:bodyPr/>
          <a:lstStyle/>
          <a:p>
            <a:pPr marL="0" indent="542925">
              <a:buNone/>
            </a:pPr>
            <a:r>
              <a:rPr lang="uk-UA" dirty="0" smtClean="0"/>
              <a:t>4. До «неокласиків » належать.</a:t>
            </a:r>
            <a:endParaRPr lang="ru-RU" dirty="0" smtClean="0"/>
          </a:p>
          <a:p>
            <a:pPr marL="0" indent="542925">
              <a:buNone/>
            </a:pPr>
            <a:r>
              <a:rPr lang="uk-UA" dirty="0" smtClean="0"/>
              <a:t>А. П. Тичина</a:t>
            </a:r>
            <a:endParaRPr lang="ru-RU" dirty="0" smtClean="0"/>
          </a:p>
          <a:p>
            <a:pPr marL="0" indent="542925">
              <a:buNone/>
            </a:pPr>
            <a:r>
              <a:rPr lang="uk-UA" dirty="0" smtClean="0"/>
              <a:t>Б. Є. Маланюк</a:t>
            </a:r>
            <a:endParaRPr lang="ru-RU" dirty="0" smtClean="0"/>
          </a:p>
          <a:p>
            <a:pPr marL="0" indent="542925">
              <a:buNone/>
            </a:pPr>
            <a:r>
              <a:rPr lang="uk-UA" dirty="0" smtClean="0"/>
              <a:t>В. О. Ольжич</a:t>
            </a:r>
            <a:endParaRPr lang="ru-RU" dirty="0" smtClean="0"/>
          </a:p>
          <a:p>
            <a:pPr marL="0" indent="542925">
              <a:buNone/>
            </a:pPr>
            <a:r>
              <a:rPr lang="uk-UA" dirty="0" smtClean="0"/>
              <a:t>Г. О. </a:t>
            </a:r>
            <a:r>
              <a:rPr lang="uk-UA" dirty="0" err="1" smtClean="0"/>
              <a:t>Теліга</a:t>
            </a:r>
            <a:endParaRPr lang="ru-RU" dirty="0" smtClean="0"/>
          </a:p>
          <a:p>
            <a:pPr marL="0" indent="542925">
              <a:buNone/>
            </a:pPr>
            <a:r>
              <a:rPr lang="uk-UA" dirty="0" smtClean="0"/>
              <a:t>Ґ. М. Рильський </a:t>
            </a:r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853190" y="548680"/>
            <a:ext cx="7307196" cy="3888432"/>
          </a:xfrm>
        </p:spPr>
        <p:txBody>
          <a:bodyPr/>
          <a:lstStyle/>
          <a:p>
            <a:pPr marL="90488" indent="1588" algn="ctr">
              <a:buNone/>
            </a:pPr>
            <a:r>
              <a:rPr lang="uk-UA" sz="6000" b="1" dirty="0" smtClean="0">
                <a:solidFill>
                  <a:srgbClr val="800000"/>
                </a:solidFill>
              </a:rPr>
              <a:t>Я воскрес, щоб із вами жити </a:t>
            </a:r>
          </a:p>
          <a:p>
            <a:pPr marL="90488" indent="1588" algn="ctr">
              <a:buNone/>
            </a:pPr>
            <a:r>
              <a:rPr lang="uk-UA" sz="6000" b="1" dirty="0" smtClean="0">
                <a:solidFill>
                  <a:srgbClr val="800000"/>
                </a:solidFill>
              </a:rPr>
              <a:t>Під шаленство</a:t>
            </a:r>
            <a:r>
              <a:rPr lang="uk-UA" sz="6000" b="1" dirty="0">
                <a:solidFill>
                  <a:srgbClr val="800000"/>
                </a:solidFill>
              </a:rPr>
              <a:t>м</a:t>
            </a:r>
            <a:r>
              <a:rPr lang="uk-UA" sz="6000" b="1" dirty="0" smtClean="0">
                <a:solidFill>
                  <a:srgbClr val="800000"/>
                </a:solidFill>
              </a:rPr>
              <a:t> весняних злив!</a:t>
            </a:r>
          </a:p>
          <a:p>
            <a:endParaRPr lang="ru-RU" sz="6000" b="1" dirty="0"/>
          </a:p>
        </p:txBody>
      </p:sp>
      <p:pic>
        <p:nvPicPr>
          <p:cNvPr id="1027" name="Picture 3" descr="C:\Documents and Settings\User\Рабочий стол\Симоненко\василь симоненко.jpg"/>
          <p:cNvPicPr>
            <a:picLocks noChangeAspect="1" noChangeArrowheads="1"/>
          </p:cNvPicPr>
          <p:nvPr/>
        </p:nvPicPr>
        <p:blipFill>
          <a:blip r:embed="rId2" cstate="print">
            <a:lum bright="30000" contrast="40000"/>
          </a:blip>
          <a:srcRect/>
          <a:stretch>
            <a:fillRect/>
          </a:stretch>
        </p:blipFill>
        <p:spPr bwMode="auto">
          <a:xfrm>
            <a:off x="3707904" y="4797152"/>
            <a:ext cx="4225950" cy="858396"/>
          </a:xfrm>
          <a:prstGeom prst="rect">
            <a:avLst/>
          </a:prstGeom>
          <a:solidFill>
            <a:srgbClr val="FFFFFF">
              <a:shade val="85000"/>
            </a:srgbClr>
          </a:solidFill>
          <a:ln w="9525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Тестування</a:t>
            </a:r>
            <a:endParaRPr lang="ru-RU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857224" y="1600200"/>
            <a:ext cx="7829576" cy="4525963"/>
          </a:xfrm>
        </p:spPr>
        <p:txBody>
          <a:bodyPr/>
          <a:lstStyle/>
          <a:p>
            <a:pPr marL="0" indent="542925">
              <a:buNone/>
            </a:pPr>
            <a:r>
              <a:rPr lang="uk-UA" dirty="0" smtClean="0"/>
              <a:t>4. До «неокласиків » належать.</a:t>
            </a:r>
            <a:endParaRPr lang="ru-RU" dirty="0" smtClean="0"/>
          </a:p>
          <a:p>
            <a:pPr marL="0" indent="542925">
              <a:buNone/>
            </a:pPr>
            <a:r>
              <a:rPr lang="uk-UA" dirty="0" smtClean="0"/>
              <a:t>А. П. Тичина</a:t>
            </a:r>
            <a:endParaRPr lang="ru-RU" dirty="0" smtClean="0"/>
          </a:p>
          <a:p>
            <a:pPr marL="0" indent="542925">
              <a:buNone/>
            </a:pPr>
            <a:r>
              <a:rPr lang="uk-UA" dirty="0" smtClean="0"/>
              <a:t>Б. Є. Маланюк</a:t>
            </a:r>
            <a:endParaRPr lang="ru-RU" dirty="0" smtClean="0"/>
          </a:p>
          <a:p>
            <a:pPr marL="0" indent="542925">
              <a:buNone/>
            </a:pPr>
            <a:r>
              <a:rPr lang="uk-UA" dirty="0" smtClean="0"/>
              <a:t>В. О. Ольжич</a:t>
            </a:r>
            <a:endParaRPr lang="ru-RU" dirty="0" smtClean="0"/>
          </a:p>
          <a:p>
            <a:pPr marL="0" indent="542925">
              <a:buNone/>
            </a:pPr>
            <a:r>
              <a:rPr lang="uk-UA" dirty="0" smtClean="0"/>
              <a:t>Г. О. </a:t>
            </a:r>
            <a:r>
              <a:rPr lang="uk-UA" dirty="0" err="1" smtClean="0"/>
              <a:t>Теліга</a:t>
            </a:r>
            <a:endParaRPr lang="ru-RU" dirty="0" smtClean="0"/>
          </a:p>
          <a:p>
            <a:pPr marL="0" indent="542925">
              <a:buNone/>
            </a:pPr>
            <a:r>
              <a:rPr lang="uk-UA" b="1" dirty="0" smtClean="0"/>
              <a:t>Ґ. М. Рильський </a:t>
            </a:r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Тестування</a:t>
            </a:r>
            <a:endParaRPr lang="ru-RU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857224" y="1600200"/>
            <a:ext cx="7829576" cy="4525963"/>
          </a:xfrm>
        </p:spPr>
        <p:txBody>
          <a:bodyPr/>
          <a:lstStyle/>
          <a:p>
            <a:pPr marL="0" indent="357188">
              <a:buNone/>
            </a:pPr>
            <a:r>
              <a:rPr lang="uk-UA" dirty="0" smtClean="0"/>
              <a:t>5. Т. Шевченко присвятив В.Жуковському твір.</a:t>
            </a:r>
            <a:endParaRPr lang="ru-RU" dirty="0" smtClean="0"/>
          </a:p>
          <a:p>
            <a:pPr marL="0" indent="542925">
              <a:buNone/>
            </a:pPr>
            <a:r>
              <a:rPr lang="uk-UA" dirty="0" smtClean="0"/>
              <a:t>А. «Гайдамаки»</a:t>
            </a:r>
            <a:endParaRPr lang="ru-RU" dirty="0" smtClean="0"/>
          </a:p>
          <a:p>
            <a:pPr marL="0" indent="542925">
              <a:buNone/>
            </a:pPr>
            <a:r>
              <a:rPr lang="uk-UA" dirty="0" smtClean="0"/>
              <a:t>Б. «Кавказ»</a:t>
            </a:r>
            <a:endParaRPr lang="ru-RU" dirty="0" smtClean="0"/>
          </a:p>
          <a:p>
            <a:pPr marL="0" indent="542925">
              <a:buNone/>
            </a:pPr>
            <a:r>
              <a:rPr lang="uk-UA" dirty="0" smtClean="0"/>
              <a:t>В. «І мертвим і живим…»</a:t>
            </a:r>
            <a:endParaRPr lang="ru-RU" dirty="0" smtClean="0"/>
          </a:p>
          <a:p>
            <a:pPr marL="0" indent="542925">
              <a:buNone/>
            </a:pPr>
            <a:r>
              <a:rPr lang="uk-UA" dirty="0" smtClean="0"/>
              <a:t>Г. «Катерина»</a:t>
            </a:r>
            <a:endParaRPr lang="ru-RU" dirty="0" smtClean="0"/>
          </a:p>
          <a:p>
            <a:pPr marL="0" indent="542925">
              <a:buNone/>
            </a:pPr>
            <a:r>
              <a:rPr lang="uk-UA" dirty="0" smtClean="0"/>
              <a:t>Ґ. «Сон» (У всякого своя доля…)</a:t>
            </a:r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Тестування</a:t>
            </a:r>
            <a:endParaRPr lang="ru-RU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857224" y="1600200"/>
            <a:ext cx="7829576" cy="4525963"/>
          </a:xfrm>
        </p:spPr>
        <p:txBody>
          <a:bodyPr/>
          <a:lstStyle/>
          <a:p>
            <a:pPr marL="0" indent="357188">
              <a:buNone/>
            </a:pPr>
            <a:r>
              <a:rPr lang="uk-UA" dirty="0" smtClean="0"/>
              <a:t>5. Т. Шевченко присвятив В.Жуковському твір.</a:t>
            </a:r>
            <a:endParaRPr lang="ru-RU" dirty="0" smtClean="0"/>
          </a:p>
          <a:p>
            <a:pPr marL="0" indent="542925">
              <a:buNone/>
            </a:pPr>
            <a:r>
              <a:rPr lang="uk-UA" dirty="0" smtClean="0"/>
              <a:t>А. «Гайдамаки»</a:t>
            </a:r>
            <a:endParaRPr lang="ru-RU" dirty="0" smtClean="0"/>
          </a:p>
          <a:p>
            <a:pPr marL="0" indent="542925">
              <a:buNone/>
            </a:pPr>
            <a:r>
              <a:rPr lang="uk-UA" dirty="0" smtClean="0"/>
              <a:t>Б. «Кавказ»</a:t>
            </a:r>
            <a:endParaRPr lang="ru-RU" dirty="0" smtClean="0"/>
          </a:p>
          <a:p>
            <a:pPr marL="0" indent="542925">
              <a:buNone/>
            </a:pPr>
            <a:r>
              <a:rPr lang="uk-UA" dirty="0" smtClean="0"/>
              <a:t>В. «І мертвим і живим…»</a:t>
            </a:r>
            <a:endParaRPr lang="ru-RU" dirty="0" smtClean="0"/>
          </a:p>
          <a:p>
            <a:pPr marL="0" indent="542925">
              <a:buNone/>
            </a:pPr>
            <a:r>
              <a:rPr lang="uk-UA" b="1" dirty="0" smtClean="0"/>
              <a:t>Г. «Катерина»</a:t>
            </a:r>
            <a:endParaRPr lang="ru-RU" dirty="0" smtClean="0"/>
          </a:p>
          <a:p>
            <a:pPr marL="0" indent="542925">
              <a:buNone/>
            </a:pPr>
            <a:r>
              <a:rPr lang="uk-UA" dirty="0" smtClean="0"/>
              <a:t>Ґ. «Сон» (У всякого своя доля…)</a:t>
            </a:r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Тестування</a:t>
            </a:r>
            <a:endParaRPr lang="ru-RU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857224" y="1600200"/>
            <a:ext cx="7829576" cy="4525963"/>
          </a:xfrm>
        </p:spPr>
        <p:txBody>
          <a:bodyPr/>
          <a:lstStyle/>
          <a:p>
            <a:pPr marL="0" indent="357188">
              <a:buNone/>
            </a:pPr>
            <a:r>
              <a:rPr lang="uk-UA" dirty="0" smtClean="0"/>
              <a:t>6. Образ нескореного Прометея Т.Шевченко використав у творі.</a:t>
            </a:r>
            <a:endParaRPr lang="ru-RU" dirty="0" smtClean="0"/>
          </a:p>
          <a:p>
            <a:pPr marL="0" indent="357188">
              <a:buNone/>
            </a:pPr>
            <a:r>
              <a:rPr lang="uk-UA" dirty="0" smtClean="0"/>
              <a:t>А. «Заповіт»</a:t>
            </a:r>
            <a:endParaRPr lang="ru-RU" dirty="0" smtClean="0"/>
          </a:p>
          <a:p>
            <a:pPr marL="0" indent="357188">
              <a:buNone/>
            </a:pPr>
            <a:r>
              <a:rPr lang="uk-UA" dirty="0" smtClean="0"/>
              <a:t>Б. «Мені однаково»</a:t>
            </a:r>
            <a:endParaRPr lang="ru-RU" dirty="0" smtClean="0"/>
          </a:p>
          <a:p>
            <a:pPr marL="0" indent="357188">
              <a:buNone/>
            </a:pPr>
            <a:r>
              <a:rPr lang="uk-UA" dirty="0" smtClean="0"/>
              <a:t>В. «Кавказ» </a:t>
            </a:r>
            <a:endParaRPr lang="ru-RU" dirty="0" smtClean="0"/>
          </a:p>
          <a:p>
            <a:pPr marL="0" indent="357188">
              <a:buNone/>
            </a:pPr>
            <a:r>
              <a:rPr lang="uk-UA" dirty="0" smtClean="0"/>
              <a:t>Г. «Гайдамаки»</a:t>
            </a:r>
            <a:endParaRPr lang="ru-RU" dirty="0" smtClean="0"/>
          </a:p>
          <a:p>
            <a:pPr marL="0" indent="357188">
              <a:buNone/>
            </a:pPr>
            <a:r>
              <a:rPr lang="uk-UA" dirty="0" smtClean="0"/>
              <a:t>Ґ. «До </a:t>
            </a:r>
            <a:r>
              <a:rPr lang="uk-UA" dirty="0" err="1" smtClean="0"/>
              <a:t>Основ’янка</a:t>
            </a:r>
            <a:r>
              <a:rPr lang="uk-UA" dirty="0" smtClean="0"/>
              <a:t>»</a:t>
            </a:r>
            <a:endParaRPr lang="ru-RU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Тестування</a:t>
            </a:r>
            <a:endParaRPr lang="ru-RU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857224" y="1600200"/>
            <a:ext cx="7829576" cy="4525963"/>
          </a:xfrm>
        </p:spPr>
        <p:txBody>
          <a:bodyPr/>
          <a:lstStyle/>
          <a:p>
            <a:pPr marL="0" indent="357188">
              <a:buNone/>
            </a:pPr>
            <a:r>
              <a:rPr lang="uk-UA" dirty="0" smtClean="0"/>
              <a:t>6. Образ нескореного Прометея Т.Шевченко використав у творі.</a:t>
            </a:r>
            <a:endParaRPr lang="ru-RU" dirty="0" smtClean="0"/>
          </a:p>
          <a:p>
            <a:pPr marL="0" indent="357188">
              <a:buNone/>
            </a:pPr>
            <a:r>
              <a:rPr lang="uk-UA" dirty="0" smtClean="0"/>
              <a:t>А. «Заповіт»</a:t>
            </a:r>
            <a:endParaRPr lang="ru-RU" dirty="0" smtClean="0"/>
          </a:p>
          <a:p>
            <a:pPr marL="0" indent="357188">
              <a:buNone/>
            </a:pPr>
            <a:r>
              <a:rPr lang="uk-UA" dirty="0" smtClean="0"/>
              <a:t>Б. «Мені однаково»</a:t>
            </a:r>
            <a:endParaRPr lang="ru-RU" dirty="0" smtClean="0"/>
          </a:p>
          <a:p>
            <a:pPr marL="0" indent="357188">
              <a:buNone/>
            </a:pPr>
            <a:r>
              <a:rPr lang="uk-UA" b="1" dirty="0" smtClean="0"/>
              <a:t>В. «Кавказ» </a:t>
            </a:r>
            <a:endParaRPr lang="ru-RU" dirty="0" smtClean="0"/>
          </a:p>
          <a:p>
            <a:pPr marL="0" indent="357188">
              <a:buNone/>
            </a:pPr>
            <a:r>
              <a:rPr lang="uk-UA" dirty="0" smtClean="0"/>
              <a:t>Г. «Гайдамаки»</a:t>
            </a:r>
            <a:endParaRPr lang="ru-RU" dirty="0" smtClean="0"/>
          </a:p>
          <a:p>
            <a:pPr marL="0" indent="357188">
              <a:buNone/>
            </a:pPr>
            <a:r>
              <a:rPr lang="uk-UA" dirty="0" smtClean="0"/>
              <a:t>Ґ. «До </a:t>
            </a:r>
            <a:r>
              <a:rPr lang="uk-UA" dirty="0" err="1" smtClean="0"/>
              <a:t>Основ’янка</a:t>
            </a:r>
            <a:r>
              <a:rPr lang="uk-UA" dirty="0" smtClean="0"/>
              <a:t>»</a:t>
            </a:r>
            <a:endParaRPr lang="ru-RU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1143000"/>
          </a:xfrm>
        </p:spPr>
        <p:txBody>
          <a:bodyPr/>
          <a:lstStyle/>
          <a:p>
            <a:r>
              <a:rPr lang="uk-UA" b="1" dirty="0" smtClean="0"/>
              <a:t>Тестування</a:t>
            </a:r>
            <a:endParaRPr lang="ru-RU" b="1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071538" y="1428736"/>
          <a:ext cx="6929486" cy="5017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45622"/>
                <a:gridCol w="2624120"/>
                <a:gridCol w="430720"/>
                <a:gridCol w="3429024"/>
              </a:tblGrid>
              <a:tr h="257343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uk-UA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9784" marR="597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/>
                        <a:t>Назва твору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84" marR="597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uk-UA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9784" marR="597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/>
                        <a:t>Уривок 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84" marR="59784" marT="0" marB="0" anchor="ctr"/>
                </a:tc>
              </a:tr>
              <a:tr h="102937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/>
                        <a:t>1.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84" marR="59784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/>
                        <a:t>«Гайдамаки»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84" marR="597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 smtClean="0"/>
                        <a:t>А.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84" marR="5978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/>
                        <a:t>Наша душа, наша пісня</a:t>
                      </a:r>
                      <a:endParaRPr lang="ru-RU" sz="1800" dirty="0"/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/>
                        <a:t>Не вмре, не загине…</a:t>
                      </a:r>
                      <a:endParaRPr lang="ru-RU" sz="1800" dirty="0"/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/>
                        <a:t>От де, </a:t>
                      </a:r>
                      <a:r>
                        <a:rPr lang="uk-UA" sz="1800" dirty="0" err="1"/>
                        <a:t>люде</a:t>
                      </a:r>
                      <a:r>
                        <a:rPr lang="uk-UA" sz="1800" dirty="0"/>
                        <a:t>, наша слава,</a:t>
                      </a:r>
                      <a:endParaRPr lang="ru-RU" sz="1800" dirty="0"/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/>
                        <a:t>Слава Україні!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84" marR="59784" marT="0" marB="0"/>
                </a:tc>
              </a:tr>
              <a:tr h="59818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/>
                        <a:t>2.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84" marR="59784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/>
                        <a:t>«До </a:t>
                      </a:r>
                      <a:r>
                        <a:rPr lang="uk-UA" sz="1800" dirty="0" err="1"/>
                        <a:t>Основ’янка</a:t>
                      </a:r>
                      <a:r>
                        <a:rPr lang="uk-UA" sz="1800" dirty="0"/>
                        <a:t>»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84" marR="597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 smtClean="0"/>
                        <a:t>Б.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84" marR="59784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err="1"/>
                        <a:t>Учітесь</a:t>
                      </a:r>
                      <a:r>
                        <a:rPr lang="uk-UA" sz="1800" dirty="0"/>
                        <a:t>, читайте, і чужому</a:t>
                      </a:r>
                      <a:endParaRPr lang="ru-RU" sz="1800" dirty="0"/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/>
                        <a:t>научайтесь</a:t>
                      </a:r>
                      <a:r>
                        <a:rPr lang="uk-UA" sz="1800" dirty="0"/>
                        <a:t>, в свого не цурайтесь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84" marR="59784" marT="0" marB="0"/>
                </a:tc>
              </a:tr>
              <a:tr h="128671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/>
                        <a:t>3.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84" marR="59784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/>
                        <a:t>«Мені однаково»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84" marR="597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 smtClean="0"/>
                        <a:t>В.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84" marR="59784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/>
                        <a:t>Гомоніла Україна</a:t>
                      </a:r>
                      <a:endParaRPr lang="ru-RU" sz="1800" dirty="0"/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/>
                        <a:t>Довго гомоніла</a:t>
                      </a:r>
                      <a:endParaRPr lang="ru-RU" sz="1800" dirty="0"/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/>
                        <a:t>Довго, </a:t>
                      </a:r>
                      <a:r>
                        <a:rPr lang="uk-UA" sz="1800" dirty="0" err="1"/>
                        <a:t>довго</a:t>
                      </a:r>
                      <a:endParaRPr lang="ru-RU" sz="1800" dirty="0"/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/>
                        <a:t>Кров </a:t>
                      </a:r>
                      <a:r>
                        <a:rPr lang="uk-UA" sz="1800" dirty="0" err="1"/>
                        <a:t>стекала</a:t>
                      </a:r>
                      <a:endParaRPr lang="ru-RU" sz="1800" dirty="0"/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/>
                        <a:t>Текла – червоніла.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84" marR="59784" marT="0" marB="0"/>
                </a:tc>
              </a:tr>
              <a:tr h="51468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/>
                        <a:t>4.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84" marR="59784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/>
                        <a:t>«І мертвим і живим…»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84" marR="597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 smtClean="0"/>
                        <a:t>Г.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84" marR="59784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err="1"/>
                        <a:t>Борітеся</a:t>
                      </a:r>
                      <a:r>
                        <a:rPr lang="uk-UA" sz="1800" dirty="0"/>
                        <a:t> – поборете,</a:t>
                      </a:r>
                      <a:endParaRPr lang="ru-RU" sz="1800" dirty="0"/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/>
                        <a:t>Вам Бог помагає!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84" marR="59784" marT="0" marB="0"/>
                </a:tc>
              </a:tr>
              <a:tr h="102937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uk-UA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9784" marR="597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uk-UA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9784" marR="597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 smtClean="0"/>
                        <a:t>Ґ.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84" marR="59784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/>
                        <a:t>Та не однаково мені,</a:t>
                      </a:r>
                      <a:endParaRPr lang="ru-RU" sz="1800" dirty="0"/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/>
                        <a:t>Як Україну </a:t>
                      </a:r>
                      <a:r>
                        <a:rPr lang="uk-UA" sz="1800" dirty="0" err="1"/>
                        <a:t>злії</a:t>
                      </a:r>
                      <a:r>
                        <a:rPr lang="uk-UA" sz="1800" dirty="0"/>
                        <a:t> </a:t>
                      </a:r>
                      <a:r>
                        <a:rPr lang="uk-UA" sz="1800" dirty="0" err="1"/>
                        <a:t>люде</a:t>
                      </a:r>
                      <a:endParaRPr lang="ru-RU" sz="1800" dirty="0"/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/>
                        <a:t>Присплять, лукаві, і в огні</a:t>
                      </a:r>
                      <a:endParaRPr lang="ru-RU" sz="1800" dirty="0"/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/>
                        <a:t>Її, </a:t>
                      </a:r>
                      <a:r>
                        <a:rPr lang="uk-UA" sz="1800" dirty="0" err="1"/>
                        <a:t>окраденую</a:t>
                      </a:r>
                      <a:r>
                        <a:rPr lang="uk-UA" sz="1800" dirty="0"/>
                        <a:t>, будять… 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84" marR="59784" marT="0" marB="0"/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916640" y="928670"/>
            <a:ext cx="428880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7. Установіть відповідність.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1143000"/>
          </a:xfrm>
        </p:spPr>
        <p:txBody>
          <a:bodyPr/>
          <a:lstStyle/>
          <a:p>
            <a:r>
              <a:rPr lang="uk-UA" b="1" dirty="0" smtClean="0"/>
              <a:t>Тестування</a:t>
            </a:r>
            <a:endParaRPr lang="ru-RU" b="1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071538" y="1428736"/>
          <a:ext cx="6929486" cy="507209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45622"/>
                <a:gridCol w="2624120"/>
                <a:gridCol w="430720"/>
                <a:gridCol w="3429024"/>
              </a:tblGrid>
              <a:tr h="257343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uk-UA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9784" marR="597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/>
                        <a:t>Назва твору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84" marR="597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uk-UA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9784" marR="597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/>
                        <a:t>Уривок 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84" marR="59784" marT="0" marB="0" anchor="ctr"/>
                </a:tc>
              </a:tr>
              <a:tr h="102937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/>
                        <a:t>1.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84" marR="59784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/>
                        <a:t>«Гайдамаки»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84" marR="597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 smtClean="0">
                          <a:latin typeface="+mn-lt"/>
                          <a:ea typeface="+mn-ea"/>
                          <a:cs typeface="+mn-cs"/>
                        </a:rPr>
                        <a:t>В.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84" marR="59784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/>
                        <a:t>Гомоніла Україна</a:t>
                      </a:r>
                      <a:endParaRPr lang="ru-RU" sz="1800" dirty="0" smtClean="0"/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/>
                        <a:t>Довго гомоніла</a:t>
                      </a:r>
                      <a:endParaRPr lang="ru-RU" sz="1800" dirty="0" smtClean="0"/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/>
                        <a:t>Довго, </a:t>
                      </a:r>
                      <a:r>
                        <a:rPr lang="uk-UA" sz="1800" dirty="0" err="1" smtClean="0"/>
                        <a:t>довго</a:t>
                      </a:r>
                      <a:endParaRPr lang="ru-RU" sz="1800" dirty="0" smtClean="0"/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/>
                        <a:t>Кров </a:t>
                      </a:r>
                      <a:r>
                        <a:rPr lang="uk-UA" sz="1800" dirty="0" err="1" smtClean="0"/>
                        <a:t>стекала</a:t>
                      </a:r>
                      <a:endParaRPr lang="ru-RU" sz="1800" dirty="0" smtClean="0"/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/>
                        <a:t>Текла – червоніла.</a:t>
                      </a:r>
                      <a:endParaRPr lang="ru-RU" sz="1800" dirty="0" smtClean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784" marR="59784" marT="0" marB="0"/>
                </a:tc>
              </a:tr>
              <a:tr h="59818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/>
                        <a:t>2.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84" marR="59784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/>
                        <a:t>«До </a:t>
                      </a:r>
                      <a:r>
                        <a:rPr lang="uk-UA" sz="1800" dirty="0" err="1"/>
                        <a:t>Основ’янка</a:t>
                      </a:r>
                      <a:r>
                        <a:rPr lang="uk-UA" sz="1800" dirty="0"/>
                        <a:t>»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84" marR="597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 smtClean="0">
                          <a:latin typeface="+mn-lt"/>
                          <a:ea typeface="+mn-ea"/>
                          <a:cs typeface="+mn-cs"/>
                        </a:rPr>
                        <a:t>А.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84" marR="5978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/>
                        <a:t>Наша душа, наша пісня</a:t>
                      </a:r>
                      <a:endParaRPr lang="ru-RU" sz="1800" dirty="0" smtClean="0"/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/>
                        <a:t>Не вмре, не загине…</a:t>
                      </a:r>
                      <a:endParaRPr lang="ru-RU" sz="1800" dirty="0" smtClean="0"/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/>
                        <a:t>От де, </a:t>
                      </a:r>
                      <a:r>
                        <a:rPr lang="uk-UA" sz="1800" dirty="0" err="1" smtClean="0"/>
                        <a:t>люде</a:t>
                      </a:r>
                      <a:r>
                        <a:rPr lang="uk-UA" sz="1800" dirty="0" smtClean="0"/>
                        <a:t>, наша слава,</a:t>
                      </a:r>
                      <a:endParaRPr lang="ru-RU" sz="1800" dirty="0" smtClean="0"/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/>
                        <a:t>Слава Україні!</a:t>
                      </a:r>
                      <a:endParaRPr lang="ru-RU" sz="1800" dirty="0" smtClean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784" marR="59784" marT="0" marB="0"/>
                </a:tc>
              </a:tr>
              <a:tr h="11554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/>
                        <a:t>3.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84" marR="59784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/>
                        <a:t>«Мені однаково»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84" marR="597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 smtClean="0"/>
                        <a:t>Ґ.</a:t>
                      </a:r>
                      <a:endParaRPr lang="ru-RU" sz="18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784" marR="59784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/>
                        <a:t>Та не однаково мені,</a:t>
                      </a:r>
                      <a:endParaRPr lang="ru-RU" sz="1800" dirty="0" smtClean="0"/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/>
                        <a:t>Як Україну </a:t>
                      </a:r>
                      <a:r>
                        <a:rPr lang="uk-UA" sz="1800" dirty="0" err="1" smtClean="0"/>
                        <a:t>злії</a:t>
                      </a:r>
                      <a:r>
                        <a:rPr lang="uk-UA" sz="1800" dirty="0" smtClean="0"/>
                        <a:t> </a:t>
                      </a:r>
                      <a:r>
                        <a:rPr lang="uk-UA" sz="1800" dirty="0" err="1" smtClean="0"/>
                        <a:t>люде</a:t>
                      </a:r>
                      <a:endParaRPr lang="ru-RU" sz="1800" dirty="0" smtClean="0"/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/>
                        <a:t>Присплять, лукаві, і в огні</a:t>
                      </a:r>
                      <a:endParaRPr lang="ru-RU" sz="1800" dirty="0" smtClean="0"/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/>
                        <a:t>Її, </a:t>
                      </a:r>
                      <a:r>
                        <a:rPr lang="uk-UA" sz="1800" dirty="0" err="1" smtClean="0"/>
                        <a:t>окраденую</a:t>
                      </a:r>
                      <a:r>
                        <a:rPr lang="uk-UA" sz="1800" dirty="0" smtClean="0"/>
                        <a:t>, будять… </a:t>
                      </a:r>
                      <a:endParaRPr lang="ru-RU" sz="1800" dirty="0" smtClean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784" marR="59784" marT="0" marB="0"/>
                </a:tc>
              </a:tr>
              <a:tr h="51468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/>
                        <a:t>4.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84" marR="59784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/>
                        <a:t>«І мертвим і живим…»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84" marR="597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 smtClean="0"/>
                        <a:t>Б.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84" marR="59784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err="1" smtClean="0"/>
                        <a:t>Учітесь</a:t>
                      </a:r>
                      <a:r>
                        <a:rPr lang="uk-UA" sz="1800" dirty="0" smtClean="0"/>
                        <a:t>, читайте, і чужому</a:t>
                      </a:r>
                      <a:endParaRPr lang="ru-RU" sz="1800" dirty="0" smtClean="0"/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/>
                        <a:t>научайтесь, в свого не цурайтесь</a:t>
                      </a:r>
                      <a:endParaRPr lang="ru-RU" sz="1800" dirty="0" smtClean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784" marR="59784" marT="0" marB="0"/>
                </a:tc>
              </a:tr>
              <a:tr h="594368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uk-UA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9784" marR="59784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uk-UA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9784" marR="597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 smtClean="0">
                          <a:latin typeface="Calibri"/>
                          <a:ea typeface="Calibri"/>
                          <a:cs typeface="Times New Roman"/>
                        </a:rPr>
                        <a:t>Г.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84" marR="59784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err="1" smtClean="0"/>
                        <a:t>Борітеся</a:t>
                      </a:r>
                      <a:r>
                        <a:rPr lang="uk-UA" sz="1800" dirty="0" smtClean="0"/>
                        <a:t> – поборете,</a:t>
                      </a:r>
                      <a:endParaRPr lang="ru-RU" sz="1800" dirty="0" smtClean="0"/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/>
                        <a:t>Вам Бог помагає!</a:t>
                      </a:r>
                      <a:endParaRPr lang="ru-RU" sz="1800" dirty="0" smtClean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9784" marR="59784" marT="0" marB="0"/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916640" y="928670"/>
            <a:ext cx="428880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7. Установіть відповідність.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8"/>
            <a:ext cx="8229600" cy="1143000"/>
          </a:xfrm>
        </p:spPr>
        <p:txBody>
          <a:bodyPr/>
          <a:lstStyle/>
          <a:p>
            <a:r>
              <a:rPr lang="uk-UA" b="1" dirty="0" smtClean="0"/>
              <a:t>Тестування</a:t>
            </a:r>
            <a:endParaRPr lang="ru-RU" b="1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8997025"/>
              </p:ext>
            </p:extLst>
          </p:nvPr>
        </p:nvGraphicFramePr>
        <p:xfrm>
          <a:off x="1071538" y="1907878"/>
          <a:ext cx="6929486" cy="366426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45622"/>
                <a:gridCol w="2624120"/>
                <a:gridCol w="430720"/>
                <a:gridCol w="3429024"/>
              </a:tblGrid>
              <a:tr h="25734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uk-UA" sz="2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Художній засіб</a:t>
                      </a:r>
                      <a:endParaRPr lang="ru-RU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uk-UA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Приклад </a:t>
                      </a:r>
                      <a:endParaRPr lang="ru-RU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(«Сон» (У всякого своя доля))</a:t>
                      </a:r>
                      <a:endParaRPr lang="ru-RU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594368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</a:t>
                      </a:r>
                      <a:endParaRPr lang="ru-RU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оксиморон</a:t>
                      </a:r>
                      <a:endParaRPr lang="ru-RU" sz="2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А.</a:t>
                      </a:r>
                      <a:endParaRPr lang="ru-RU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І в темній темниці…</a:t>
                      </a:r>
                      <a:endParaRPr lang="ru-RU" sz="2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Голодом замучив…</a:t>
                      </a:r>
                      <a:endParaRPr lang="ru-RU" sz="2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598184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2.</a:t>
                      </a:r>
                      <a:endParaRPr lang="ru-RU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тавтологія</a:t>
                      </a:r>
                      <a:endParaRPr lang="ru-RU" sz="2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Б.</a:t>
                      </a:r>
                      <a:endParaRPr lang="ru-RU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Так із його, сердешного,</a:t>
                      </a:r>
                      <a:endParaRPr lang="ru-RU" sz="2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Кров, як воду, точити!</a:t>
                      </a:r>
                      <a:endParaRPr lang="ru-RU" sz="2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61626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3.</a:t>
                      </a:r>
                      <a:endParaRPr lang="ru-RU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порівняння</a:t>
                      </a:r>
                      <a:endParaRPr lang="ru-RU" sz="2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В.</a:t>
                      </a:r>
                      <a:endParaRPr lang="ru-RU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…Тополі по волі…</a:t>
                      </a:r>
                      <a:endParaRPr lang="ru-RU" sz="2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Розмовляють з полем…</a:t>
                      </a:r>
                      <a:endParaRPr lang="ru-RU" sz="2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514686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4.</a:t>
                      </a:r>
                      <a:endParaRPr lang="ru-RU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персоніфікація</a:t>
                      </a:r>
                      <a:endParaRPr lang="ru-RU" sz="2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Г.</a:t>
                      </a:r>
                      <a:endParaRPr lang="ru-RU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…А той тишком у куточку</a:t>
                      </a:r>
                      <a:endParaRPr lang="ru-RU" sz="2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Гострить ніж на брата.</a:t>
                      </a:r>
                      <a:endParaRPr lang="ru-RU" sz="2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59436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uk-UA" sz="2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uk-UA" sz="2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Ґ.</a:t>
                      </a:r>
                      <a:endParaRPr lang="ru-RU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той останній Страшний суд </a:t>
                      </a:r>
                      <a:endParaRPr lang="ru-RU" sz="2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Мерці</a:t>
                      </a: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за правдою </a:t>
                      </a:r>
                      <a:r>
                        <a:rPr lang="ru-RU" sz="20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встають</a:t>
                      </a:r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933536" y="1324261"/>
            <a:ext cx="425501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400" dirty="0" smtClean="0">
                <a:latin typeface="+mj-lt"/>
                <a:ea typeface="Calibri" pitchFamily="34" charset="0"/>
                <a:cs typeface="Times New Roman" pitchFamily="18" charset="0"/>
              </a:rPr>
              <a:t>8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. Установіть відповідність.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8"/>
            <a:ext cx="8229600" cy="1143000"/>
          </a:xfrm>
        </p:spPr>
        <p:txBody>
          <a:bodyPr/>
          <a:lstStyle/>
          <a:p>
            <a:r>
              <a:rPr lang="uk-UA" b="1" dirty="0" smtClean="0"/>
              <a:t>Тестування</a:t>
            </a:r>
            <a:endParaRPr lang="ru-RU" b="1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9045641"/>
              </p:ext>
            </p:extLst>
          </p:nvPr>
        </p:nvGraphicFramePr>
        <p:xfrm>
          <a:off x="1071538" y="1907878"/>
          <a:ext cx="6929486" cy="366426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45622"/>
                <a:gridCol w="2624120"/>
                <a:gridCol w="430720"/>
                <a:gridCol w="3429024"/>
              </a:tblGrid>
              <a:tr h="25734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uk-UA" sz="2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Художній засіб</a:t>
                      </a:r>
                      <a:endParaRPr lang="ru-RU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uk-UA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Приклад </a:t>
                      </a:r>
                      <a:endParaRPr lang="ru-RU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(«Сон» (У всякого своя доля))</a:t>
                      </a:r>
                      <a:endParaRPr lang="ru-RU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594368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</a:t>
                      </a:r>
                      <a:endParaRPr lang="ru-RU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оксиморон</a:t>
                      </a:r>
                      <a:endParaRPr lang="ru-RU" sz="2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Ґ.</a:t>
                      </a:r>
                      <a:endParaRPr lang="ru-RU" sz="20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той останній Страшний суд </a:t>
                      </a:r>
                      <a:endParaRPr lang="ru-RU" sz="2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Мерці</a:t>
                      </a: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за правдою </a:t>
                      </a:r>
                      <a:r>
                        <a:rPr lang="ru-RU" sz="20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встають</a:t>
                      </a: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marL="68580" marR="68580" marT="0" marB="0"/>
                </a:tc>
              </a:tr>
              <a:tr h="598184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2.</a:t>
                      </a:r>
                      <a:endParaRPr lang="ru-RU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тавтологія</a:t>
                      </a:r>
                      <a:endParaRPr lang="ru-RU" sz="2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А.</a:t>
                      </a:r>
                      <a:endParaRPr lang="ru-RU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І в темній темниці…</a:t>
                      </a:r>
                      <a:endParaRPr lang="ru-RU" sz="2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Голодом замучив…</a:t>
                      </a:r>
                      <a:endParaRPr lang="ru-RU" sz="2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61626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3.</a:t>
                      </a:r>
                      <a:endParaRPr lang="ru-RU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порівняння</a:t>
                      </a:r>
                      <a:endParaRPr lang="ru-RU" sz="2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Б.</a:t>
                      </a:r>
                      <a:endParaRPr lang="ru-RU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Так із його, сердешного,</a:t>
                      </a:r>
                      <a:endParaRPr lang="ru-RU" sz="2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Кров, як воду, точити!</a:t>
                      </a:r>
                    </a:p>
                  </a:txBody>
                  <a:tcPr marL="68580" marR="68580" marT="0" marB="0"/>
                </a:tc>
              </a:tr>
              <a:tr h="514686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4.</a:t>
                      </a:r>
                      <a:endParaRPr lang="ru-RU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персоніфікація</a:t>
                      </a:r>
                      <a:endParaRPr lang="ru-RU" sz="2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В.</a:t>
                      </a:r>
                      <a:endParaRPr lang="ru-RU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…Тополі по волі…</a:t>
                      </a:r>
                      <a:endParaRPr lang="ru-RU" sz="2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Розмовляють з полем…</a:t>
                      </a:r>
                      <a:endParaRPr lang="ru-RU" sz="2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59436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uk-UA" sz="2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uk-UA" sz="2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Г.</a:t>
                      </a:r>
                      <a:endParaRPr lang="ru-RU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…А той тишком у куточку</a:t>
                      </a:r>
                      <a:endParaRPr lang="ru-RU" sz="2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Гострить ніж на брата.</a:t>
                      </a:r>
                      <a:endParaRPr lang="ru-RU" sz="2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933536" y="1324261"/>
            <a:ext cx="425501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400" dirty="0" smtClean="0">
                <a:latin typeface="+mj-lt"/>
                <a:ea typeface="Calibri" pitchFamily="34" charset="0"/>
                <a:cs typeface="Times New Roman" pitchFamily="18" charset="0"/>
              </a:rPr>
              <a:t>8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. Установіть відповідність.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36"/>
            <a:ext cx="8229600" cy="1143000"/>
          </a:xfrm>
        </p:spPr>
        <p:txBody>
          <a:bodyPr/>
          <a:lstStyle/>
          <a:p>
            <a:r>
              <a:rPr lang="uk-UA" b="1" dirty="0" smtClean="0"/>
              <a:t>Тестування</a:t>
            </a:r>
            <a:endParaRPr lang="ru-RU" b="1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071538" y="2000240"/>
          <a:ext cx="6929486" cy="257176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45622"/>
                <a:gridCol w="2624120"/>
                <a:gridCol w="430720"/>
                <a:gridCol w="3429024"/>
              </a:tblGrid>
              <a:tr h="25734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latin typeface="+mn-lt"/>
                          <a:ea typeface="Calibri"/>
                          <a:cs typeface="Times New Roman"/>
                        </a:rPr>
                        <a:t>Автор </a:t>
                      </a: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latin typeface="+mn-lt"/>
                          <a:ea typeface="Calibri"/>
                          <a:cs typeface="Times New Roman"/>
                        </a:rPr>
                        <a:t>Назва твору</a:t>
                      </a: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352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latin typeface="+mn-lt"/>
                          <a:ea typeface="Calibri"/>
                          <a:cs typeface="Times New Roman"/>
                        </a:rPr>
                        <a:t>1.</a:t>
                      </a: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+mn-lt"/>
                          <a:ea typeface="Calibri"/>
                          <a:cs typeface="Times New Roman"/>
                        </a:rPr>
                        <a:t>Є. Маланюк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 smtClean="0">
                          <a:latin typeface="+mn-lt"/>
                          <a:ea typeface="Calibri"/>
                          <a:cs typeface="Times New Roman"/>
                        </a:rPr>
                        <a:t>А.</a:t>
                      </a: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latin typeface="+mn-lt"/>
                          <a:ea typeface="Calibri"/>
                          <a:cs typeface="Times New Roman"/>
                        </a:rPr>
                        <a:t>«Пісня про рушник»</a:t>
                      </a:r>
                      <a:endParaRPr lang="ru-RU" sz="20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286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latin typeface="+mn-lt"/>
                          <a:ea typeface="Calibri"/>
                          <a:cs typeface="Times New Roman"/>
                        </a:rPr>
                        <a:t>2.</a:t>
                      </a: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+mn-lt"/>
                          <a:ea typeface="Calibri"/>
                          <a:cs typeface="Times New Roman"/>
                        </a:rPr>
                        <a:t>В. Симоненко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 smtClean="0">
                          <a:latin typeface="+mn-lt"/>
                          <a:ea typeface="Calibri"/>
                          <a:cs typeface="Times New Roman"/>
                        </a:rPr>
                        <a:t>Б.</a:t>
                      </a: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+mn-lt"/>
                          <a:ea typeface="Calibri"/>
                          <a:cs typeface="Times New Roman"/>
                        </a:rPr>
                        <a:t>«Стилет чи </a:t>
                      </a:r>
                      <a:r>
                        <a:rPr lang="uk-UA" sz="2000" dirty="0" err="1">
                          <a:latin typeface="+mn-lt"/>
                          <a:ea typeface="Calibri"/>
                          <a:cs typeface="Times New Roman"/>
                        </a:rPr>
                        <a:t>стилос</a:t>
                      </a:r>
                      <a:r>
                        <a:rPr lang="uk-UA" sz="2000" dirty="0">
                          <a:latin typeface="+mn-lt"/>
                          <a:ea typeface="Calibri"/>
                          <a:cs typeface="Times New Roman"/>
                        </a:rPr>
                        <a:t>?»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000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latin typeface="+mn-lt"/>
                          <a:ea typeface="Calibri"/>
                          <a:cs typeface="Times New Roman"/>
                        </a:rPr>
                        <a:t>3.</a:t>
                      </a: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+mn-lt"/>
                          <a:ea typeface="Calibri"/>
                          <a:cs typeface="Times New Roman"/>
                        </a:rPr>
                        <a:t>А. Малишко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 smtClean="0">
                          <a:latin typeface="+mn-lt"/>
                          <a:ea typeface="Calibri"/>
                          <a:cs typeface="Times New Roman"/>
                        </a:rPr>
                        <a:t>В.</a:t>
                      </a: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+mn-lt"/>
                          <a:ea typeface="Calibri"/>
                          <a:cs typeface="Times New Roman"/>
                        </a:rPr>
                        <a:t>«Два кольори»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286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latin typeface="+mn-lt"/>
                          <a:ea typeface="Calibri"/>
                          <a:cs typeface="Times New Roman"/>
                        </a:rPr>
                        <a:t>4.</a:t>
                      </a: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+mn-lt"/>
                          <a:ea typeface="Calibri"/>
                          <a:cs typeface="Times New Roman"/>
                        </a:rPr>
                        <a:t>Д. Павличко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 smtClean="0">
                          <a:latin typeface="+mn-lt"/>
                          <a:ea typeface="Calibri"/>
                          <a:cs typeface="Times New Roman"/>
                        </a:rPr>
                        <a:t>Г.</a:t>
                      </a: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+mn-lt"/>
                          <a:ea typeface="Calibri"/>
                          <a:cs typeface="Times New Roman"/>
                        </a:rPr>
                        <a:t>«Лебеді материнства»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286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0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 smtClean="0">
                          <a:latin typeface="+mn-lt"/>
                          <a:ea typeface="Calibri"/>
                          <a:cs typeface="Times New Roman"/>
                        </a:rPr>
                        <a:t>Ґ.</a:t>
                      </a: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+mn-lt"/>
                          <a:ea typeface="Calibri"/>
                          <a:cs typeface="Times New Roman"/>
                        </a:rPr>
                        <a:t>«О земле втрачена, явися!»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933536" y="1324261"/>
            <a:ext cx="425501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400" dirty="0" smtClean="0">
                <a:latin typeface="+mj-lt"/>
                <a:ea typeface="Calibri" pitchFamily="34" charset="0"/>
                <a:cs typeface="Times New Roman" pitchFamily="18" charset="0"/>
              </a:rPr>
              <a:t>9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. Установіть відповідність.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Творчі групи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556792"/>
            <a:ext cx="7585622" cy="4525963"/>
          </a:xfrm>
        </p:spPr>
        <p:txBody>
          <a:bodyPr/>
          <a:lstStyle/>
          <a:p>
            <a:pPr marL="0" indent="542925">
              <a:buFont typeface="+mj-lt"/>
              <a:buAutoNum type="arabicPeriod"/>
            </a:pPr>
            <a:r>
              <a:rPr lang="uk-UA" sz="3600" dirty="0" smtClean="0"/>
              <a:t>Я – українець.</a:t>
            </a:r>
          </a:p>
          <a:p>
            <a:pPr marL="0" indent="542925">
              <a:buFont typeface="+mj-lt"/>
              <a:buAutoNum type="arabicPeriod"/>
            </a:pPr>
            <a:r>
              <a:rPr lang="uk-UA" sz="3600" dirty="0" smtClean="0"/>
              <a:t>“Україно! </a:t>
            </a:r>
            <a:r>
              <a:rPr lang="uk-UA" sz="3600" dirty="0"/>
              <a:t>Т</a:t>
            </a:r>
            <a:r>
              <a:rPr lang="uk-UA" sz="3600" dirty="0" smtClean="0"/>
              <a:t>и для мене  диво”. (Патріотична та філософська лірика).</a:t>
            </a:r>
          </a:p>
          <a:p>
            <a:pPr marL="0" indent="542925">
              <a:buFont typeface="+mj-lt"/>
              <a:buAutoNum type="arabicPeriod"/>
            </a:pPr>
            <a:r>
              <a:rPr lang="uk-UA" sz="3600" dirty="0" smtClean="0"/>
              <a:t>Прийшла любов непрохана й неждана… (Інтимна лірика).</a:t>
            </a:r>
          </a:p>
          <a:p>
            <a:pPr marL="0" indent="542925">
              <a:buFont typeface="+mj-lt"/>
              <a:buAutoNum type="arabicPeriod"/>
            </a:pPr>
            <a:r>
              <a:rPr lang="uk-UA" sz="3600" dirty="0" smtClean="0"/>
              <a:t>Його поезія – то сад…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36"/>
            <a:ext cx="8229600" cy="1143000"/>
          </a:xfrm>
        </p:spPr>
        <p:txBody>
          <a:bodyPr/>
          <a:lstStyle/>
          <a:p>
            <a:r>
              <a:rPr lang="uk-UA" b="1" dirty="0" smtClean="0"/>
              <a:t>Тестування</a:t>
            </a:r>
            <a:endParaRPr lang="ru-RU" b="1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071538" y="2000240"/>
          <a:ext cx="6929486" cy="257176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45622"/>
                <a:gridCol w="2624120"/>
                <a:gridCol w="430720"/>
                <a:gridCol w="3429024"/>
              </a:tblGrid>
              <a:tr h="25734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latin typeface="+mn-lt"/>
                          <a:ea typeface="Calibri"/>
                          <a:cs typeface="Times New Roman"/>
                        </a:rPr>
                        <a:t>Автор </a:t>
                      </a: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000" b="1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latin typeface="+mn-lt"/>
                          <a:ea typeface="Calibri"/>
                          <a:cs typeface="Times New Roman"/>
                        </a:rPr>
                        <a:t>Назва твору</a:t>
                      </a: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352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latin typeface="+mn-lt"/>
                          <a:ea typeface="Calibri"/>
                          <a:cs typeface="Times New Roman"/>
                        </a:rPr>
                        <a:t>1.</a:t>
                      </a: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+mn-lt"/>
                          <a:ea typeface="Calibri"/>
                          <a:cs typeface="Times New Roman"/>
                        </a:rPr>
                        <a:t>Є. Маланюк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 smtClean="0">
                          <a:latin typeface="+mn-lt"/>
                          <a:ea typeface="Calibri"/>
                          <a:cs typeface="Times New Roman"/>
                        </a:rPr>
                        <a:t>Б.</a:t>
                      </a: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dirty="0" smtClean="0">
                          <a:latin typeface="+mn-lt"/>
                          <a:ea typeface="Calibri"/>
                          <a:cs typeface="Times New Roman"/>
                        </a:rPr>
                        <a:t>«Стилет чи </a:t>
                      </a:r>
                      <a:r>
                        <a:rPr lang="uk-UA" sz="2000" dirty="0" err="1" smtClean="0">
                          <a:latin typeface="+mn-lt"/>
                          <a:ea typeface="Calibri"/>
                          <a:cs typeface="Times New Roman"/>
                        </a:rPr>
                        <a:t>стилос</a:t>
                      </a:r>
                      <a:r>
                        <a:rPr lang="uk-UA" sz="2000" dirty="0" smtClean="0">
                          <a:latin typeface="+mn-lt"/>
                          <a:ea typeface="Calibri"/>
                          <a:cs typeface="Times New Roman"/>
                        </a:rPr>
                        <a:t>?»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286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latin typeface="+mn-lt"/>
                          <a:ea typeface="Calibri"/>
                          <a:cs typeface="Times New Roman"/>
                        </a:rPr>
                        <a:t>2.</a:t>
                      </a: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+mn-lt"/>
                          <a:ea typeface="Calibri"/>
                          <a:cs typeface="Times New Roman"/>
                        </a:rPr>
                        <a:t>В. Симоненко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 smtClean="0">
                          <a:latin typeface="+mn-lt"/>
                          <a:ea typeface="Calibri"/>
                          <a:cs typeface="Times New Roman"/>
                        </a:rPr>
                        <a:t>Г.</a:t>
                      </a: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dirty="0" smtClean="0">
                          <a:latin typeface="+mn-lt"/>
                          <a:ea typeface="Calibri"/>
                          <a:cs typeface="Times New Roman"/>
                        </a:rPr>
                        <a:t>«Лебеді материнства»</a:t>
                      </a:r>
                      <a:endParaRPr lang="ru-RU" sz="2000" dirty="0" smtClean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000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latin typeface="+mn-lt"/>
                          <a:ea typeface="Calibri"/>
                          <a:cs typeface="Times New Roman"/>
                        </a:rPr>
                        <a:t>3.</a:t>
                      </a: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+mn-lt"/>
                          <a:ea typeface="Calibri"/>
                          <a:cs typeface="Times New Roman"/>
                        </a:rPr>
                        <a:t>А. Малишко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 smtClean="0">
                          <a:latin typeface="+mn-lt"/>
                          <a:ea typeface="Calibri"/>
                          <a:cs typeface="Times New Roman"/>
                        </a:rPr>
                        <a:t>А.</a:t>
                      </a: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 smtClean="0">
                          <a:latin typeface="+mn-lt"/>
                          <a:ea typeface="Calibri"/>
                          <a:cs typeface="Times New Roman"/>
                        </a:rPr>
                        <a:t>«Пісня про рушник»</a:t>
                      </a:r>
                    </a:p>
                  </a:txBody>
                  <a:tcPr marL="68580" marR="68580" marT="0" marB="0"/>
                </a:tc>
              </a:tr>
              <a:tr h="4286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latin typeface="+mn-lt"/>
                          <a:ea typeface="Calibri"/>
                          <a:cs typeface="Times New Roman"/>
                        </a:rPr>
                        <a:t>4.</a:t>
                      </a: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+mn-lt"/>
                          <a:ea typeface="Calibri"/>
                          <a:cs typeface="Times New Roman"/>
                        </a:rPr>
                        <a:t>Д. Павличко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 smtClean="0">
                          <a:latin typeface="+mn-lt"/>
                          <a:ea typeface="Calibri"/>
                          <a:cs typeface="Times New Roman"/>
                        </a:rPr>
                        <a:t>В.</a:t>
                      </a: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dirty="0" smtClean="0">
                          <a:latin typeface="+mn-lt"/>
                          <a:ea typeface="Calibri"/>
                          <a:cs typeface="Times New Roman"/>
                        </a:rPr>
                        <a:t>«Два кольори»</a:t>
                      </a:r>
                      <a:endParaRPr lang="ru-RU" sz="2000" dirty="0" smtClean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286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0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 smtClean="0">
                          <a:latin typeface="+mn-lt"/>
                          <a:ea typeface="Calibri"/>
                          <a:cs typeface="Times New Roman"/>
                        </a:rPr>
                        <a:t>Ґ.</a:t>
                      </a: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+mn-lt"/>
                          <a:ea typeface="Calibri"/>
                          <a:cs typeface="Times New Roman"/>
                        </a:rPr>
                        <a:t>«О земле втрачена, явися!»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933536" y="1324261"/>
            <a:ext cx="425501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400" dirty="0" smtClean="0">
                <a:latin typeface="+mj-lt"/>
                <a:ea typeface="Calibri" pitchFamily="34" charset="0"/>
                <a:cs typeface="Times New Roman" pitchFamily="18" charset="0"/>
              </a:rPr>
              <a:t>9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. Установіть відповідність.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wallsgeneration.ru/images/original/krasivye-pejzazhi-%5b1600x1200%5d-%5b12014837%5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9304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Домашнє завдання</a:t>
            </a:r>
            <a:endParaRPr lang="ru-RU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857224" y="1600200"/>
            <a:ext cx="7500990" cy="4525963"/>
          </a:xfrm>
        </p:spPr>
        <p:txBody>
          <a:bodyPr/>
          <a:lstStyle/>
          <a:p>
            <a:pPr marL="0" indent="465138">
              <a:buNone/>
            </a:pPr>
            <a:r>
              <a:rPr lang="uk-UA" sz="3000" dirty="0" smtClean="0"/>
              <a:t>Українська література. Написати відгук-роздум «Слухаючи поезії В. Симоненка».</a:t>
            </a:r>
            <a:endParaRPr lang="ru-RU" sz="3000" dirty="0" smtClean="0"/>
          </a:p>
          <a:p>
            <a:pPr marL="0" indent="465138">
              <a:buNone/>
            </a:pPr>
            <a:r>
              <a:rPr lang="uk-UA" sz="3000" dirty="0" smtClean="0"/>
              <a:t>Повторити лірику І.Франка («Гімн»).</a:t>
            </a:r>
            <a:endParaRPr lang="ru-RU" sz="3000" dirty="0" smtClean="0"/>
          </a:p>
          <a:p>
            <a:pPr marL="0" indent="465138">
              <a:buNone/>
            </a:pPr>
            <a:r>
              <a:rPr lang="uk-UA" sz="3000" dirty="0" smtClean="0"/>
              <a:t>*Створити презентацію «Життя і творчість Дмитра Павличка»).</a:t>
            </a:r>
            <a:endParaRPr lang="ru-RU" sz="3000" dirty="0" smtClean="0"/>
          </a:p>
          <a:p>
            <a:pPr marL="0" indent="465138">
              <a:buNone/>
            </a:pPr>
            <a:r>
              <a:rPr lang="uk-UA" sz="3000" dirty="0" smtClean="0"/>
              <a:t>Інформатика. Підготувати матеріали для розміщення на загальному ресурсі. Повторити створення </a:t>
            </a:r>
            <a:r>
              <a:rPr lang="uk-UA" sz="3000" dirty="0" err="1" smtClean="0"/>
              <a:t>блогів</a:t>
            </a:r>
            <a:r>
              <a:rPr lang="uk-UA" sz="3000" dirty="0" smtClean="0"/>
              <a:t>. *Підготувати повідомлення Wiki-технології.</a:t>
            </a:r>
            <a:endParaRPr lang="ru-RU" sz="3000" dirty="0" smtClean="0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923928" y="1268760"/>
            <a:ext cx="4714908" cy="4553411"/>
          </a:xfrm>
        </p:spPr>
        <p:txBody>
          <a:bodyPr/>
          <a:lstStyle/>
          <a:p>
            <a:pPr marL="90488" indent="1588" algn="ctr">
              <a:buNone/>
            </a:pPr>
            <a:r>
              <a:rPr lang="uk-UA" sz="4000" b="1" dirty="0" smtClean="0">
                <a:solidFill>
                  <a:srgbClr val="800000"/>
                </a:solidFill>
              </a:rPr>
              <a:t>Я воскрес, щоб із вами жити </a:t>
            </a:r>
          </a:p>
          <a:p>
            <a:pPr marL="90488" indent="1588" algn="ctr">
              <a:buNone/>
            </a:pPr>
            <a:r>
              <a:rPr lang="uk-UA" sz="4000" b="1" dirty="0" smtClean="0">
                <a:solidFill>
                  <a:srgbClr val="800000"/>
                </a:solidFill>
              </a:rPr>
              <a:t>Під шаленство</a:t>
            </a:r>
            <a:r>
              <a:rPr lang="uk-UA" sz="4000" b="1" dirty="0">
                <a:solidFill>
                  <a:srgbClr val="800000"/>
                </a:solidFill>
              </a:rPr>
              <a:t>м</a:t>
            </a:r>
            <a:r>
              <a:rPr lang="uk-UA" sz="4000" b="1" dirty="0" smtClean="0">
                <a:solidFill>
                  <a:srgbClr val="800000"/>
                </a:solidFill>
              </a:rPr>
              <a:t> весняних злив!</a:t>
            </a:r>
          </a:p>
          <a:p>
            <a:endParaRPr lang="ru-RU" dirty="0"/>
          </a:p>
        </p:txBody>
      </p:sp>
      <p:pic>
        <p:nvPicPr>
          <p:cNvPr id="1026" name="Picture 2" descr="C:\Documents and Settings\User\Рабочий стол\Симоненко\images.jpg"/>
          <p:cNvPicPr>
            <a:picLocks noChangeAspect="1" noChangeArrowheads="1"/>
          </p:cNvPicPr>
          <p:nvPr/>
        </p:nvPicPr>
        <p:blipFill>
          <a:blip r:embed="rId2" cstate="print"/>
          <a:srcRect r="9538"/>
          <a:stretch>
            <a:fillRect/>
          </a:stretch>
        </p:blipFill>
        <p:spPr bwMode="auto">
          <a:xfrm>
            <a:off x="965755" y="720213"/>
            <a:ext cx="3357586" cy="393292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800000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027" name="Picture 3" descr="C:\Documents and Settings\User\Рабочий стол\Симоненко\василь симоненко.jpg"/>
          <p:cNvPicPr>
            <a:picLocks noChangeAspect="1" noChangeArrowheads="1"/>
          </p:cNvPicPr>
          <p:nvPr/>
        </p:nvPicPr>
        <p:blipFill>
          <a:blip r:embed="rId3" cstate="print">
            <a:lum bright="30000" contrast="40000"/>
          </a:blip>
          <a:srcRect/>
          <a:stretch>
            <a:fillRect/>
          </a:stretch>
        </p:blipFill>
        <p:spPr bwMode="auto">
          <a:xfrm>
            <a:off x="4643438" y="4730844"/>
            <a:ext cx="3516948" cy="714380"/>
          </a:xfrm>
          <a:prstGeom prst="rect">
            <a:avLst/>
          </a:prstGeom>
          <a:solidFill>
            <a:srgbClr val="FFFFFF">
              <a:shade val="85000"/>
            </a:srgbClr>
          </a:solidFill>
          <a:ln w="9525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1039050" y="4675535"/>
            <a:ext cx="314086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800" b="1" dirty="0" smtClean="0"/>
              <a:t>Василь Симоненко</a:t>
            </a:r>
          </a:p>
          <a:p>
            <a:pPr algn="ctr"/>
            <a:r>
              <a:rPr lang="uk-UA" sz="2800" b="1" dirty="0" smtClean="0"/>
              <a:t>19</a:t>
            </a:r>
            <a:r>
              <a:rPr lang="en-US" sz="2800" b="1" dirty="0" smtClean="0"/>
              <a:t>35</a:t>
            </a:r>
            <a:r>
              <a:rPr lang="uk-UA" sz="2800" b="1" dirty="0" smtClean="0"/>
              <a:t> р.</a:t>
            </a:r>
            <a:r>
              <a:rPr lang="en-US" sz="2800" b="1" dirty="0" smtClean="0"/>
              <a:t> – 1963 </a:t>
            </a:r>
            <a:r>
              <a:rPr lang="uk-UA" sz="2800" b="1" dirty="0" smtClean="0"/>
              <a:t>р.</a:t>
            </a:r>
            <a:endParaRPr lang="uk-UA" sz="2800" b="1" dirty="0"/>
          </a:p>
        </p:txBody>
      </p:sp>
    </p:spTree>
    <p:extLst>
      <p:ext uri="{BB962C8B-B14F-4D97-AF65-F5344CB8AC3E}">
        <p14:creationId xmlns:p14="http://schemas.microsoft.com/office/powerpoint/2010/main" val="2683294806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н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000100" y="714356"/>
            <a:ext cx="7143800" cy="5357850"/>
          </a:xfrm>
          <a:prstGeom prst="rect">
            <a:avLst/>
          </a:prstGeom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8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укр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укр</Template>
  <TotalTime>677</TotalTime>
  <Words>1786</Words>
  <Application>Microsoft Office PowerPoint</Application>
  <PresentationFormat>Екран (4:3)</PresentationFormat>
  <Paragraphs>386</Paragraphs>
  <Slides>72</Slides>
  <Notes>0</Notes>
  <HiddenSlides>0</HiddenSlides>
  <MMClips>10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72</vt:i4>
      </vt:variant>
    </vt:vector>
  </HeadingPairs>
  <TitlesOfParts>
    <vt:vector size="73" baseType="lpstr">
      <vt:lpstr>Тема укр</vt:lpstr>
      <vt:lpstr>Народ мій є! Народ мій завжди буде!</vt:lpstr>
      <vt:lpstr>Василь Симоненко – витязь молодої української поезії</vt:lpstr>
      <vt:lpstr>Навчальна мета</vt:lpstr>
      <vt:lpstr>Розвивальна мета </vt:lpstr>
      <vt:lpstr>Виховна мета</vt:lpstr>
      <vt:lpstr>Презентація PowerPoint</vt:lpstr>
      <vt:lpstr>Творчі групи</vt:lpstr>
      <vt:lpstr>Презентація PowerPoint</vt:lpstr>
      <vt:lpstr>Презентація PowerPoint</vt:lpstr>
      <vt:lpstr>…судилося несправедливо коротке життя…</vt:lpstr>
      <vt:lpstr>Презентація PowerPoint</vt:lpstr>
      <vt:lpstr>Батьківська хата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П’ять Симоненкових заповідей: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Премія імені В. Симоненка</vt:lpstr>
      <vt:lpstr>Презентація PowerPoint</vt:lpstr>
      <vt:lpstr>Презентація PowerPoint</vt:lpstr>
      <vt:lpstr>Провідні мотиви творчості</vt:lpstr>
      <vt:lpstr>«Задивляюсь у твої зіниці»</vt:lpstr>
      <vt:lpstr>Орієнтовний план аналізу поетичних творів</vt:lpstr>
      <vt:lpstr>Теорія літератури.  Віршові розміри (повторення)</vt:lpstr>
      <vt:lpstr>Теорія літератури.  Віршові розміри (повторення)</vt:lpstr>
      <vt:lpstr>«Лебеді материнства»</vt:lpstr>
      <vt:lpstr>Презентація PowerPoint</vt:lpstr>
      <vt:lpstr>«Світ який - мереживо казкове!»</vt:lpstr>
      <vt:lpstr>«Люди прекрасні»</vt:lpstr>
      <vt:lpstr>«Я»</vt:lpstr>
      <vt:lpstr>Презентація PowerPoint</vt:lpstr>
      <vt:lpstr>Презентація PowerPoint</vt:lpstr>
      <vt:lpstr>Презентація PowerPoint</vt:lpstr>
      <vt:lpstr>Презентація PowerPoint</vt:lpstr>
      <vt:lpstr>«Квіти»</vt:lpstr>
      <vt:lpstr>Презентація PowerPoint</vt:lpstr>
      <vt:lpstr>Сенкан</vt:lpstr>
      <vt:lpstr>Презентація PowerPoint</vt:lpstr>
      <vt:lpstr>Тестування</vt:lpstr>
      <vt:lpstr>Тестування</vt:lpstr>
      <vt:lpstr>Тестування</vt:lpstr>
      <vt:lpstr>Тестування</vt:lpstr>
      <vt:lpstr>Тестування</vt:lpstr>
      <vt:lpstr>Тестування</vt:lpstr>
      <vt:lpstr>Тестування</vt:lpstr>
      <vt:lpstr>Тестування</vt:lpstr>
      <vt:lpstr>Тестування</vt:lpstr>
      <vt:lpstr>Тестування</vt:lpstr>
      <vt:lpstr>Тестування</vt:lpstr>
      <vt:lpstr>Тестування</vt:lpstr>
      <vt:lpstr>Тестування</vt:lpstr>
      <vt:lpstr>Тестування</vt:lpstr>
      <vt:lpstr>Тестування</vt:lpstr>
      <vt:lpstr>Тестування</vt:lpstr>
      <vt:lpstr>Тестування</vt:lpstr>
      <vt:lpstr>Тестування</vt:lpstr>
      <vt:lpstr>Презентація PowerPoint</vt:lpstr>
      <vt:lpstr>Домашнє завдання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Василь Симоненко – витязь молодої української поезії</dc:title>
  <dc:creator>User</dc:creator>
  <cp:lastModifiedBy>Teacher</cp:lastModifiedBy>
  <cp:revision>80</cp:revision>
  <dcterms:created xsi:type="dcterms:W3CDTF">2014-02-07T18:50:44Z</dcterms:created>
  <dcterms:modified xsi:type="dcterms:W3CDTF">2014-02-14T10:25:31Z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1546407</vt:lpwstr>
  </property>
  <property fmtid="{D5CDD505-2E9C-101B-9397-08002B2CF9AE}" name="NXPowerLiteVersion" pid="3">
    <vt:lpwstr>D4.1.4</vt:lpwstr>
  </property>
</Properties>
</file>