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3" r:id="rId7"/>
    <p:sldId id="261" r:id="rId8"/>
    <p:sldId id="262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76" r:id="rId21"/>
    <p:sldId id="278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7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4000" b="1" dirty="0"/>
              <a:t>ІЗРАЇЛЬСЬКО – </a:t>
            </a:r>
            <a:r>
              <a:rPr lang="uk-UA" sz="4000" b="1"/>
              <a:t>ІУДЕЙСЬКЕ </a:t>
            </a:r>
            <a:r>
              <a:rPr lang="uk-UA" sz="4000" b="1" smtClean="0"/>
              <a:t>ЦАРСТВО</a:t>
            </a:r>
            <a:br>
              <a:rPr lang="uk-UA" sz="4000" b="1" smtClean="0"/>
            </a:br>
            <a:r>
              <a:rPr lang="en-US" sz="4000" b="1" smtClean="0"/>
              <a:t> </a:t>
            </a:r>
            <a:r>
              <a:rPr lang="uk-UA" sz="4000" b="1" dirty="0" smtClean="0"/>
              <a:t>БІБЛІЯ </a:t>
            </a:r>
            <a:r>
              <a:rPr lang="uk-UA" sz="4000" b="1" dirty="0"/>
              <a:t>ЯК ІСТОРИЧНЕ </a:t>
            </a:r>
            <a:r>
              <a:rPr lang="uk-UA" sz="4000" b="1" dirty="0" smtClean="0"/>
              <a:t>ДЖЕРЕЛО</a:t>
            </a: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4350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620000" cy="1143000"/>
          </a:xfrm>
        </p:spPr>
        <p:txBody>
          <a:bodyPr/>
          <a:lstStyle/>
          <a:p>
            <a:r>
              <a:rPr lang="uk-UA" sz="4000" dirty="0"/>
              <a:t>Чим могли займатись жителі </a:t>
            </a:r>
            <a:r>
              <a:rPr lang="uk-UA" sz="4000" dirty="0" err="1"/>
              <a:t>Прийордання</a:t>
            </a:r>
            <a:r>
              <a:rPr lang="uk-UA" sz="4000" dirty="0" smtClean="0"/>
              <a:t>?</a:t>
            </a:r>
            <a:endParaRPr lang="uk-UA" sz="4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7832693" cy="5310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5370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Яків – внук Авраама </a:t>
            </a:r>
            <a:br>
              <a:rPr lang="uk-UA" dirty="0" smtClean="0"/>
            </a:br>
            <a:r>
              <a:rPr lang="uk-UA" dirty="0" smtClean="0"/>
              <a:t>(</a:t>
            </a:r>
            <a:r>
              <a:rPr lang="en-US" dirty="0"/>
              <a:t>XVIII</a:t>
            </a:r>
            <a:r>
              <a:rPr lang="uk-UA" dirty="0"/>
              <a:t>-</a:t>
            </a:r>
            <a:r>
              <a:rPr lang="en-US" dirty="0"/>
              <a:t>XVII</a:t>
            </a:r>
            <a:r>
              <a:rPr lang="uk-UA" dirty="0"/>
              <a:t>ст. до Р.Х</a:t>
            </a:r>
            <a:r>
              <a:rPr lang="uk-UA" dirty="0" smtClean="0"/>
              <a:t>)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80112" y="1484784"/>
            <a:ext cx="2497088" cy="4641696"/>
          </a:xfrm>
        </p:spPr>
        <p:txBody>
          <a:bodyPr/>
          <a:lstStyle/>
          <a:p>
            <a:r>
              <a:rPr lang="uk-UA" dirty="0"/>
              <a:t>Яків став родоначальником 12 колін Ізраїлю, за кількістю його синів.</a:t>
            </a:r>
            <a:r>
              <a:rPr lang="uk-UA" u="sng" dirty="0"/>
              <a:t> </a:t>
            </a:r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65" y="1556792"/>
            <a:ext cx="523694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7001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Син Якова – Йосип у Єгипті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  За </a:t>
            </a:r>
            <a:r>
              <a:rPr lang="uk-UA" dirty="0"/>
              <a:t>часів Якова та його сина Йосифа </a:t>
            </a:r>
            <a:r>
              <a:rPr lang="uk-UA" dirty="0" err="1" smtClean="0"/>
              <a:t>ві</a:t>
            </a:r>
            <a:r>
              <a:rPr lang="uk-UA" dirty="0" smtClean="0"/>
              <a:t> </a:t>
            </a:r>
            <a:r>
              <a:rPr lang="uk-UA" dirty="0" err="1" smtClean="0"/>
              <a:t>дбулося</a:t>
            </a:r>
            <a:r>
              <a:rPr lang="uk-UA" dirty="0" smtClean="0"/>
              <a:t> переселення </a:t>
            </a:r>
            <a:r>
              <a:rPr lang="uk-UA" dirty="0"/>
              <a:t>ізраїльтян до Єгипту. Вчені-історики пов’язують цю подію з періодом нападів  на Єгипет гіксосів (1786-1540рр. до Р.Х.).  Хто такі </a:t>
            </a:r>
            <a:r>
              <a:rPr lang="uk-UA" dirty="0" err="1"/>
              <a:t>гіксоси</a:t>
            </a:r>
            <a:r>
              <a:rPr lang="uk-UA" dirty="0"/>
              <a:t>? Єгипетський період життя ізраїльського народу тривав близько 430років.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6"/>
            <a:ext cx="3936352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21393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Мойсей</a:t>
            </a: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403848" cy="4691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98021"/>
            <a:ext cx="3960440" cy="4771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92917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74638"/>
            <a:ext cx="3793232" cy="1143000"/>
          </a:xfrm>
        </p:spPr>
        <p:txBody>
          <a:bodyPr/>
          <a:lstStyle/>
          <a:p>
            <a:r>
              <a:rPr lang="uk-UA" dirty="0" err="1" smtClean="0"/>
              <a:t>Філістина</a:t>
            </a:r>
            <a:r>
              <a:rPr lang="uk-UA" dirty="0" smtClean="0"/>
              <a:t> </a:t>
            </a:r>
            <a:r>
              <a:rPr lang="uk-UA" dirty="0"/>
              <a:t>- Палестина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uk-UA" dirty="0"/>
              <a:t>В давні часи Палестиною називали лише вузеньку смужку берега, що її населяли філістимляни (</a:t>
            </a:r>
            <a:r>
              <a:rPr lang="uk-UA" dirty="0" err="1"/>
              <a:t>Філістіна</a:t>
            </a:r>
            <a:r>
              <a:rPr lang="uk-UA" dirty="0"/>
              <a:t> - Палестина), на противагу іншій країні, </a:t>
            </a:r>
            <a:r>
              <a:rPr lang="uk-UA" dirty="0" smtClean="0"/>
              <a:t>яку </a:t>
            </a:r>
            <a:r>
              <a:rPr lang="uk-UA" dirty="0" smtClean="0"/>
              <a:t>займали </a:t>
            </a:r>
            <a:r>
              <a:rPr lang="uk-UA" dirty="0" err="1"/>
              <a:t>хананеї</a:t>
            </a:r>
            <a:r>
              <a:rPr lang="uk-UA" dirty="0"/>
              <a:t> (</a:t>
            </a:r>
            <a:r>
              <a:rPr lang="uk-UA" dirty="0" err="1"/>
              <a:t>Ханаан</a:t>
            </a:r>
            <a:r>
              <a:rPr lang="uk-UA" dirty="0"/>
              <a:t>). Згодом вся ханаанська земля отримує назву Палестина. Отож, євреї переселяються до Палестини на межі </a:t>
            </a:r>
            <a:r>
              <a:rPr lang="en-US" dirty="0"/>
              <a:t>XII</a:t>
            </a:r>
            <a:r>
              <a:rPr lang="ru-RU" dirty="0"/>
              <a:t>-</a:t>
            </a:r>
            <a:r>
              <a:rPr lang="en-US" dirty="0"/>
              <a:t>XI</a:t>
            </a:r>
            <a:r>
              <a:rPr lang="uk-UA" dirty="0"/>
              <a:t>ст. до н.е.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393" y="31900"/>
            <a:ext cx="4127575" cy="682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47387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Цар</a:t>
            </a:r>
            <a:r>
              <a:rPr lang="ru-RU" dirty="0" smtClean="0"/>
              <a:t> САУЛ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uk-UA" dirty="0"/>
              <a:t>До кінця </a:t>
            </a:r>
            <a:r>
              <a:rPr lang="en-US" dirty="0"/>
              <a:t>XI</a:t>
            </a:r>
            <a:r>
              <a:rPr lang="uk-UA" dirty="0"/>
              <a:t>ст. ізраїльтяни жили ще родоплемінним ладом. Проте поступовий розвиток с/г, ремесла, торгівлі, а також необхідність захищатись від частих нападів сусідніх племен змушує об’єднатись всі племена - «коліна» Якова. Так поступово закладаються підвалини нової держави Ізраїль, а її жителі обирають собі першого царя </a:t>
            </a:r>
            <a:r>
              <a:rPr lang="uk-UA" dirty="0" err="1"/>
              <a:t>Саула</a:t>
            </a:r>
            <a:r>
              <a:rPr lang="uk-UA" dirty="0"/>
              <a:t>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898" y="1528519"/>
            <a:ext cx="3960518" cy="49248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68144" y="6453336"/>
            <a:ext cx="2038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Саул – перший </a:t>
            </a:r>
            <a:r>
              <a:rPr lang="ru-RU" dirty="0" err="1" smtClean="0"/>
              <a:t>цар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91039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ДАВИД </a:t>
            </a:r>
            <a:r>
              <a:rPr lang="uk-UA" dirty="0"/>
              <a:t>(1004-965рр. до н.е.)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Проектна робота в групах «Псалми Давидові»</a:t>
            </a:r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36700"/>
            <a:ext cx="3528392" cy="509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16716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Приблизні кордони царства Давида </a:t>
            </a:r>
            <a:br>
              <a:rPr lang="ru-RU" sz="4000" smtClean="0"/>
            </a:br>
            <a:r>
              <a:rPr lang="ru-RU" sz="4000" smtClean="0"/>
              <a:t>Х ст до н.е.</a:t>
            </a:r>
            <a:endParaRPr lang="uk-UA" sz="4000" smtClean="0"/>
          </a:p>
        </p:txBody>
      </p:sp>
      <p:pic>
        <p:nvPicPr>
          <p:cNvPr id="8195" name="Picture 6" descr="7 Царство давида 10 ст до 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19275"/>
            <a:ext cx="7129463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52966257"/>
      </p:ext>
    </p:extLst>
  </p:cSld>
  <p:clrMapOvr>
    <a:masterClrMapping/>
  </p:clrMapOvr>
  <p:transition spd="slow" advTm="5000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Соломон (965-930рр.до н.е.)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0759" y="1412776"/>
            <a:ext cx="3782765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38906"/>
            <a:ext cx="3888432" cy="252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3068960"/>
            <a:ext cx="1736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Храм Соломона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933594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Суд Соломонаi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85750"/>
            <a:ext cx="4429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Documents and Settings\Admin\Рабочий стол\суд соломона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3214688"/>
            <a:ext cx="428625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5054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Мета уроку: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р</a:t>
            </a:r>
            <a:r>
              <a:rPr lang="uk-UA" dirty="0" smtClean="0"/>
              <a:t>озкрити </a:t>
            </a:r>
            <a:r>
              <a:rPr lang="uk-UA" dirty="0"/>
              <a:t>значення Біблії як історичного джерела і свідоцтва правдивої історії життя народів Стародавнього Сходу; </a:t>
            </a:r>
            <a:endParaRPr lang="uk-UA" dirty="0" smtClean="0"/>
          </a:p>
          <a:p>
            <a:r>
              <a:rPr lang="uk-UA" dirty="0" smtClean="0"/>
              <a:t>дати </a:t>
            </a:r>
            <a:r>
              <a:rPr lang="uk-UA" dirty="0"/>
              <a:t>уявлення про найважливіші періоди історії єврейського народу, спираючись на біблійні тексти; </a:t>
            </a:r>
            <a:endParaRPr lang="uk-UA" dirty="0" smtClean="0"/>
          </a:p>
          <a:p>
            <a:r>
              <a:rPr lang="uk-UA" dirty="0" smtClean="0"/>
              <a:t>продовжувати </a:t>
            </a:r>
            <a:r>
              <a:rPr lang="uk-UA" dirty="0"/>
              <a:t>розвивати навички роботи зі Старим Завітом як історичним джерелом, котре є однаково </a:t>
            </a:r>
            <a:r>
              <a:rPr lang="uk-UA" dirty="0" smtClean="0"/>
              <a:t>шанованим </a:t>
            </a:r>
            <a:r>
              <a:rPr lang="uk-UA" dirty="0"/>
              <a:t>як юдеями, християнами, так і мусульманами; </a:t>
            </a:r>
            <a:endParaRPr lang="uk-UA" dirty="0" smtClean="0"/>
          </a:p>
          <a:p>
            <a:r>
              <a:rPr lang="uk-UA" dirty="0" smtClean="0"/>
              <a:t>виховувати </a:t>
            </a:r>
            <a:r>
              <a:rPr lang="uk-UA" dirty="0"/>
              <a:t>повагу до </a:t>
            </a:r>
            <a:r>
              <a:rPr lang="uk-UA" dirty="0" smtClean="0"/>
              <a:t>Біблії </a:t>
            </a:r>
            <a:r>
              <a:rPr lang="uk-UA" dirty="0"/>
              <a:t>як релігійної святині та визначної пам’ятки культури; </a:t>
            </a:r>
            <a:endParaRPr lang="uk-UA" dirty="0" smtClean="0"/>
          </a:p>
          <a:p>
            <a:r>
              <a:rPr lang="uk-UA" dirty="0"/>
              <a:t>в</a:t>
            </a:r>
            <a:r>
              <a:rPr lang="uk-UA" dirty="0" smtClean="0"/>
              <a:t>изначити моральні </a:t>
            </a:r>
            <a:r>
              <a:rPr lang="uk-UA" dirty="0"/>
              <a:t>уроки біблійних оповідей.</a:t>
            </a:r>
            <a:r>
              <a:rPr lang="uk-UA" i="1" dirty="0"/>
              <a:t> 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387732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188640"/>
            <a:ext cx="7620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err="1" smtClean="0"/>
              <a:t>Ассирійське</a:t>
            </a:r>
            <a:r>
              <a:rPr lang="ru-RU" sz="4000" dirty="0" smtClean="0"/>
              <a:t> та </a:t>
            </a:r>
            <a:r>
              <a:rPr lang="ru-RU" sz="4000" dirty="0" err="1" smtClean="0"/>
              <a:t>Вавилонське</a:t>
            </a:r>
            <a:r>
              <a:rPr lang="ru-RU" sz="4000" dirty="0" smtClean="0"/>
              <a:t> </a:t>
            </a:r>
            <a:r>
              <a:rPr lang="ru-RU" sz="4000" dirty="0" err="1" smtClean="0"/>
              <a:t>завоювання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 smtClean="0"/>
          </a:p>
        </p:txBody>
      </p:sp>
      <p:pic>
        <p:nvPicPr>
          <p:cNvPr id="11267" name="Picture 5" descr="10 722 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99" y="1052736"/>
            <a:ext cx="8213725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73301997"/>
      </p:ext>
    </p:extLst>
  </p:cSld>
  <p:clrMapOvr>
    <a:masterClrMapping/>
  </p:clrMapOvr>
  <p:transition spd="slow" advTm="500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620000" cy="1143000"/>
          </a:xfrm>
        </p:spPr>
        <p:txBody>
          <a:bodyPr/>
          <a:lstStyle/>
          <a:p>
            <a:r>
              <a:rPr lang="uk-UA" sz="4000" dirty="0" smtClean="0"/>
              <a:t>Подумайте та дайте відповідь: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620000" cy="4800600"/>
          </a:xfrm>
        </p:spPr>
        <p:txBody>
          <a:bodyPr/>
          <a:lstStyle/>
          <a:p>
            <a:pPr lvl="0">
              <a:buNone/>
            </a:pPr>
            <a:r>
              <a:rPr lang="uk-UA" dirty="0" smtClean="0"/>
              <a:t>    Ч</a:t>
            </a:r>
            <a:r>
              <a:rPr lang="uk-UA" dirty="0" smtClean="0"/>
              <a:t>ому </a:t>
            </a:r>
            <a:r>
              <a:rPr lang="uk-UA" dirty="0"/>
              <a:t>відбувся розпад Ізраїльсько-Іудейського </a:t>
            </a:r>
            <a:r>
              <a:rPr lang="uk-UA" dirty="0" smtClean="0"/>
              <a:t>царства</a:t>
            </a:r>
            <a:r>
              <a:rPr lang="uk-UA" dirty="0"/>
              <a:t>? Які наслідки мала ця подія для єврейського народу? </a:t>
            </a:r>
          </a:p>
          <a:p>
            <a:pPr lvl="0">
              <a:buNone/>
            </a:pPr>
            <a:r>
              <a:rPr lang="uk-UA" dirty="0" smtClean="0"/>
              <a:t>    </a:t>
            </a:r>
          </a:p>
          <a:p>
            <a:pPr lvl="0">
              <a:buNone/>
            </a:pPr>
            <a:r>
              <a:rPr lang="uk-UA" dirty="0" smtClean="0"/>
              <a:t>Порівняйте </a:t>
            </a:r>
            <a:r>
              <a:rPr lang="uk-UA" dirty="0"/>
              <a:t>причини занепаду </a:t>
            </a:r>
            <a:r>
              <a:rPr lang="uk-UA" dirty="0" smtClean="0"/>
              <a:t>Ізраїльсько-Іудейського царства </a:t>
            </a:r>
            <a:r>
              <a:rPr lang="uk-UA" dirty="0"/>
              <a:t>та Перської і </a:t>
            </a:r>
            <a:r>
              <a:rPr lang="uk-UA" dirty="0" smtClean="0"/>
              <a:t>Ассирійської </a:t>
            </a:r>
            <a:r>
              <a:rPr lang="uk-UA" dirty="0"/>
              <a:t>держав.</a:t>
            </a:r>
          </a:p>
          <a:p>
            <a:pPr marL="114300" indent="0">
              <a:buNone/>
            </a:pPr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2134" y="3284984"/>
            <a:ext cx="4765660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9048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23" y="404664"/>
            <a:ext cx="8291601" cy="6309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1403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Найвідоміше писемне джерело: Книга </a:t>
            </a:r>
            <a:r>
              <a:rPr lang="uk-UA" dirty="0"/>
              <a:t>книг – </a:t>
            </a:r>
            <a:r>
              <a:rPr lang="uk-UA" dirty="0" smtClean="0"/>
              <a:t>Біблія</a:t>
            </a: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312" y="1600200"/>
            <a:ext cx="73297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86207140"/>
      </p:ext>
    </p:extLst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280920" cy="1570186"/>
          </a:xfrm>
        </p:spPr>
        <p:txBody>
          <a:bodyPr/>
          <a:lstStyle/>
          <a:p>
            <a:r>
              <a:rPr dirty="0" lang="uk-UA" sz="2400"/>
              <a:t>Сторінки Біблії переносять нас у відомі давні країни – ЯКІ ? </a:t>
            </a:r>
            <a:r>
              <a:rPr dirty="0" lang="uk-UA" smtClean="0" sz="2400"/>
              <a:t>Однак </a:t>
            </a:r>
            <a:r>
              <a:rPr dirty="0" lang="uk-UA" sz="2400"/>
              <a:t>більшість подій, що описані у Біблії, проходять на вузькій смужці суші між річкою Йордан і Середземним морем. </a:t>
            </a: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>У </a:t>
            </a:r>
            <a:r>
              <a:rPr dirty="0" lang="uk-UA" sz="2400"/>
              <a:t>давні часи ці землі називали </a:t>
            </a:r>
            <a:r>
              <a:rPr dirty="0" err="1" lang="uk-UA" sz="2400"/>
              <a:t>Ханааном</a:t>
            </a:r>
            <a:r>
              <a:rPr dirty="0" lang="uk-UA" sz="2400"/>
              <a:t>. </a:t>
            </a:r>
          </a:p>
        </p:txBody>
      </p:sp>
      <p:pic>
        <p:nvPicPr>
          <p:cNvPr id="2050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"/>
          <a:stretch/>
        </p:blipFill>
        <p:spPr bwMode="auto">
          <a:xfrm>
            <a:off x="182506" y="1916832"/>
            <a:ext cx="6783560" cy="5087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5389969"/>
      </p:ext>
    </p:extLst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shape">
              <a:fillToRect b="50000" l="50000" r="50000" t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pic>
        <p:nvPicPr>
          <p:cNvPr descr="004329" id="16387" name="Picture 3"/>
          <p:cNvPicPr>
            <a:picLocks noChangeArrowheads="1" noChangeAspect="1" noGrp="1"/>
          </p:cNvPicPr>
          <p:nvPr>
            <p:ph idx="4294967295" sz="quarter"/>
          </p:nvPr>
        </p:nvPicPr>
        <p:blipFill>
          <a:blip cstate="print" r:embed="rId2"/>
          <a:srcRect/>
          <a:stretch>
            <a:fillRect/>
          </a:stretch>
        </p:blipFill>
        <p:spPr>
          <a:xfrm>
            <a:off x="0" y="1484313"/>
            <a:ext cx="6480175" cy="4351337"/>
          </a:xfrm>
        </p:spPr>
      </p:pic>
      <p:pic>
        <p:nvPicPr>
          <p:cNvPr descr="Финикия и Палестина" id="16388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</p:spPr>
      </p:pic>
      <p:sp>
        <p:nvSpPr>
          <p:cNvPr id="16389" name="Freeform 5"/>
          <p:cNvSpPr>
            <a:spLocks/>
          </p:cNvSpPr>
          <p:nvPr/>
        </p:nvSpPr>
        <p:spPr bwMode="auto">
          <a:xfrm>
            <a:off x="3709988" y="3859213"/>
            <a:ext cx="2765425" cy="3003550"/>
          </a:xfrm>
          <a:custGeom>
            <a:avLst/>
            <a:gdLst/>
            <a:ahLst/>
            <a:cxnLst>
              <a:cxn ang="0">
                <a:pos x="61" y="1608"/>
              </a:cxn>
              <a:cxn ang="0">
                <a:pos x="141" y="1494"/>
              </a:cxn>
              <a:cxn ang="0">
                <a:pos x="195" y="1427"/>
              </a:cxn>
              <a:cxn ang="0">
                <a:pos x="262" y="1346"/>
              </a:cxn>
              <a:cxn ang="0">
                <a:pos x="302" y="1273"/>
              </a:cxn>
              <a:cxn ang="0">
                <a:pos x="369" y="1166"/>
              </a:cxn>
              <a:cxn ang="0">
                <a:pos x="389" y="1125"/>
              </a:cxn>
              <a:cxn ang="0">
                <a:pos x="416" y="1038"/>
              </a:cxn>
              <a:cxn ang="0">
                <a:pos x="436" y="958"/>
              </a:cxn>
              <a:cxn ang="0">
                <a:pos x="503" y="730"/>
              </a:cxn>
              <a:cxn ang="0">
                <a:pos x="476" y="650"/>
              </a:cxn>
              <a:cxn ang="0">
                <a:pos x="496" y="549"/>
              </a:cxn>
              <a:cxn ang="0">
                <a:pos x="530" y="456"/>
              </a:cxn>
              <a:cxn ang="0">
                <a:pos x="623" y="322"/>
              </a:cxn>
              <a:cxn ang="0">
                <a:pos x="657" y="282"/>
              </a:cxn>
              <a:cxn ang="0">
                <a:pos x="838" y="241"/>
              </a:cxn>
              <a:cxn ang="0">
                <a:pos x="905" y="0"/>
              </a:cxn>
              <a:cxn ang="0">
                <a:pos x="1045" y="54"/>
              </a:cxn>
              <a:cxn ang="0">
                <a:pos x="1179" y="148"/>
              </a:cxn>
              <a:cxn ang="0">
                <a:pos x="1293" y="241"/>
              </a:cxn>
              <a:cxn ang="0">
                <a:pos x="1340" y="288"/>
              </a:cxn>
              <a:cxn ang="0">
                <a:pos x="1340" y="416"/>
              </a:cxn>
              <a:cxn ang="0">
                <a:pos x="1414" y="616"/>
              </a:cxn>
              <a:cxn ang="0">
                <a:pos x="1474" y="637"/>
              </a:cxn>
              <a:cxn ang="0">
                <a:pos x="1440" y="797"/>
              </a:cxn>
              <a:cxn ang="0">
                <a:pos x="1481" y="884"/>
              </a:cxn>
              <a:cxn ang="0">
                <a:pos x="1742" y="945"/>
              </a:cxn>
              <a:cxn ang="0">
                <a:pos x="1668" y="1192"/>
              </a:cxn>
              <a:cxn ang="0">
                <a:pos x="1708" y="1239"/>
              </a:cxn>
              <a:cxn ang="0">
                <a:pos x="1541" y="1152"/>
              </a:cxn>
              <a:cxn ang="0">
                <a:pos x="1427" y="1119"/>
              </a:cxn>
              <a:cxn ang="0">
                <a:pos x="1380" y="1152"/>
              </a:cxn>
              <a:cxn ang="0">
                <a:pos x="1333" y="1213"/>
              </a:cxn>
              <a:cxn ang="0">
                <a:pos x="1414" y="1393"/>
              </a:cxn>
              <a:cxn ang="0">
                <a:pos x="1414" y="1487"/>
              </a:cxn>
              <a:cxn ang="0">
                <a:pos x="1615" y="1708"/>
              </a:cxn>
              <a:cxn ang="0">
                <a:pos x="1521" y="1782"/>
              </a:cxn>
              <a:cxn ang="0">
                <a:pos x="1548" y="1815"/>
              </a:cxn>
              <a:cxn ang="0">
                <a:pos x="1400" y="1862"/>
              </a:cxn>
              <a:cxn ang="0">
                <a:pos x="1286" y="1862"/>
              </a:cxn>
              <a:cxn ang="0">
                <a:pos x="1092" y="1742"/>
              </a:cxn>
              <a:cxn ang="0">
                <a:pos x="978" y="1768"/>
              </a:cxn>
              <a:cxn ang="0">
                <a:pos x="764" y="1701"/>
              </a:cxn>
              <a:cxn ang="0">
                <a:pos x="637" y="1715"/>
              </a:cxn>
              <a:cxn ang="0">
                <a:pos x="556" y="1608"/>
              </a:cxn>
              <a:cxn ang="0">
                <a:pos x="436" y="1601"/>
              </a:cxn>
              <a:cxn ang="0">
                <a:pos x="416" y="1681"/>
              </a:cxn>
              <a:cxn ang="0">
                <a:pos x="282" y="1748"/>
              </a:cxn>
              <a:cxn ang="0">
                <a:pos x="114" y="1789"/>
              </a:cxn>
              <a:cxn ang="0">
                <a:pos x="0" y="1648"/>
              </a:cxn>
            </a:cxnLst>
            <a:rect b="b" l="0" r="r" t="0"/>
            <a:pathLst>
              <a:path h="1892" w="1742">
                <a:moveTo>
                  <a:pt x="0" y="1648"/>
                </a:moveTo>
                <a:cubicBezTo>
                  <a:pt x="22" y="1633"/>
                  <a:pt x="35" y="1616"/>
                  <a:pt x="61" y="1608"/>
                </a:cubicBezTo>
                <a:cubicBezTo>
                  <a:pt x="79" y="1589"/>
                  <a:pt x="78" y="1576"/>
                  <a:pt x="101" y="1561"/>
                </a:cubicBezTo>
                <a:cubicBezTo>
                  <a:pt x="121" y="1520"/>
                  <a:pt x="108" y="1542"/>
                  <a:pt x="141" y="1494"/>
                </a:cubicBezTo>
                <a:cubicBezTo>
                  <a:pt x="149" y="1482"/>
                  <a:pt x="166" y="1478"/>
                  <a:pt x="175" y="1467"/>
                </a:cubicBezTo>
                <a:cubicBezTo>
                  <a:pt x="207" y="1428"/>
                  <a:pt x="172" y="1466"/>
                  <a:pt x="195" y="1427"/>
                </a:cubicBezTo>
                <a:cubicBezTo>
                  <a:pt x="206" y="1408"/>
                  <a:pt x="242" y="1380"/>
                  <a:pt x="242" y="1380"/>
                </a:cubicBezTo>
                <a:cubicBezTo>
                  <a:pt x="258" y="1325"/>
                  <a:pt x="235" y="1392"/>
                  <a:pt x="262" y="1346"/>
                </a:cubicBezTo>
                <a:cubicBezTo>
                  <a:pt x="270" y="1332"/>
                  <a:pt x="268" y="1314"/>
                  <a:pt x="275" y="1300"/>
                </a:cubicBezTo>
                <a:cubicBezTo>
                  <a:pt x="277" y="1295"/>
                  <a:pt x="298" y="1276"/>
                  <a:pt x="302" y="1273"/>
                </a:cubicBezTo>
                <a:cubicBezTo>
                  <a:pt x="322" y="1217"/>
                  <a:pt x="295" y="1286"/>
                  <a:pt x="322" y="1239"/>
                </a:cubicBezTo>
                <a:cubicBezTo>
                  <a:pt x="342" y="1205"/>
                  <a:pt x="329" y="1192"/>
                  <a:pt x="369" y="1166"/>
                </a:cubicBezTo>
                <a:cubicBezTo>
                  <a:pt x="371" y="1157"/>
                  <a:pt x="372" y="1147"/>
                  <a:pt x="376" y="1139"/>
                </a:cubicBezTo>
                <a:cubicBezTo>
                  <a:pt x="379" y="1133"/>
                  <a:pt x="387" y="1131"/>
                  <a:pt x="389" y="1125"/>
                </a:cubicBezTo>
                <a:cubicBezTo>
                  <a:pt x="394" y="1112"/>
                  <a:pt x="392" y="1098"/>
                  <a:pt x="396" y="1085"/>
                </a:cubicBezTo>
                <a:cubicBezTo>
                  <a:pt x="401" y="1069"/>
                  <a:pt x="410" y="1054"/>
                  <a:pt x="416" y="1038"/>
                </a:cubicBezTo>
                <a:cubicBezTo>
                  <a:pt x="418" y="1016"/>
                  <a:pt x="417" y="993"/>
                  <a:pt x="422" y="971"/>
                </a:cubicBezTo>
                <a:cubicBezTo>
                  <a:pt x="424" y="965"/>
                  <a:pt x="433" y="963"/>
                  <a:pt x="436" y="958"/>
                </a:cubicBezTo>
                <a:cubicBezTo>
                  <a:pt x="455" y="928"/>
                  <a:pt x="451" y="891"/>
                  <a:pt x="476" y="864"/>
                </a:cubicBezTo>
                <a:cubicBezTo>
                  <a:pt x="481" y="815"/>
                  <a:pt x="487" y="776"/>
                  <a:pt x="503" y="730"/>
                </a:cubicBezTo>
                <a:cubicBezTo>
                  <a:pt x="498" y="710"/>
                  <a:pt x="496" y="689"/>
                  <a:pt x="489" y="670"/>
                </a:cubicBezTo>
                <a:cubicBezTo>
                  <a:pt x="486" y="662"/>
                  <a:pt x="475" y="658"/>
                  <a:pt x="476" y="650"/>
                </a:cubicBezTo>
                <a:cubicBezTo>
                  <a:pt x="478" y="641"/>
                  <a:pt x="489" y="637"/>
                  <a:pt x="496" y="630"/>
                </a:cubicBezTo>
                <a:cubicBezTo>
                  <a:pt x="506" y="590"/>
                  <a:pt x="513" y="589"/>
                  <a:pt x="496" y="549"/>
                </a:cubicBezTo>
                <a:cubicBezTo>
                  <a:pt x="511" y="495"/>
                  <a:pt x="494" y="552"/>
                  <a:pt x="516" y="496"/>
                </a:cubicBezTo>
                <a:cubicBezTo>
                  <a:pt x="521" y="483"/>
                  <a:pt x="530" y="456"/>
                  <a:pt x="530" y="456"/>
                </a:cubicBezTo>
                <a:cubicBezTo>
                  <a:pt x="501" y="372"/>
                  <a:pt x="536" y="383"/>
                  <a:pt x="617" y="369"/>
                </a:cubicBezTo>
                <a:cubicBezTo>
                  <a:pt x="636" y="348"/>
                  <a:pt x="647" y="344"/>
                  <a:pt x="623" y="322"/>
                </a:cubicBezTo>
                <a:cubicBezTo>
                  <a:pt x="628" y="313"/>
                  <a:pt x="630" y="303"/>
                  <a:pt x="637" y="295"/>
                </a:cubicBezTo>
                <a:cubicBezTo>
                  <a:pt x="642" y="289"/>
                  <a:pt x="653" y="289"/>
                  <a:pt x="657" y="282"/>
                </a:cubicBezTo>
                <a:cubicBezTo>
                  <a:pt x="662" y="274"/>
                  <a:pt x="655" y="257"/>
                  <a:pt x="664" y="255"/>
                </a:cubicBezTo>
                <a:cubicBezTo>
                  <a:pt x="721" y="242"/>
                  <a:pt x="780" y="246"/>
                  <a:pt x="838" y="241"/>
                </a:cubicBezTo>
                <a:cubicBezTo>
                  <a:pt x="853" y="218"/>
                  <a:pt x="869" y="200"/>
                  <a:pt x="878" y="174"/>
                </a:cubicBezTo>
                <a:cubicBezTo>
                  <a:pt x="849" y="120"/>
                  <a:pt x="862" y="43"/>
                  <a:pt x="905" y="0"/>
                </a:cubicBezTo>
                <a:cubicBezTo>
                  <a:pt x="993" y="12"/>
                  <a:pt x="933" y="2"/>
                  <a:pt x="985" y="34"/>
                </a:cubicBezTo>
                <a:cubicBezTo>
                  <a:pt x="1003" y="45"/>
                  <a:pt x="1045" y="54"/>
                  <a:pt x="1045" y="54"/>
                </a:cubicBezTo>
                <a:cubicBezTo>
                  <a:pt x="1070" y="90"/>
                  <a:pt x="1096" y="94"/>
                  <a:pt x="1139" y="101"/>
                </a:cubicBezTo>
                <a:cubicBezTo>
                  <a:pt x="1151" y="120"/>
                  <a:pt x="1164" y="132"/>
                  <a:pt x="1179" y="148"/>
                </a:cubicBezTo>
                <a:cubicBezTo>
                  <a:pt x="1198" y="204"/>
                  <a:pt x="1184" y="187"/>
                  <a:pt x="1240" y="201"/>
                </a:cubicBezTo>
                <a:cubicBezTo>
                  <a:pt x="1265" y="227"/>
                  <a:pt x="1246" y="210"/>
                  <a:pt x="1293" y="241"/>
                </a:cubicBezTo>
                <a:cubicBezTo>
                  <a:pt x="1306" y="250"/>
                  <a:pt x="1333" y="268"/>
                  <a:pt x="1333" y="268"/>
                </a:cubicBezTo>
                <a:cubicBezTo>
                  <a:pt x="1335" y="275"/>
                  <a:pt x="1341" y="281"/>
                  <a:pt x="1340" y="288"/>
                </a:cubicBezTo>
                <a:cubicBezTo>
                  <a:pt x="1335" y="319"/>
                  <a:pt x="1304" y="302"/>
                  <a:pt x="1353" y="315"/>
                </a:cubicBezTo>
                <a:cubicBezTo>
                  <a:pt x="1384" y="344"/>
                  <a:pt x="1366" y="388"/>
                  <a:pt x="1340" y="416"/>
                </a:cubicBezTo>
                <a:cubicBezTo>
                  <a:pt x="1349" y="536"/>
                  <a:pt x="1329" y="503"/>
                  <a:pt x="1407" y="543"/>
                </a:cubicBezTo>
                <a:cubicBezTo>
                  <a:pt x="1409" y="567"/>
                  <a:pt x="1402" y="594"/>
                  <a:pt x="1414" y="616"/>
                </a:cubicBezTo>
                <a:cubicBezTo>
                  <a:pt x="1421" y="628"/>
                  <a:pt x="1441" y="625"/>
                  <a:pt x="1454" y="630"/>
                </a:cubicBezTo>
                <a:cubicBezTo>
                  <a:pt x="1461" y="632"/>
                  <a:pt x="1474" y="637"/>
                  <a:pt x="1474" y="637"/>
                </a:cubicBezTo>
                <a:cubicBezTo>
                  <a:pt x="1503" y="666"/>
                  <a:pt x="1511" y="697"/>
                  <a:pt x="1554" y="710"/>
                </a:cubicBezTo>
                <a:cubicBezTo>
                  <a:pt x="1577" y="776"/>
                  <a:pt x="1486" y="784"/>
                  <a:pt x="1440" y="797"/>
                </a:cubicBezTo>
                <a:cubicBezTo>
                  <a:pt x="1433" y="821"/>
                  <a:pt x="1422" y="846"/>
                  <a:pt x="1440" y="871"/>
                </a:cubicBezTo>
                <a:cubicBezTo>
                  <a:pt x="1448" y="883"/>
                  <a:pt x="1467" y="880"/>
                  <a:pt x="1481" y="884"/>
                </a:cubicBezTo>
                <a:cubicBezTo>
                  <a:pt x="1546" y="905"/>
                  <a:pt x="1627" y="895"/>
                  <a:pt x="1695" y="904"/>
                </a:cubicBezTo>
                <a:cubicBezTo>
                  <a:pt x="1726" y="912"/>
                  <a:pt x="1732" y="915"/>
                  <a:pt x="1742" y="945"/>
                </a:cubicBezTo>
                <a:cubicBezTo>
                  <a:pt x="1737" y="981"/>
                  <a:pt x="1737" y="1017"/>
                  <a:pt x="1728" y="1052"/>
                </a:cubicBezTo>
                <a:cubicBezTo>
                  <a:pt x="1716" y="1099"/>
                  <a:pt x="1684" y="1146"/>
                  <a:pt x="1668" y="1192"/>
                </a:cubicBezTo>
                <a:cubicBezTo>
                  <a:pt x="1678" y="1202"/>
                  <a:pt x="1693" y="1208"/>
                  <a:pt x="1702" y="1219"/>
                </a:cubicBezTo>
                <a:cubicBezTo>
                  <a:pt x="1706" y="1224"/>
                  <a:pt x="1715" y="1238"/>
                  <a:pt x="1708" y="1239"/>
                </a:cubicBezTo>
                <a:cubicBezTo>
                  <a:pt x="1681" y="1242"/>
                  <a:pt x="1655" y="1230"/>
                  <a:pt x="1628" y="1226"/>
                </a:cubicBezTo>
                <a:cubicBezTo>
                  <a:pt x="1589" y="1212"/>
                  <a:pt x="1580" y="1166"/>
                  <a:pt x="1541" y="1152"/>
                </a:cubicBezTo>
                <a:cubicBezTo>
                  <a:pt x="1498" y="1167"/>
                  <a:pt x="1480" y="1128"/>
                  <a:pt x="1447" y="1105"/>
                </a:cubicBezTo>
                <a:cubicBezTo>
                  <a:pt x="1440" y="1110"/>
                  <a:pt x="1434" y="1115"/>
                  <a:pt x="1427" y="1119"/>
                </a:cubicBezTo>
                <a:cubicBezTo>
                  <a:pt x="1421" y="1122"/>
                  <a:pt x="1413" y="1121"/>
                  <a:pt x="1407" y="1125"/>
                </a:cubicBezTo>
                <a:cubicBezTo>
                  <a:pt x="1396" y="1132"/>
                  <a:pt x="1389" y="1143"/>
                  <a:pt x="1380" y="1152"/>
                </a:cubicBezTo>
                <a:cubicBezTo>
                  <a:pt x="1376" y="1161"/>
                  <a:pt x="1373" y="1171"/>
                  <a:pt x="1367" y="1179"/>
                </a:cubicBezTo>
                <a:cubicBezTo>
                  <a:pt x="1357" y="1192"/>
                  <a:pt x="1333" y="1213"/>
                  <a:pt x="1333" y="1213"/>
                </a:cubicBezTo>
                <a:cubicBezTo>
                  <a:pt x="1349" y="1236"/>
                  <a:pt x="1360" y="1251"/>
                  <a:pt x="1387" y="1259"/>
                </a:cubicBezTo>
                <a:cubicBezTo>
                  <a:pt x="1402" y="1303"/>
                  <a:pt x="1399" y="1349"/>
                  <a:pt x="1414" y="1393"/>
                </a:cubicBezTo>
                <a:cubicBezTo>
                  <a:pt x="1409" y="1409"/>
                  <a:pt x="1407" y="1425"/>
                  <a:pt x="1400" y="1440"/>
                </a:cubicBezTo>
                <a:cubicBezTo>
                  <a:pt x="1389" y="1466"/>
                  <a:pt x="1366" y="1470"/>
                  <a:pt x="1414" y="1487"/>
                </a:cubicBezTo>
                <a:cubicBezTo>
                  <a:pt x="1460" y="1535"/>
                  <a:pt x="1488" y="1539"/>
                  <a:pt x="1554" y="1547"/>
                </a:cubicBezTo>
                <a:cubicBezTo>
                  <a:pt x="1571" y="1599"/>
                  <a:pt x="1565" y="1676"/>
                  <a:pt x="1615" y="1708"/>
                </a:cubicBezTo>
                <a:cubicBezTo>
                  <a:pt x="1589" y="1745"/>
                  <a:pt x="1592" y="1741"/>
                  <a:pt x="1541" y="1748"/>
                </a:cubicBezTo>
                <a:cubicBezTo>
                  <a:pt x="1499" y="1763"/>
                  <a:pt x="1487" y="1754"/>
                  <a:pt x="1521" y="1782"/>
                </a:cubicBezTo>
                <a:cubicBezTo>
                  <a:pt x="1527" y="1787"/>
                  <a:pt x="1534" y="1791"/>
                  <a:pt x="1541" y="1795"/>
                </a:cubicBezTo>
                <a:cubicBezTo>
                  <a:pt x="1543" y="1802"/>
                  <a:pt x="1549" y="1808"/>
                  <a:pt x="1548" y="1815"/>
                </a:cubicBezTo>
                <a:cubicBezTo>
                  <a:pt x="1546" y="1826"/>
                  <a:pt x="1487" y="1847"/>
                  <a:pt x="1474" y="1856"/>
                </a:cubicBezTo>
                <a:cubicBezTo>
                  <a:pt x="1451" y="1892"/>
                  <a:pt x="1431" y="1885"/>
                  <a:pt x="1400" y="1862"/>
                </a:cubicBezTo>
                <a:cubicBezTo>
                  <a:pt x="1396" y="1855"/>
                  <a:pt x="1395" y="1843"/>
                  <a:pt x="1387" y="1842"/>
                </a:cubicBezTo>
                <a:cubicBezTo>
                  <a:pt x="1353" y="1839"/>
                  <a:pt x="1320" y="1856"/>
                  <a:pt x="1286" y="1862"/>
                </a:cubicBezTo>
                <a:cubicBezTo>
                  <a:pt x="1257" y="1856"/>
                  <a:pt x="1222" y="1860"/>
                  <a:pt x="1199" y="1842"/>
                </a:cubicBezTo>
                <a:cubicBezTo>
                  <a:pt x="1157" y="1809"/>
                  <a:pt x="1145" y="1758"/>
                  <a:pt x="1092" y="1742"/>
                </a:cubicBezTo>
                <a:cubicBezTo>
                  <a:pt x="1074" y="1722"/>
                  <a:pt x="1065" y="1720"/>
                  <a:pt x="1039" y="1728"/>
                </a:cubicBezTo>
                <a:cubicBezTo>
                  <a:pt x="1017" y="1743"/>
                  <a:pt x="1002" y="1756"/>
                  <a:pt x="978" y="1768"/>
                </a:cubicBezTo>
                <a:cubicBezTo>
                  <a:pt x="940" y="1809"/>
                  <a:pt x="847" y="1752"/>
                  <a:pt x="804" y="1728"/>
                </a:cubicBezTo>
                <a:cubicBezTo>
                  <a:pt x="790" y="1720"/>
                  <a:pt x="764" y="1701"/>
                  <a:pt x="764" y="1701"/>
                </a:cubicBezTo>
                <a:cubicBezTo>
                  <a:pt x="735" y="1703"/>
                  <a:pt x="706" y="1705"/>
                  <a:pt x="677" y="1708"/>
                </a:cubicBezTo>
                <a:cubicBezTo>
                  <a:pt x="664" y="1709"/>
                  <a:pt x="650" y="1717"/>
                  <a:pt x="637" y="1715"/>
                </a:cubicBezTo>
                <a:cubicBezTo>
                  <a:pt x="630" y="1714"/>
                  <a:pt x="611" y="1684"/>
                  <a:pt x="610" y="1681"/>
                </a:cubicBezTo>
                <a:cubicBezTo>
                  <a:pt x="590" y="1637"/>
                  <a:pt x="598" y="1621"/>
                  <a:pt x="556" y="1608"/>
                </a:cubicBezTo>
                <a:cubicBezTo>
                  <a:pt x="549" y="1603"/>
                  <a:pt x="544" y="1594"/>
                  <a:pt x="536" y="1594"/>
                </a:cubicBezTo>
                <a:cubicBezTo>
                  <a:pt x="503" y="1592"/>
                  <a:pt x="468" y="1593"/>
                  <a:pt x="436" y="1601"/>
                </a:cubicBezTo>
                <a:cubicBezTo>
                  <a:pt x="429" y="1603"/>
                  <a:pt x="431" y="1614"/>
                  <a:pt x="429" y="1621"/>
                </a:cubicBezTo>
                <a:cubicBezTo>
                  <a:pt x="424" y="1641"/>
                  <a:pt x="423" y="1662"/>
                  <a:pt x="416" y="1681"/>
                </a:cubicBezTo>
                <a:cubicBezTo>
                  <a:pt x="410" y="1698"/>
                  <a:pt x="389" y="1698"/>
                  <a:pt x="376" y="1701"/>
                </a:cubicBezTo>
                <a:cubicBezTo>
                  <a:pt x="334" y="1743"/>
                  <a:pt x="350" y="1739"/>
                  <a:pt x="282" y="1748"/>
                </a:cubicBezTo>
                <a:cubicBezTo>
                  <a:pt x="249" y="1759"/>
                  <a:pt x="233" y="1787"/>
                  <a:pt x="201" y="1802"/>
                </a:cubicBezTo>
                <a:cubicBezTo>
                  <a:pt x="172" y="1798"/>
                  <a:pt x="143" y="1794"/>
                  <a:pt x="114" y="1789"/>
                </a:cubicBezTo>
                <a:cubicBezTo>
                  <a:pt x="92" y="1785"/>
                  <a:pt x="67" y="1786"/>
                  <a:pt x="47" y="1775"/>
                </a:cubicBezTo>
                <a:cubicBezTo>
                  <a:pt x="16" y="1757"/>
                  <a:pt x="3" y="1662"/>
                  <a:pt x="0" y="1648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cap="flat"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 noGrp="1"/>
          </p:cNvSpPr>
          <p:nvPr>
            <p:ph idx="4294967295" type="title"/>
          </p:nvPr>
        </p:nvSpPr>
        <p:spPr>
          <a:xfrm>
            <a:off x="0" y="260350"/>
            <a:ext cx="4176713" cy="725488"/>
          </a:xfrm>
          <a:noFill/>
          <a:effectLst>
            <a:outerShdw algn="ctr" dir="2700000" dist="35921" rotWithShape="0">
              <a:srgbClr val="333300"/>
            </a:outerShdw>
          </a:effectLst>
        </p:spPr>
        <p:txBody>
          <a:bodyPr/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charset="2" pitchFamily="2" typeface="Wingdings"/>
              <a:buNone/>
            </a:pPr>
            <a:r>
              <a:rPr b="1" lang="ru-RU" smtClean="0" sz="4800">
                <a:solidFill>
                  <a:srgbClr val="FFE8A7"/>
                </a:solidFill>
                <a:latin charset="0" pitchFamily="34" typeface="Arial"/>
              </a:rPr>
              <a:t>ПАЛЕСТИНА</a:t>
            </a:r>
            <a:endParaRPr b="1" lang="ru-RU" smtClean="0" sz="5400">
              <a:solidFill>
                <a:srgbClr val="FFE8A7"/>
              </a:solidFill>
              <a:latin charset="0" pitchFamily="34" typeface="Arial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827088" y="6092825"/>
            <a:ext cx="7129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dirty="0" lang="uk-UA" smtClean="0" sz="2400">
                <a:solidFill>
                  <a:schemeClr val="tx2"/>
                </a:solidFill>
                <a:latin charset="0" pitchFamily="34" typeface="Tahoma"/>
              </a:rPr>
              <a:t>Країна на східному узбережжі Середземного моря, батьківщина </a:t>
            </a:r>
            <a:r>
              <a:rPr dirty="0" err="1" lang="uk-UA" smtClean="0" sz="2400">
                <a:solidFill>
                  <a:schemeClr val="tx2"/>
                </a:solidFill>
                <a:latin charset="0" pitchFamily="34" typeface="Tahoma"/>
              </a:rPr>
              <a:t>євреів</a:t>
            </a:r>
            <a:r>
              <a:rPr dirty="0" lang="uk-UA" smtClean="0" sz="2400">
                <a:solidFill>
                  <a:schemeClr val="tx2"/>
                </a:solidFill>
                <a:latin charset="0" pitchFamily="34" typeface="Tahoma"/>
              </a:rPr>
              <a:t>.</a:t>
            </a:r>
            <a:endParaRPr dirty="0" lang="uk-UA" sz="2400">
              <a:solidFill>
                <a:schemeClr val="tx2"/>
              </a:solidFill>
              <a:latin charset="0" pitchFamily="34"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569800"/>
      </p:ext>
    </p:extLst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3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17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9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23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25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6389"/>
      <p:bldP animBg="1" grpId="1" spid="16389"/>
      <p:bldP grpId="0" spid="16390"/>
      <p:bldP grpId="0" spid="1639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028384" cy="922114"/>
          </a:xfrm>
        </p:spPr>
        <p:txBody>
          <a:bodyPr/>
          <a:lstStyle/>
          <a:p>
            <a:pPr algn="ctr"/>
            <a:r>
              <a:rPr lang="uk-UA" sz="3600" dirty="0"/>
              <a:t>Авраам народився у період між 2165-1990рр до н.е</a:t>
            </a:r>
            <a:r>
              <a:rPr lang="uk-UA" sz="3600" dirty="0" smtClean="0"/>
              <a:t>.</a:t>
            </a: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1339302"/>
            <a:ext cx="7200800" cy="54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77932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8964488" cy="99412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Авраам на шляху до </a:t>
            </a:r>
            <a:r>
              <a:rPr lang="ru-RU" sz="4000" dirty="0" err="1" smtClean="0"/>
              <a:t>земл</a:t>
            </a:r>
            <a:r>
              <a:rPr lang="uk-UA" sz="4000" dirty="0" smtClean="0"/>
              <a:t>і обітованої</a:t>
            </a:r>
            <a:br>
              <a:rPr lang="uk-UA" sz="4000" dirty="0" smtClean="0"/>
            </a:br>
            <a:endParaRPr lang="uk-UA" sz="4000" dirty="0" smtClean="0"/>
          </a:p>
        </p:txBody>
      </p:sp>
      <p:pic>
        <p:nvPicPr>
          <p:cNvPr id="4099" name="Picture 5" descr="1переселення авраам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7" y="753616"/>
            <a:ext cx="7170812" cy="6104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9496696"/>
      </p:ext>
    </p:extLst>
  </p:cSld>
  <p:clrMapOvr>
    <a:masterClrMapping/>
  </p:clrMapOvr>
  <p:transition advTm="3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828"/>
            <a:ext cx="8208912" cy="671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67364242"/>
      </p:ext>
    </p:extLst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2952328" cy="6178698"/>
          </a:xfrm>
        </p:spPr>
        <p:txBody>
          <a:bodyPr/>
          <a:lstStyle/>
          <a:p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/>
            </a:r>
            <a:br>
              <a:rPr dirty="0" lang="uk-UA" smtClean="0" sz="2400"/>
            </a:br>
            <a:r>
              <a:rPr dirty="0" lang="uk-UA" smtClean="0" sz="2400"/>
              <a:t> </a:t>
            </a:r>
            <a:r>
              <a:rPr dirty="0" lang="uk-UA" sz="3200"/>
              <a:t>Я</a:t>
            </a:r>
            <a:r>
              <a:rPr dirty="0" lang="uk-UA" smtClean="0" sz="3200"/>
              <a:t>кі </a:t>
            </a:r>
            <a:r>
              <a:rPr dirty="0" lang="uk-UA" sz="3200"/>
              <a:t>форми рельєфу переважають у цій </a:t>
            </a:r>
            <a:r>
              <a:rPr dirty="0" lang="uk-UA" smtClean="0" sz="3200"/>
              <a:t>місцевості</a:t>
            </a:r>
            <a:r>
              <a:rPr dirty="0" lang="uk-UA" sz="3200"/>
              <a:t>?</a:t>
            </a:r>
          </a:p>
        </p:txBody>
      </p:sp>
      <p:pic>
        <p:nvPicPr>
          <p:cNvPr id="5122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"/>
          <a:stretch/>
        </p:blipFill>
        <p:spPr bwMode="auto">
          <a:xfrm>
            <a:off x="3347863" y="88583"/>
            <a:ext cx="4914987" cy="665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885936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132</TotalTime>
  <Words>400</Words>
  <Application>Microsoft Office PowerPoint</Application>
  <PresentationFormat>Экран (4:3)</PresentationFormat>
  <Paragraphs>35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Соседство</vt:lpstr>
      <vt:lpstr>ІЗРАЇЛЬСЬКО – ІУДЕЙСЬКЕ ЦАРСТВО  БІБЛІЯ ЯК ІСТОРИЧНЕ ДЖЕРЕЛО</vt:lpstr>
      <vt:lpstr>Мета уроку:</vt:lpstr>
      <vt:lpstr>Найвідоміше писемне джерело: Книга книг – Біблія</vt:lpstr>
      <vt:lpstr>Сторінки Біблії переносять нас у відомі давні країни – ЯКІ ? Однак більшість подій, що описані у Біблії, проходять на вузькій смужці суші між річкою Йордан і Середземним морем.  У давні часи ці землі називали Ханааном. </vt:lpstr>
      <vt:lpstr>ПАЛЕСТИНА</vt:lpstr>
      <vt:lpstr>Авраам народився у період між 2165-1990рр до н.е.</vt:lpstr>
      <vt:lpstr>Авраам на шляху до землі обітованої </vt:lpstr>
      <vt:lpstr>Слайд 8</vt:lpstr>
      <vt:lpstr>         Які форми рельєфу переважають у цій місцевості?</vt:lpstr>
      <vt:lpstr>Чим могли займатись жителі Прийордання?</vt:lpstr>
      <vt:lpstr>Яків – внук Авраама  (XVIII-XVIIст. до Р.Х)</vt:lpstr>
      <vt:lpstr>Син Якова – Йосип у Єгипті</vt:lpstr>
      <vt:lpstr>Мойсей</vt:lpstr>
      <vt:lpstr>Філістина - Палестина</vt:lpstr>
      <vt:lpstr>Цар САУЛ </vt:lpstr>
      <vt:lpstr>ДАВИД (1004-965рр. до н.е.)</vt:lpstr>
      <vt:lpstr>Приблизні кордони царства Давида  Х ст до н.е.</vt:lpstr>
      <vt:lpstr>Соломон (965-930рр.до н.е.)</vt:lpstr>
      <vt:lpstr>Слайд 19</vt:lpstr>
      <vt:lpstr>Ассирійське та Вавилонське завоювання </vt:lpstr>
      <vt:lpstr>Подумайте та дайте відповідь: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ІЗРАЇЛЬСЬКО – ІУДЕЙСЬКЕ ЦАРСТВО. БІБЛІЯ ЯК ІСТОРИЧНЕ ДЖЕРЕЛО.</dc:title>
  <dc:creator>Osanna</dc:creator>
  <cp:lastModifiedBy>Lenovo</cp:lastModifiedBy>
  <cp:revision>15</cp:revision>
  <dcterms:created xsi:type="dcterms:W3CDTF">2014-12-01T06:47:07Z</dcterms:created>
  <dcterms:modified xsi:type="dcterms:W3CDTF">2015-03-24T08:51:19Z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1131051</vt:lpwstr>
  </property>
  <property fmtid="{D5CDD505-2E9C-101B-9397-08002B2CF9AE}" name="NXPowerLiteVersion" pid="3">
    <vt:lpwstr>D4.1.4</vt:lpwstr>
  </property>
</Properties>
</file>